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419" r:id="rId2"/>
    <p:sldId id="445" r:id="rId3"/>
    <p:sldId id="446" r:id="rId4"/>
    <p:sldId id="447" r:id="rId5"/>
    <p:sldId id="448" r:id="rId6"/>
    <p:sldId id="434" r:id="rId7"/>
    <p:sldId id="449" r:id="rId8"/>
    <p:sldId id="435" r:id="rId9"/>
    <p:sldId id="436" r:id="rId10"/>
    <p:sldId id="450" r:id="rId11"/>
    <p:sldId id="437" r:id="rId12"/>
    <p:sldId id="451" r:id="rId13"/>
    <p:sldId id="452" r:id="rId14"/>
    <p:sldId id="453" r:id="rId15"/>
    <p:sldId id="454" r:id="rId16"/>
    <p:sldId id="455" r:id="rId17"/>
    <p:sldId id="456" r:id="rId18"/>
    <p:sldId id="457" r:id="rId19"/>
    <p:sldId id="458" r:id="rId20"/>
    <p:sldId id="438" r:id="rId21"/>
    <p:sldId id="460" r:id="rId22"/>
    <p:sldId id="461" r:id="rId23"/>
    <p:sldId id="439" r:id="rId24"/>
    <p:sldId id="440" r:id="rId25"/>
    <p:sldId id="441" r:id="rId26"/>
    <p:sldId id="442" r:id="rId27"/>
    <p:sldId id="443" r:id="rId28"/>
    <p:sldId id="444" r:id="rId29"/>
    <p:sldId id="310" r:id="rId30"/>
  </p:sldIdLst>
  <p:sldSz cx="9144000" cy="5143500" type="screen16x9"/>
  <p:notesSz cx="9926638" cy="6797675"/>
  <p:defaultTextStyle>
    <a:defPPr>
      <a:defRPr lang="ru-RU"/>
    </a:defPPr>
    <a:lvl1pPr marL="0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22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63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90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24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45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167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200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228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8" autoAdjust="0"/>
    <p:restoredTop sz="95439" autoAdjust="0"/>
  </p:normalViewPr>
  <p:slideViewPr>
    <p:cSldViewPr>
      <p:cViewPr>
        <p:scale>
          <a:sx n="100" d="100"/>
          <a:sy n="100" d="100"/>
        </p:scale>
        <p:origin x="-917" y="-2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800" y="2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/>
          <a:lstStyle>
            <a:lvl1pPr algn="r">
              <a:defRPr sz="1200"/>
            </a:lvl1pPr>
          </a:lstStyle>
          <a:p>
            <a:fld id="{E6E795F7-7FD4-4310-BBDE-FD5CDBAF2439}" type="datetimeFigureOut">
              <a:rPr lang="ru-RU" smtClean="0"/>
              <a:pPr/>
              <a:t>23.01.2017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800" y="6456614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 anchor="b"/>
          <a:lstStyle>
            <a:lvl1pPr algn="r">
              <a:defRPr sz="1200"/>
            </a:lvl1pPr>
          </a:lstStyle>
          <a:p>
            <a:fld id="{8E51E73D-39C6-411D-9004-DB71DCE5F17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622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0" y="2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/>
          <a:lstStyle>
            <a:lvl1pPr algn="r">
              <a:defRPr sz="1200"/>
            </a:lvl1pPr>
          </a:lstStyle>
          <a:p>
            <a:fld id="{AE86F43E-765B-4AF0-8B9A-F59D9F36490B}" type="datetimeFigureOut">
              <a:rPr lang="ru-RU" smtClean="0"/>
              <a:pPr/>
              <a:t>23.01.2017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21" tIns="45860" rIns="91721" bIns="4586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28897"/>
            <a:ext cx="7941310" cy="3058953"/>
          </a:xfrm>
          <a:prstGeom prst="rect">
            <a:avLst/>
          </a:prstGeom>
        </p:spPr>
        <p:txBody>
          <a:bodyPr vert="horz" lIns="91721" tIns="45860" rIns="91721" bIns="4586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4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0" y="6456614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 anchor="b"/>
          <a:lstStyle>
            <a:lvl1pPr algn="r">
              <a:defRPr sz="1200"/>
            </a:lvl1pPr>
          </a:lstStyle>
          <a:p>
            <a:fld id="{A614D3D3-EB09-4DDF-BA46-990A1B3BBBB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7058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22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63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90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24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145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67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00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28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2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8676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856F433-7DB9-4300-BBEC-B0500AB21BF8}" type="slidenum">
              <a:rPr lang="ru-RU" sz="1200"/>
              <a:pPr algn="r"/>
              <a:t>9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3726388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11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12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13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14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15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16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17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18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19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20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21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22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23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24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A83480F-3CCB-420C-840F-CDDFDFF455F3}" type="slidenum">
              <a:rPr lang="ru-RU" sz="1200"/>
              <a:pPr algn="r"/>
              <a:t>24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31690913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1748" name="Номер слайда 3"/>
          <p:cNvSpPr txBox="1">
            <a:spLocks noGrp="1"/>
          </p:cNvSpPr>
          <p:nvPr/>
        </p:nvSpPr>
        <p:spPr bwMode="auto">
          <a:xfrm>
            <a:off x="5621696" y="6456324"/>
            <a:ext cx="4302625" cy="34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22161A3-F31C-4C40-AA9D-A288A02971B0}" type="slidenum">
              <a:rPr lang="ru-RU" sz="1200"/>
              <a:pPr algn="r"/>
              <a:t>25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4220166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11175"/>
            <a:ext cx="4529138" cy="2547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051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9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7690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966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2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1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2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0682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4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2" indent="0">
              <a:buNone/>
              <a:defRPr sz="2000" b="1"/>
            </a:lvl2pPr>
            <a:lvl3pPr marL="914063" indent="0">
              <a:buNone/>
              <a:defRPr sz="1800" b="1"/>
            </a:lvl3pPr>
            <a:lvl4pPr marL="1371090" indent="0">
              <a:buNone/>
              <a:defRPr sz="1600" b="1"/>
            </a:lvl4pPr>
            <a:lvl5pPr marL="1828124" indent="0">
              <a:buNone/>
              <a:defRPr sz="1600" b="1"/>
            </a:lvl5pPr>
            <a:lvl6pPr marL="2285145" indent="0">
              <a:buNone/>
              <a:defRPr sz="1600" b="1"/>
            </a:lvl6pPr>
            <a:lvl7pPr marL="2742167" indent="0">
              <a:buNone/>
              <a:defRPr sz="1600" b="1"/>
            </a:lvl7pPr>
            <a:lvl8pPr marL="3199200" indent="0">
              <a:buNone/>
              <a:defRPr sz="1600" b="1"/>
            </a:lvl8pPr>
            <a:lvl9pPr marL="365622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4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2" indent="0">
              <a:buNone/>
              <a:defRPr sz="2000" b="1"/>
            </a:lvl2pPr>
            <a:lvl3pPr marL="914063" indent="0">
              <a:buNone/>
              <a:defRPr sz="1800" b="1"/>
            </a:lvl3pPr>
            <a:lvl4pPr marL="1371090" indent="0">
              <a:buNone/>
              <a:defRPr sz="1600" b="1"/>
            </a:lvl4pPr>
            <a:lvl5pPr marL="1828124" indent="0">
              <a:buNone/>
              <a:defRPr sz="1600" b="1"/>
            </a:lvl5pPr>
            <a:lvl6pPr marL="2285145" indent="0">
              <a:buNone/>
              <a:defRPr sz="1600" b="1"/>
            </a:lvl6pPr>
            <a:lvl7pPr marL="2742167" indent="0">
              <a:buNone/>
              <a:defRPr sz="1600" b="1"/>
            </a:lvl7pPr>
            <a:lvl8pPr marL="3199200" indent="0">
              <a:buNone/>
              <a:defRPr sz="1600" b="1"/>
            </a:lvl8pPr>
            <a:lvl9pPr marL="365622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4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4693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6339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568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022" indent="0">
              <a:buNone/>
              <a:defRPr sz="1200"/>
            </a:lvl2pPr>
            <a:lvl3pPr marL="914063" indent="0">
              <a:buNone/>
              <a:defRPr sz="1000"/>
            </a:lvl3pPr>
            <a:lvl4pPr marL="1371090" indent="0">
              <a:buNone/>
              <a:defRPr sz="900"/>
            </a:lvl4pPr>
            <a:lvl5pPr marL="1828124" indent="0">
              <a:buNone/>
              <a:defRPr sz="900"/>
            </a:lvl5pPr>
            <a:lvl6pPr marL="2285145" indent="0">
              <a:buNone/>
              <a:defRPr sz="900"/>
            </a:lvl6pPr>
            <a:lvl7pPr marL="2742167" indent="0">
              <a:buNone/>
              <a:defRPr sz="900"/>
            </a:lvl7pPr>
            <a:lvl8pPr marL="3199200" indent="0">
              <a:buNone/>
              <a:defRPr sz="900"/>
            </a:lvl8pPr>
            <a:lvl9pPr marL="365622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8952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022" indent="0">
              <a:buNone/>
              <a:defRPr sz="2800"/>
            </a:lvl2pPr>
            <a:lvl3pPr marL="914063" indent="0">
              <a:buNone/>
              <a:defRPr sz="2400"/>
            </a:lvl3pPr>
            <a:lvl4pPr marL="1371090" indent="0">
              <a:buNone/>
              <a:defRPr sz="2000"/>
            </a:lvl4pPr>
            <a:lvl5pPr marL="1828124" indent="0">
              <a:buNone/>
              <a:defRPr sz="2000"/>
            </a:lvl5pPr>
            <a:lvl6pPr marL="2285145" indent="0">
              <a:buNone/>
              <a:defRPr sz="2000"/>
            </a:lvl6pPr>
            <a:lvl7pPr marL="2742167" indent="0">
              <a:buNone/>
              <a:defRPr sz="2000"/>
            </a:lvl7pPr>
            <a:lvl8pPr marL="3199200" indent="0">
              <a:buNone/>
              <a:defRPr sz="2000"/>
            </a:lvl8pPr>
            <a:lvl9pPr marL="3656228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7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022" indent="0">
              <a:buNone/>
              <a:defRPr sz="1200"/>
            </a:lvl2pPr>
            <a:lvl3pPr marL="914063" indent="0">
              <a:buNone/>
              <a:defRPr sz="1000"/>
            </a:lvl3pPr>
            <a:lvl4pPr marL="1371090" indent="0">
              <a:buNone/>
              <a:defRPr sz="900"/>
            </a:lvl4pPr>
            <a:lvl5pPr marL="1828124" indent="0">
              <a:buNone/>
              <a:defRPr sz="900"/>
            </a:lvl5pPr>
            <a:lvl6pPr marL="2285145" indent="0">
              <a:buNone/>
              <a:defRPr sz="900"/>
            </a:lvl6pPr>
            <a:lvl7pPr marL="2742167" indent="0">
              <a:buNone/>
              <a:defRPr sz="900"/>
            </a:lvl7pPr>
            <a:lvl8pPr marL="3199200" indent="0">
              <a:buNone/>
              <a:defRPr sz="900"/>
            </a:lvl8pPr>
            <a:lvl9pPr marL="365622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1264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539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6446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10" tIns="45705" rIns="91410" bIns="4570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10" tIns="45705" rIns="91410" bIns="4570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00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06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67" indent="-342767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79" indent="-285645" algn="l" defTabSz="91406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73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00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34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55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690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18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45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22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3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0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4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45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67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00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28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51" y="2"/>
            <a:ext cx="9175750" cy="52371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0" y="1571618"/>
            <a:ext cx="9001156" cy="161579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r>
              <a:rPr lang="ru-RU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Итоги проведения </a:t>
            </a:r>
            <a:endParaRPr lang="ru-RU" sz="33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ctr" defTabSz="685749">
              <a:defRPr/>
            </a:pPr>
            <a:r>
              <a:rPr lang="ru-RU" sz="3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единого </a:t>
            </a:r>
            <a:r>
              <a:rPr lang="ru-RU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государственного экзамена </a:t>
            </a:r>
          </a:p>
          <a:p>
            <a:pPr algn="ctr" defTabSz="685749">
              <a:defRPr/>
            </a:pPr>
            <a:r>
              <a:rPr lang="ru-RU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 </a:t>
            </a:r>
            <a:r>
              <a:rPr lang="ru-RU" sz="3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2016 </a:t>
            </a:r>
            <a:r>
              <a:rPr lang="ru-RU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году и направления развития </a:t>
            </a:r>
            <a:r>
              <a:rPr lang="ru-RU" sz="3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 2017 </a:t>
            </a:r>
            <a:r>
              <a:rPr lang="ru-RU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году</a:t>
            </a:r>
          </a:p>
        </p:txBody>
      </p:sp>
      <p:pic>
        <p:nvPicPr>
          <p:cNvPr id="148486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9" t="-25317" r="3548" b="-12151"/>
          <a:stretch>
            <a:fillRect/>
          </a:stretch>
        </p:blipFill>
        <p:spPr bwMode="auto">
          <a:xfrm>
            <a:off x="-136524" y="286942"/>
            <a:ext cx="9388475" cy="61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-166414" y="4744639"/>
            <a:ext cx="9388475" cy="79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96" y="123480"/>
            <a:ext cx="1076328" cy="106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635897" y="3620303"/>
            <a:ext cx="5936764" cy="1094587"/>
          </a:xfrm>
          <a:prstGeom prst="rect">
            <a:avLst/>
          </a:prstGeom>
          <a:ln>
            <a:noFill/>
          </a:ln>
          <a:effectLst/>
        </p:spPr>
        <p:txBody>
          <a:bodyPr lIns="91404" tIns="45702" rIns="91404" bIns="45702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ru-RU" sz="1900" b="1" dirty="0" smtClean="0">
                <a:solidFill>
                  <a:srgbClr val="4F81BD">
                    <a:lumMod val="75000"/>
                  </a:srgbClr>
                </a:solidFill>
              </a:rPr>
              <a:t>Федорова Тамара Трофимовна, </a:t>
            </a:r>
            <a:endParaRPr lang="ru-RU" sz="1900" b="1" dirty="0">
              <a:solidFill>
                <a:srgbClr val="4F81BD">
                  <a:lumMod val="75000"/>
                </a:srgbClr>
              </a:solidFill>
            </a:endParaRPr>
          </a:p>
          <a:p>
            <a:pPr algn="l">
              <a:spcBef>
                <a:spcPts val="0"/>
              </a:spcBef>
              <a:defRPr/>
            </a:pPr>
            <a:r>
              <a:rPr lang="ru-RU" sz="1900" b="1" smtClean="0">
                <a:solidFill>
                  <a:srgbClr val="4F81BD">
                    <a:lumMod val="75000"/>
                  </a:srgbClr>
                </a:solidFill>
              </a:rPr>
              <a:t>начальник </a:t>
            </a:r>
            <a:r>
              <a:rPr lang="ru-RU" sz="1900" b="1" dirty="0" smtClean="0">
                <a:solidFill>
                  <a:srgbClr val="4F81BD">
                    <a:lumMod val="75000"/>
                  </a:srgbClr>
                </a:solidFill>
              </a:rPr>
              <a:t>управления общего образования Министерства образования</a:t>
            </a:r>
            <a:endParaRPr lang="ru-RU" sz="1900" b="1" dirty="0" smtClean="0">
              <a:solidFill>
                <a:srgbClr val="4F81BD">
                  <a:lumMod val="75000"/>
                </a:srgbClr>
              </a:solidFill>
            </a:endParaRPr>
          </a:p>
          <a:p>
            <a:pPr algn="l">
              <a:spcBef>
                <a:spcPts val="0"/>
              </a:spcBef>
              <a:defRPr/>
            </a:pPr>
            <a:r>
              <a:rPr lang="ru-RU" sz="1900" b="1" dirty="0" smtClean="0">
                <a:solidFill>
                  <a:srgbClr val="4F81BD">
                    <a:lumMod val="75000"/>
                  </a:srgbClr>
                </a:solidFill>
              </a:rPr>
              <a:t>и </a:t>
            </a:r>
            <a:r>
              <a:rPr lang="ru-RU" sz="1900" b="1" dirty="0">
                <a:solidFill>
                  <a:srgbClr val="4F81BD">
                    <a:lumMod val="75000"/>
                  </a:srgbClr>
                </a:solidFill>
              </a:rPr>
              <a:t>науки </a:t>
            </a:r>
            <a:r>
              <a:rPr lang="ru-RU" sz="1900" b="1" dirty="0" smtClean="0">
                <a:solidFill>
                  <a:srgbClr val="4F81BD">
                    <a:lumMod val="75000"/>
                  </a:srgbClr>
                </a:solidFill>
              </a:rPr>
              <a:t>Республики </a:t>
            </a:r>
            <a:r>
              <a:rPr lang="ru-RU" sz="1900" b="1" dirty="0">
                <a:solidFill>
                  <a:srgbClr val="4F81BD">
                    <a:lumMod val="75000"/>
                  </a:srgbClr>
                </a:solidFill>
              </a:rPr>
              <a:t>Татарстан</a:t>
            </a:r>
            <a:endParaRPr lang="ru-RU" sz="1900" b="1" i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05643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28295" y="71420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Итоговое сочинение (изложение)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4282" y="714362"/>
            <a:ext cx="864399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Сочинение</a:t>
            </a:r>
            <a:r>
              <a:rPr lang="ru-RU" sz="2000" b="1" dirty="0">
                <a:solidFill>
                  <a:srgbClr val="0070C0"/>
                </a:solidFill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– </a:t>
            </a:r>
            <a:r>
              <a:rPr lang="ru-RU" sz="2000" b="1" dirty="0" smtClean="0">
                <a:solidFill>
                  <a:srgbClr val="A8246F"/>
                </a:solidFill>
              </a:rPr>
              <a:t>14 930 </a:t>
            </a:r>
            <a:r>
              <a:rPr lang="ru-RU" sz="2000" b="1" dirty="0" smtClean="0">
                <a:solidFill>
                  <a:srgbClr val="0070C0"/>
                </a:solidFill>
              </a:rPr>
              <a:t>участников </a:t>
            </a:r>
          </a:p>
          <a:p>
            <a:pPr algn="ctr"/>
            <a:endParaRPr lang="ru-RU" sz="800" b="1" dirty="0" smtClean="0">
              <a:solidFill>
                <a:srgbClr val="0070C0"/>
              </a:solidFill>
            </a:endParaRPr>
          </a:p>
          <a:p>
            <a:pPr indent="180975" algn="just">
              <a:buClr>
                <a:srgbClr val="0070C0"/>
              </a:buCl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A8246F"/>
                </a:solidFill>
              </a:rPr>
              <a:t>14 923 </a:t>
            </a:r>
            <a:r>
              <a:rPr lang="ru-RU" sz="2000" b="1" dirty="0">
                <a:solidFill>
                  <a:srgbClr val="0070C0"/>
                </a:solidFill>
              </a:rPr>
              <a:t>выпускника 2017 года, </a:t>
            </a:r>
            <a:r>
              <a:rPr lang="ru-RU" sz="2000" b="1" dirty="0" smtClean="0">
                <a:solidFill>
                  <a:srgbClr val="A8246F"/>
                </a:solidFill>
              </a:rPr>
              <a:t>5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>
                <a:solidFill>
                  <a:srgbClr val="0070C0"/>
                </a:solidFill>
              </a:rPr>
              <a:t>выпускников прошлых лет, </a:t>
            </a:r>
            <a:r>
              <a:rPr lang="ru-RU" sz="2000" b="1" dirty="0" smtClean="0">
                <a:solidFill>
                  <a:srgbClr val="A8246F"/>
                </a:solidFill>
              </a:rPr>
              <a:t>2</a:t>
            </a:r>
            <a:r>
              <a:rPr lang="ru-RU" sz="2000" b="1" dirty="0" smtClean="0">
                <a:solidFill>
                  <a:srgbClr val="0070C0"/>
                </a:solidFill>
              </a:rPr>
              <a:t> студента СПО </a:t>
            </a:r>
          </a:p>
          <a:p>
            <a:pPr indent="180975" algn="just">
              <a:buClr>
                <a:srgbClr val="0070C0"/>
              </a:buCl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A8246F"/>
                </a:solidFill>
              </a:rPr>
              <a:t>16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>
                <a:solidFill>
                  <a:srgbClr val="0070C0"/>
                </a:solidFill>
              </a:rPr>
              <a:t>обучающихся образовательных организаций системы Федеральной службы исполнения </a:t>
            </a:r>
            <a:r>
              <a:rPr lang="ru-RU" sz="2000" b="1" dirty="0" smtClean="0">
                <a:solidFill>
                  <a:srgbClr val="0070C0"/>
                </a:solidFill>
              </a:rPr>
              <a:t>наказаний</a:t>
            </a:r>
          </a:p>
          <a:p>
            <a:pPr indent="180975" algn="just">
              <a:buClr>
                <a:srgbClr val="0070C0"/>
              </a:buCl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A8246F"/>
                </a:solidFill>
              </a:rPr>
              <a:t>70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>
                <a:solidFill>
                  <a:srgbClr val="0070C0"/>
                </a:solidFill>
              </a:rPr>
              <a:t>обучающихся с ограниченными возможностями </a:t>
            </a:r>
            <a:r>
              <a:rPr lang="ru-RU" sz="2000" b="1" dirty="0" smtClean="0">
                <a:solidFill>
                  <a:srgbClr val="0070C0"/>
                </a:solidFill>
              </a:rPr>
              <a:t>здоровья</a:t>
            </a:r>
          </a:p>
          <a:p>
            <a:pPr indent="180975" algn="just">
              <a:buClr>
                <a:srgbClr val="0070C0"/>
              </a:buCl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A8246F"/>
                </a:solidFill>
              </a:rPr>
              <a:t>18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>
                <a:solidFill>
                  <a:srgbClr val="0070C0"/>
                </a:solidFill>
              </a:rPr>
              <a:t>обучающихся писали в форме ГВЭ (на дому</a:t>
            </a:r>
            <a:r>
              <a:rPr lang="ru-RU" sz="2000" b="1" dirty="0" smtClean="0">
                <a:solidFill>
                  <a:srgbClr val="0070C0"/>
                </a:solidFill>
              </a:rPr>
              <a:t>)</a:t>
            </a:r>
            <a:endParaRPr lang="ru-RU" sz="2000" b="1" dirty="0">
              <a:solidFill>
                <a:srgbClr val="0070C0"/>
              </a:solidFill>
            </a:endParaRPr>
          </a:p>
          <a:p>
            <a:pPr algn="just"/>
            <a:endParaRPr lang="ru-RU" sz="20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Изложение</a:t>
            </a:r>
            <a:r>
              <a:rPr lang="ru-RU" sz="2000" b="1" dirty="0" smtClean="0">
                <a:solidFill>
                  <a:srgbClr val="0070C0"/>
                </a:solidFill>
              </a:rPr>
              <a:t> – </a:t>
            </a:r>
            <a:r>
              <a:rPr lang="ru-RU" sz="2000" b="1" dirty="0">
                <a:solidFill>
                  <a:srgbClr val="A8246F"/>
                </a:solidFill>
              </a:rPr>
              <a:t>366</a:t>
            </a:r>
            <a:r>
              <a:rPr lang="ru-RU" sz="2000" b="1" dirty="0">
                <a:solidFill>
                  <a:srgbClr val="0070C0"/>
                </a:solidFill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участников</a:t>
            </a:r>
          </a:p>
          <a:p>
            <a:pPr indent="180975" algn="ctr">
              <a:buFont typeface="Arial" pitchFamily="34" charset="0"/>
              <a:buChar char="•"/>
            </a:pPr>
            <a:endParaRPr lang="ru-RU" sz="800" b="1" dirty="0" smtClean="0">
              <a:solidFill>
                <a:srgbClr val="0070C0"/>
              </a:solidFill>
            </a:endParaRPr>
          </a:p>
          <a:p>
            <a:pPr indent="180975" algn="just">
              <a:buClr>
                <a:srgbClr val="0070C0"/>
              </a:buCl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A8246F"/>
                </a:solidFill>
              </a:rPr>
              <a:t>176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>
                <a:solidFill>
                  <a:srgbClr val="0070C0"/>
                </a:solidFill>
              </a:rPr>
              <a:t>обучающихся образовательных организаций системы Федеральной службы исполнения </a:t>
            </a:r>
            <a:r>
              <a:rPr lang="ru-RU" sz="2000" b="1" dirty="0" smtClean="0">
                <a:solidFill>
                  <a:srgbClr val="0070C0"/>
                </a:solidFill>
              </a:rPr>
              <a:t>наказаний</a:t>
            </a:r>
          </a:p>
          <a:p>
            <a:pPr indent="180975" algn="just">
              <a:buClr>
                <a:srgbClr val="0070C0"/>
              </a:buCl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A8246F"/>
                </a:solidFill>
              </a:rPr>
              <a:t>83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>
                <a:solidFill>
                  <a:srgbClr val="0070C0"/>
                </a:solidFill>
              </a:rPr>
              <a:t>обучающихся с ограниченными возможностями </a:t>
            </a:r>
            <a:r>
              <a:rPr lang="ru-RU" sz="2000" b="1" dirty="0" smtClean="0">
                <a:solidFill>
                  <a:srgbClr val="0070C0"/>
                </a:solidFill>
              </a:rPr>
              <a:t>здоровья</a:t>
            </a:r>
          </a:p>
          <a:p>
            <a:pPr indent="180975" algn="just">
              <a:buClr>
                <a:srgbClr val="0070C0"/>
              </a:buCl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A8246F"/>
                </a:solidFill>
              </a:rPr>
              <a:t>274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>
                <a:solidFill>
                  <a:srgbClr val="0070C0"/>
                </a:solidFill>
              </a:rPr>
              <a:t>обучающихся писали в форме </a:t>
            </a:r>
            <a:r>
              <a:rPr lang="ru-RU" sz="2000" b="1" dirty="0" smtClean="0">
                <a:solidFill>
                  <a:srgbClr val="0070C0"/>
                </a:solidFill>
              </a:rPr>
              <a:t>ГВЭ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6" y="90489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32" y="4515966"/>
            <a:ext cx="2133600" cy="273844"/>
          </a:xfrm>
        </p:spPr>
        <p:txBody>
          <a:bodyPr/>
          <a:lstStyle/>
          <a:p>
            <a:fld id="{905E0CB1-8A1B-4CAB-B415-0D4429571300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77257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4"/>
          <a:stretch/>
        </p:blipFill>
        <p:spPr bwMode="auto">
          <a:xfrm>
            <a:off x="1" y="0"/>
            <a:ext cx="919289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Номер слайда 3"/>
          <p:cNvSpPr txBox="1">
            <a:spLocks/>
          </p:cNvSpPr>
          <p:nvPr/>
        </p:nvSpPr>
        <p:spPr>
          <a:xfrm>
            <a:off x="6974904" y="4731990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95632" y="-71456"/>
            <a:ext cx="8862714" cy="771092"/>
          </a:xfrm>
          <a:prstGeom prst="rect">
            <a:avLst/>
          </a:prstGeom>
        </p:spPr>
        <p:txBody>
          <a:bodyPr vert="horz" lIns="91434" tIns="45717" rIns="91434" bIns="4571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dirty="0"/>
              <a:t> </a:t>
            </a:r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</a:t>
            </a:r>
            <a:r>
              <a:rPr 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 </a:t>
            </a:r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2016 по </a:t>
            </a:r>
            <a:r>
              <a:rPr 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РТ </a:t>
            </a:r>
            <a:r>
              <a:rPr lang="ru-RU" sz="2600" b="1" dirty="0" smtClean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600" b="1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сравнении с 2015 годом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589732"/>
              </p:ext>
            </p:extLst>
          </p:nvPr>
        </p:nvGraphicFramePr>
        <p:xfrm>
          <a:off x="755576" y="736366"/>
          <a:ext cx="7776863" cy="419317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08969"/>
                <a:gridCol w="1349501"/>
                <a:gridCol w="1497964"/>
                <a:gridCol w="1240241"/>
                <a:gridCol w="1180188"/>
              </a:tblGrid>
              <a:tr h="404035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Предмет</a:t>
                      </a:r>
                      <a:endParaRPr lang="ru-RU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2015 год</a:t>
                      </a:r>
                      <a:endParaRPr lang="ru-RU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Количество 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участников</a:t>
                      </a:r>
                      <a:endParaRPr lang="ru-RU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2016 год</a:t>
                      </a:r>
                      <a:endParaRPr lang="ru-RU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Динамика </a:t>
                      </a:r>
                      <a:endParaRPr lang="ru-RU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rgbClr val="0070C0"/>
                    </a:solidFill>
                  </a:tcPr>
                </a:tc>
              </a:tr>
              <a:tr h="260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Русский </a:t>
                      </a:r>
                      <a:r>
                        <a:rPr lang="ru-RU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язык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69,2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70C0"/>
                          </a:solidFill>
                        </a:rPr>
                        <a:t>16 501</a:t>
                      </a:r>
                      <a:endParaRPr lang="ru-RU" b="1" dirty="0">
                        <a:solidFill>
                          <a:srgbClr val="0070C0"/>
                        </a:solidFill>
                      </a:endParaRPr>
                    </a:p>
                  </a:txBody>
                  <a:tcPr marL="7969" marR="7969" marT="106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73,1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3,9</a:t>
                      </a:r>
                      <a:endParaRPr lang="ru-RU" sz="1400" b="1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chemeClr val="bg1"/>
                    </a:solidFill>
                  </a:tcPr>
                </a:tc>
              </a:tr>
              <a:tr h="74359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Математика (профильная)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50,2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70C0"/>
                          </a:solidFill>
                        </a:rPr>
                        <a:t>10 860</a:t>
                      </a:r>
                      <a:endParaRPr lang="ru-RU" b="1" dirty="0">
                        <a:solidFill>
                          <a:srgbClr val="0070C0"/>
                        </a:solidFill>
                      </a:endParaRPr>
                    </a:p>
                  </a:txBody>
                  <a:tcPr marL="7969" marR="7969" marT="106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53,1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2,9</a:t>
                      </a:r>
                      <a:endParaRPr lang="ru-RU" sz="1400" b="1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chemeClr val="bg1"/>
                    </a:solidFill>
                  </a:tcPr>
                </a:tc>
              </a:tr>
              <a:tr h="178410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Математика</a:t>
                      </a:r>
                      <a:r>
                        <a:rPr lang="ru-RU" sz="14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базовая)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4,0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10 859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4,3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0,3</a:t>
                      </a:r>
                      <a:endParaRPr lang="ru-RU" sz="1400" b="1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969" marR="7969" marT="10625" marB="0" anchor="ctr">
                    <a:solidFill>
                      <a:schemeClr val="bg1"/>
                    </a:solidFill>
                  </a:tcPr>
                </a:tc>
              </a:tr>
              <a:tr h="260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Обществознание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55,6</a:t>
                      </a:r>
                      <a:endParaRPr lang="ru-RU" sz="140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7 195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57,4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1,8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</a:tr>
              <a:tr h="260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Физика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54,6</a:t>
                      </a:r>
                      <a:endParaRPr lang="ru-RU" sz="140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4 851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53,5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A8246F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-1,1</a:t>
                      </a:r>
                      <a:endParaRPr lang="ru-RU" sz="1400" dirty="0">
                        <a:solidFill>
                          <a:srgbClr val="A8246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</a:tr>
              <a:tr h="260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Биология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58,4</a:t>
                      </a:r>
                      <a:endParaRPr lang="ru-RU" sz="140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2 898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58,9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0,5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</a:tr>
              <a:tr h="260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Химия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63,4</a:t>
                      </a:r>
                      <a:endParaRPr lang="ru-RU" sz="140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2 384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59,3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A8246F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-4,1</a:t>
                      </a:r>
                      <a:endParaRPr lang="ru-RU" sz="1400" dirty="0">
                        <a:solidFill>
                          <a:srgbClr val="A8246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</a:tr>
              <a:tr h="260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История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52,8</a:t>
                      </a:r>
                      <a:endParaRPr lang="ru-RU" sz="140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1 959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53,7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0,9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</a:tr>
              <a:tr h="260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Английский </a:t>
                      </a:r>
                      <a:r>
                        <a:rPr lang="ru-RU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язык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72,7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1 494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75,0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2,3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</a:tr>
              <a:tr h="260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Информатика </a:t>
                      </a:r>
                      <a:r>
                        <a:rPr lang="ru-RU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и ИКТ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59,5</a:t>
                      </a:r>
                      <a:endParaRPr lang="ru-RU" sz="140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1 129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64,0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4,5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</a:tr>
              <a:tr h="260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Литература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57,7</a:t>
                      </a:r>
                      <a:endParaRPr lang="ru-RU" sz="140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850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58,2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0,5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</a:tr>
              <a:tr h="260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География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67,1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150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69,7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2,6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</a:tr>
              <a:tr h="260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Немецкий </a:t>
                      </a:r>
                      <a:r>
                        <a:rPr lang="ru-RU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язык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75,3</a:t>
                      </a:r>
                      <a:endParaRPr lang="ru-RU" sz="140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28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67,6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A8246F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-7,7</a:t>
                      </a:r>
                      <a:endParaRPr lang="ru-RU" sz="1400" dirty="0">
                        <a:solidFill>
                          <a:srgbClr val="A8246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</a:tr>
              <a:tr h="260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Французский </a:t>
                      </a:r>
                      <a:r>
                        <a:rPr lang="ru-RU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язык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72,1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2</a:t>
                      </a: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4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76,3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4,2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" marR="8255" marT="1079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6" y="90489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1563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4"/>
          <a:stretch/>
        </p:blipFill>
        <p:spPr bwMode="auto">
          <a:xfrm>
            <a:off x="1" y="0"/>
            <a:ext cx="919289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2870818" y="51470"/>
            <a:ext cx="4300442" cy="1296144"/>
          </a:xfrm>
          <a:prstGeom prst="rect">
            <a:avLst/>
          </a:prstGeom>
        </p:spPr>
        <p:txBody>
          <a:bodyPr vert="horz" lIns="51434" tIns="25717" rIns="51434" bIns="2571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9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38383"/>
            <a:ext cx="82410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участников ГИА-11 в Республике Татарстан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10889"/>
              </p:ext>
            </p:extLst>
          </p:nvPr>
        </p:nvGraphicFramePr>
        <p:xfrm>
          <a:off x="214282" y="598192"/>
          <a:ext cx="8677628" cy="44631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9541"/>
                <a:gridCol w="839772"/>
                <a:gridCol w="738781"/>
                <a:gridCol w="567527"/>
                <a:gridCol w="653155"/>
                <a:gridCol w="933078"/>
                <a:gridCol w="839770"/>
                <a:gridCol w="653155"/>
                <a:gridCol w="568944"/>
                <a:gridCol w="550750"/>
                <a:gridCol w="653155"/>
              </a:tblGrid>
              <a:tr h="68501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Предмет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Количество участников ЕГЭ, чел.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Средний </a:t>
                      </a:r>
                      <a:endParaRPr lang="ru-RU" sz="1400" b="1" u="none" strike="noStrike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тестовый 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балл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Доля </a:t>
                      </a:r>
                      <a:r>
                        <a:rPr lang="ru-RU" sz="1400" b="1" u="none" strike="noStrike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высокобалльников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(81-100), %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Доля 100-балльников, %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Доля не преодолевших </a:t>
                      </a: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минимальный порог 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, %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0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2015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2015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2015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2015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2015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Русский </a:t>
                      </a:r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язык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18 087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16 501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69,26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73,13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22,45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33,35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0,32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0,53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0,09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0,02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99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Математика  </a:t>
                      </a:r>
                    </a:p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профильная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14 578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10 860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50,21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53,13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2,12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3,92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0,01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0,15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7,31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4,89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Физика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5 133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4 851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54,68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53,51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5,12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4,37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0,16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0,06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1,4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2,19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Химия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2 413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2 384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63,5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59,36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11,85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7,13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0,99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0,34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3,56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6,71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99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Информатика и </a:t>
                      </a:r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ИКТ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1 289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1 129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59,53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63,99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10,71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16,83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0,47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0,71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7,68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4,96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Биология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3 140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2 898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58,53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58,9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8,66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11,9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0,1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0,14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5,03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8,21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История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2 130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1 959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52,92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54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4,13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3,83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5,35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3,11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География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257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150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67,04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69,71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26,07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24,67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1,17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2,72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Английский </a:t>
                      </a:r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язык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1 411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1 494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72,87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75,03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39,12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45,45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0,5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0,47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1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Немецкий </a:t>
                      </a:r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язык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44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28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75,32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67,61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36,36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28,57</a:t>
                      </a:r>
                      <a:endParaRPr lang="ru-RU" sz="1200" b="1" i="0" u="none" strike="noStrike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Француз</a:t>
                      </a:r>
                      <a:r>
                        <a:rPr lang="en-US" sz="12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c</a:t>
                      </a:r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кий язык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72,1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76,33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23,81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37,5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Обществознание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8 700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7 195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55,67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57,38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2,54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3,64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11,6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8,59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1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Испанский </a:t>
                      </a:r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язык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76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56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Литература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927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850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57,92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58,24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4,42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3,76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0,22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0,97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2,24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99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 Математика базовая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8 860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10 859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4,03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4,34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1,11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0,27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3698" marR="3698" marT="49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Номер слайда 3"/>
          <p:cNvSpPr txBox="1">
            <a:spLocks/>
          </p:cNvSpPr>
          <p:nvPr/>
        </p:nvSpPr>
        <p:spPr>
          <a:xfrm>
            <a:off x="7010432" y="4726798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6" y="90489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44265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99593" y="-56086"/>
            <a:ext cx="8086352" cy="827636"/>
          </a:xfrm>
          <a:prstGeom prst="rect">
            <a:avLst/>
          </a:prstGeom>
        </p:spPr>
        <p:txBody>
          <a:bodyPr vert="horz" lIns="91434" tIns="45717" rIns="91434" bIns="4571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Доля выпускников, не получивших аттестат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143305"/>
              </p:ext>
            </p:extLst>
          </p:nvPr>
        </p:nvGraphicFramePr>
        <p:xfrm>
          <a:off x="978921" y="771552"/>
          <a:ext cx="7697535" cy="37071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6179"/>
                <a:gridCol w="2338988"/>
                <a:gridCol w="3312368"/>
              </a:tblGrid>
              <a:tr h="792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Год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Доля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Количество выпускников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rgbClr val="0070C0"/>
                    </a:solidFill>
                  </a:tcPr>
                </a:tc>
              </a:tr>
              <a:tr h="58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/>
                        </a:rPr>
                        <a:t>2012</a:t>
                      </a:r>
                      <a:endParaRPr lang="ru-RU" sz="24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 smtClean="0">
                          <a:solidFill>
                            <a:srgbClr val="002060"/>
                          </a:solidFill>
                          <a:effectLst/>
                        </a:rPr>
                        <a:t>1,2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</a:rPr>
                        <a:t>233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</a:tr>
              <a:tr h="58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/>
                        </a:rPr>
                        <a:t>2013</a:t>
                      </a:r>
                      <a:endParaRPr lang="ru-RU" sz="24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 smtClean="0">
                          <a:solidFill>
                            <a:srgbClr val="002060"/>
                          </a:solidFill>
                          <a:effectLst/>
                        </a:rPr>
                        <a:t>0,6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</a:rPr>
                        <a:t>110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</a:tr>
              <a:tr h="58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/>
                        </a:rPr>
                        <a:t>2014</a:t>
                      </a:r>
                      <a:endParaRPr lang="ru-RU" sz="24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 smtClean="0">
                          <a:solidFill>
                            <a:srgbClr val="002060"/>
                          </a:solidFill>
                          <a:effectLst/>
                        </a:rPr>
                        <a:t>0,8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</a:rPr>
                        <a:t>151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</a:tr>
              <a:tr h="58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/>
                        </a:rPr>
                        <a:t>2015</a:t>
                      </a:r>
                      <a:endParaRPr lang="ru-RU" sz="24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 smtClean="0">
                          <a:solidFill>
                            <a:srgbClr val="002060"/>
                          </a:solidFill>
                          <a:effectLst/>
                        </a:rPr>
                        <a:t>0,8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</a:rPr>
                        <a:t>138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</a:tr>
              <a:tr h="58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/>
                        </a:rPr>
                        <a:t>2016</a:t>
                      </a:r>
                      <a:endParaRPr lang="ru-RU" sz="24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kern="1200" dirty="0" smtClean="0">
                          <a:solidFill>
                            <a:srgbClr val="002060"/>
                          </a:solidFill>
                          <a:effectLst/>
                        </a:rPr>
                        <a:t>0,2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07085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95536" y="267494"/>
            <a:ext cx="828092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одзаголовок 4"/>
          <p:cNvSpPr txBox="1">
            <a:spLocks/>
          </p:cNvSpPr>
          <p:nvPr/>
        </p:nvSpPr>
        <p:spPr bwMode="auto">
          <a:xfrm>
            <a:off x="758825" y="248848"/>
            <a:ext cx="7126288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charset="0"/>
              <a:buNone/>
            </a:pPr>
            <a:endParaRPr lang="ru-RU" sz="2000" b="1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42628" y="1694650"/>
            <a:ext cx="242304" cy="199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47136" y="1803683"/>
            <a:ext cx="751316" cy="49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9453" y="1724004"/>
            <a:ext cx="317261" cy="425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16992" y="1606191"/>
            <a:ext cx="336437" cy="996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42628" y="1694650"/>
            <a:ext cx="242304" cy="199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47136" y="1803683"/>
            <a:ext cx="751316" cy="49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16992" y="1606191"/>
            <a:ext cx="336437" cy="996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1538" y="71420"/>
            <a:ext cx="7200900" cy="5847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 - 2016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42910" y="2428874"/>
            <a:ext cx="8109113" cy="570351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Использование технологии сканирования экзаменационных материалов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в ППЭ в день проведения экзаменов</a:t>
            </a:r>
            <a:endParaRPr lang="ru-RU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42910" y="807554"/>
            <a:ext cx="8105554" cy="684076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Отказ от части с выбором ответов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(история, обществознание, география, информатика и ИКТ)</a:t>
            </a:r>
            <a:endParaRPr lang="ru-RU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42910" y="1714494"/>
            <a:ext cx="8072494" cy="4531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Использование ППЭ с печатью КИМ в аудиториях</a:t>
            </a:r>
            <a:endParaRPr lang="ru-RU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42910" y="4000510"/>
            <a:ext cx="8129258" cy="504056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Мониторинг работы РЦОИ</a:t>
            </a:r>
            <a:endParaRPr lang="ru-RU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15922" y="3214692"/>
            <a:ext cx="8126182" cy="504056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Снижение количества поданных апелляций</a:t>
            </a:r>
            <a:endParaRPr lang="ru-RU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6" y="90489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32" y="4515966"/>
            <a:ext cx="2133600" cy="273844"/>
          </a:xfrm>
        </p:spPr>
        <p:txBody>
          <a:bodyPr/>
          <a:lstStyle/>
          <a:p>
            <a:fld id="{905E0CB1-8A1B-4CAB-B415-0D4429571300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237881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55576" y="218304"/>
            <a:ext cx="8136904" cy="827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 </a:t>
            </a:r>
            <a:endPara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итогам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рассмотрения апелляций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336632"/>
              </p:ext>
            </p:extLst>
          </p:nvPr>
        </p:nvGraphicFramePr>
        <p:xfrm>
          <a:off x="835803" y="1491630"/>
          <a:ext cx="7704853" cy="261883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62804"/>
                <a:gridCol w="962804"/>
                <a:gridCol w="962804"/>
                <a:gridCol w="962804"/>
                <a:gridCol w="962804"/>
                <a:gridCol w="963611"/>
                <a:gridCol w="963611"/>
                <a:gridCol w="963611"/>
              </a:tblGrid>
              <a:tr h="517329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Количество апелляций</a:t>
                      </a:r>
                      <a:endParaRPr lang="ru-RU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684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Поступивших на рассмотрение</a:t>
                      </a:r>
                      <a:endParaRPr lang="ru-RU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Удовлетворенных</a:t>
                      </a:r>
                      <a:endParaRPr lang="ru-RU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Доля удовлетворенных апелляций</a:t>
                      </a:r>
                      <a:endParaRPr lang="ru-RU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Отклоненных</a:t>
                      </a:r>
                      <a:endParaRPr lang="ru-RU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7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20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20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20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 </a:t>
                      </a:r>
                      <a:endParaRPr lang="ru-RU" sz="20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20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 </a:t>
                      </a:r>
                      <a:endParaRPr lang="ru-RU" sz="20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20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20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17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A8246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2 085</a:t>
                      </a:r>
                      <a:endParaRPr lang="ru-RU" sz="2000" b="1" dirty="0">
                        <a:solidFill>
                          <a:srgbClr val="A8246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A8246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1 438</a:t>
                      </a:r>
                      <a:endParaRPr lang="ru-RU" sz="2000" b="1" dirty="0">
                        <a:solidFill>
                          <a:srgbClr val="A8246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A8246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469</a:t>
                      </a:r>
                      <a:endParaRPr lang="ru-RU" sz="2000" b="1" dirty="0">
                        <a:solidFill>
                          <a:srgbClr val="A8246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A8246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141</a:t>
                      </a:r>
                      <a:endParaRPr lang="ru-RU" sz="2000" b="1" dirty="0">
                        <a:solidFill>
                          <a:srgbClr val="A8246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A8246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23,1</a:t>
                      </a:r>
                      <a:endParaRPr lang="ru-RU" sz="2000" b="1" dirty="0">
                        <a:solidFill>
                          <a:srgbClr val="A8246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A8246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9,81</a:t>
                      </a:r>
                      <a:endParaRPr lang="ru-RU" sz="2000" b="1" dirty="0">
                        <a:solidFill>
                          <a:srgbClr val="A8246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A8246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1 616</a:t>
                      </a:r>
                      <a:endParaRPr lang="ru-RU" sz="2000" b="1" dirty="0">
                        <a:solidFill>
                          <a:srgbClr val="A8246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A8246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1 295</a:t>
                      </a:r>
                      <a:endParaRPr lang="ru-RU" sz="2000" b="1" dirty="0">
                        <a:solidFill>
                          <a:srgbClr val="A8246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2434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2976" y="201025"/>
            <a:ext cx="7858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Государственная итоговая аттестация (ГИА)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7224" y="1071552"/>
            <a:ext cx="2428892" cy="9361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ЕДИНЫЙ ГОСУДАРСТВЕННЫЙ ЭКЗАМЕН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(ЕГЭ)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29817" y="1071552"/>
            <a:ext cx="2428892" cy="9361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ГОСУДАРСТВЕННЫЙ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ВЫПУСКНОЙ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ЭКЗАМЕН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(ГВЭ)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2263436"/>
            <a:ext cx="3332297" cy="59406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ДОПУСК К ГИА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3438" y="2185237"/>
            <a:ext cx="435771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b="1" dirty="0" smtClean="0">
                <a:solidFill>
                  <a:srgbClr val="A8246F"/>
                </a:solidFill>
              </a:rPr>
              <a:t>отсутствие</a:t>
            </a:r>
            <a:r>
              <a:rPr lang="ru-RU" sz="1700" b="1" dirty="0" smtClean="0">
                <a:solidFill>
                  <a:srgbClr val="0070C0"/>
                </a:solidFill>
              </a:rPr>
              <a:t> </a:t>
            </a:r>
            <a:r>
              <a:rPr lang="ru-RU" sz="1700" b="1" dirty="0" smtClean="0">
                <a:solidFill>
                  <a:srgbClr val="A8246F"/>
                </a:solidFill>
              </a:rPr>
              <a:t>академической задолженности</a:t>
            </a:r>
            <a:r>
              <a:rPr lang="ru-RU" sz="1700" b="1" dirty="0" smtClean="0">
                <a:solidFill>
                  <a:srgbClr val="0070C0"/>
                </a:solidFill>
              </a:rPr>
              <a:t>, в том числе за итоговое сочинение (изложение)</a:t>
            </a:r>
          </a:p>
          <a:p>
            <a:endParaRPr lang="ru-RU" sz="1700" b="1" dirty="0">
              <a:solidFill>
                <a:srgbClr val="0070C0"/>
              </a:solidFill>
            </a:endParaRPr>
          </a:p>
          <a:p>
            <a:pPr algn="just"/>
            <a:r>
              <a:rPr lang="ru-RU" sz="1700" b="1" dirty="0" smtClean="0">
                <a:solidFill>
                  <a:srgbClr val="0070C0"/>
                </a:solidFill>
              </a:rPr>
              <a:t>наличие годовых отметок по всем учебным предметам учебного плана за каждый год обучения по образовательной программе СОО </a:t>
            </a:r>
            <a:r>
              <a:rPr lang="ru-RU" sz="1700" b="1" dirty="0" smtClean="0">
                <a:solidFill>
                  <a:srgbClr val="A8246F"/>
                </a:solidFill>
              </a:rPr>
              <a:t>не ниже удовлетворительных </a:t>
            </a:r>
            <a:endParaRPr lang="ru-RU" sz="1700" b="1" dirty="0">
              <a:solidFill>
                <a:srgbClr val="A8246F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 rot="16200000">
            <a:off x="4115513" y="2242420"/>
            <a:ext cx="270030" cy="642939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85786" y="3118982"/>
            <a:ext cx="2736304" cy="81009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подача заявления </a:t>
            </a:r>
          </a:p>
          <a:p>
            <a:pPr algn="ctr"/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на участие в ГИА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214414" y="4193972"/>
            <a:ext cx="1884572" cy="378042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ДО 1 ФЕВРАЛЯ</a:t>
            </a:r>
          </a:p>
        </p:txBody>
      </p:sp>
      <p:sp>
        <p:nvSpPr>
          <p:cNvPr id="20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2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3301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18" descr="&amp;Mcy;&amp;Dcy;&amp;Ocy;&amp;Acy;&amp;Ucy; &amp;Dcy;&amp;Scy;18 &quot;&amp;Gcy;&amp;ncy;&amp;iocy;&amp;zcy;&amp;dcy;&amp;ycy;&amp;shcy;&amp;kcy;&amp;ocy;&quot; &amp;gcy;.&amp;Ocy;&amp;rcy;&amp;scy;&amp;kcy;&amp;acy; - &amp;Gcy;&amp;lcy;&amp;acy;&amp;vcy;&amp;ncy;&amp;acy;&amp;yacy; &amp;scy;&amp;tcy;&amp;rcy;&amp;acy;&amp;ncy;&amp;icy;&amp;tscy;&amp;acy; - &amp;Ocy;&amp;bcy;&amp;rcy;&amp;acy;&amp;zcy;&amp;tscy;&amp;ycy; &amp;zcy;&amp;acy;&amp;yacy;&amp;vcy;&amp;lcy;&amp;iecy;&amp;ncy;&amp;icy;&amp;j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539" y="2286610"/>
            <a:ext cx="2293937" cy="1470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539750" y="1221581"/>
            <a:ext cx="77041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3200" b="1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5720" y="1550940"/>
            <a:ext cx="4065589" cy="2935956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Заявление в ГЭК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 +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документы,  подтверждающие наличие уважительной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itchFamily="18" charset="0"/>
              </a:rPr>
              <a:t>причины</a:t>
            </a:r>
          </a:p>
          <a:p>
            <a:pPr algn="ctr">
              <a:defRPr/>
            </a:pPr>
            <a:endParaRPr lang="ru-RU" sz="800" b="1" dirty="0">
              <a:solidFill>
                <a:srgbClr val="002060"/>
              </a:solidFill>
              <a:latin typeface="Calibri" panose="020F0502020204030204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itchFamily="18" charset="0"/>
              </a:rPr>
              <a:t>ЗА 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itchFamily="18" charset="0"/>
              </a:rPr>
              <a:t>2 НЕДЕЛИ </a:t>
            </a:r>
            <a:endParaRPr lang="ru-RU" sz="2400" b="1" dirty="0" smtClean="0">
              <a:solidFill>
                <a:srgbClr val="FF0000"/>
              </a:solidFill>
              <a:latin typeface="Calibri" panose="020F0502020204030204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itchFamily="18" charset="0"/>
              </a:rPr>
              <a:t>ДО 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itchFamily="18" charset="0"/>
              </a:rPr>
              <a:t>НАЧАЛА </a:t>
            </a: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itchFamily="18" charset="0"/>
              </a:rPr>
              <a:t>ЭКЗАМЕНА</a:t>
            </a:r>
            <a:endParaRPr lang="ru-RU" sz="2400" dirty="0">
              <a:solidFill>
                <a:srgbClr val="000099"/>
              </a:solidFill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060" name="Text Box 10"/>
          <p:cNvSpPr txBox="1">
            <a:spLocks noChangeArrowheads="1"/>
          </p:cNvSpPr>
          <p:nvPr/>
        </p:nvSpPr>
        <p:spPr bwMode="auto">
          <a:xfrm>
            <a:off x="392634" y="65772"/>
            <a:ext cx="853708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Изменение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перечня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заявленных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предметов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4718050" y="1596046"/>
            <a:ext cx="1290638" cy="533395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67464" y="1314223"/>
            <a:ext cx="2447925" cy="851297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Заседание ГЭК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7308850" y="2415194"/>
            <a:ext cx="647700" cy="960905"/>
          </a:xfrm>
          <a:prstGeom prst="downArrow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357950" y="3529026"/>
            <a:ext cx="2457438" cy="97155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Решение ГЭК</a:t>
            </a:r>
          </a:p>
        </p:txBody>
      </p:sp>
      <p:sp>
        <p:nvSpPr>
          <p:cNvPr id="13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4" name="Picture 2" descr="C:\Users\Afanaseva\Desktop\сам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4128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14296"/>
            <a:ext cx="8569269" cy="56405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Рейтинг муниципалитетов по организационно-технологическому сопровождению ГИА-11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843142" y="944111"/>
            <a:ext cx="24878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0878" y="1563569"/>
            <a:ext cx="8813154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0070C0"/>
                </a:solidFill>
              </a:rPr>
              <a:t>нарушения </a:t>
            </a:r>
            <a:r>
              <a:rPr lang="ru-RU" sz="2800" b="1" dirty="0">
                <a:solidFill>
                  <a:srgbClr val="0070C0"/>
                </a:solidFill>
              </a:rPr>
              <a:t>в </a:t>
            </a:r>
            <a:r>
              <a:rPr lang="ru-RU" sz="2800" b="1" dirty="0" smtClean="0">
                <a:solidFill>
                  <a:srgbClr val="0070C0"/>
                </a:solidFill>
              </a:rPr>
              <a:t>оформлении бланков</a:t>
            </a:r>
          </a:p>
          <a:p>
            <a:pPr marL="457200" indent="-457200">
              <a:buFontTx/>
              <a:buChar char="-"/>
            </a:pPr>
            <a:endParaRPr lang="ru-RU" sz="2800" b="1" dirty="0" smtClean="0">
              <a:solidFill>
                <a:srgbClr val="0070C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0070C0"/>
                </a:solidFill>
              </a:rPr>
              <a:t>нарушения </a:t>
            </a:r>
            <a:r>
              <a:rPr lang="ru-RU" sz="2800" b="1" dirty="0">
                <a:solidFill>
                  <a:srgbClr val="0070C0"/>
                </a:solidFill>
              </a:rPr>
              <a:t>в оформлении </a:t>
            </a:r>
            <a:r>
              <a:rPr lang="ru-RU" sz="2800" b="1" dirty="0" smtClean="0">
                <a:solidFill>
                  <a:srgbClr val="0070C0"/>
                </a:solidFill>
              </a:rPr>
              <a:t>документов</a:t>
            </a:r>
          </a:p>
          <a:p>
            <a:pPr marL="457200" indent="-457200">
              <a:buFontTx/>
              <a:buChar char="-"/>
            </a:pPr>
            <a:endParaRPr lang="ru-RU" sz="2800" b="1" dirty="0">
              <a:solidFill>
                <a:srgbClr val="0070C0"/>
              </a:solidFill>
            </a:endParaRPr>
          </a:p>
          <a:p>
            <a:pPr indent="447675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0070C0"/>
                </a:solidFill>
              </a:rPr>
              <a:t>ведение РИС</a:t>
            </a:r>
            <a:endParaRPr lang="ru-RU" sz="2800" b="1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ru-RU" sz="1700" b="1" dirty="0">
              <a:solidFill>
                <a:srgbClr val="0070C0"/>
              </a:solidFill>
            </a:endParaRPr>
          </a:p>
        </p:txBody>
      </p:sp>
      <p:sp>
        <p:nvSpPr>
          <p:cNvPr id="10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1342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42905" y="714362"/>
            <a:ext cx="8858251" cy="97697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indent="457200" algn="just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По учебным предметам:</a:t>
            </a:r>
          </a:p>
          <a:p>
            <a:pPr indent="457200" algn="just">
              <a:defRPr/>
            </a:pP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«русский язык», «математика» (базовый и профильный уровни), «география», «информатика и ИКТ», «литература» 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- структура и содержание КИМ нет существенных изменений </a:t>
            </a:r>
            <a:endParaRPr lang="ru-RU" sz="16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85786" y="38383"/>
            <a:ext cx="80295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Основные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изменения в КИМ ЕГЭ 2017 года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2905" y="1821652"/>
            <a:ext cx="8858251" cy="5357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indent="457200" algn="just">
              <a:defRPr/>
            </a:pP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«иностранные языки» 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- структура и содержание КИМ оставлены без изменений, уточнена формулировка задания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3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устной части экзамена</a:t>
            </a:r>
            <a:endParaRPr lang="ru-RU" sz="16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25332" y="2500312"/>
            <a:ext cx="8858251" cy="6965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indent="457200" algn="just">
              <a:defRPr/>
            </a:pP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«история» 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- структура и содержание КИМ оставлены без изменений, изменён максимальный балл за выполнение заданий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3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и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8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(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2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балла вместо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1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), усовершенствованы формулировка задания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25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и критерии его оценивания </a:t>
            </a:r>
            <a:endParaRPr lang="ru-RU" sz="16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2844" y="3286130"/>
            <a:ext cx="8858312" cy="14401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indent="457200" algn="just">
              <a:defRPr/>
            </a:pP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«обществознание» 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- несущественные изменения КИМ, </a:t>
            </a:r>
          </a:p>
          <a:p>
            <a:pPr indent="457200" algn="just"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структура блока заданий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части 1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, проверяющего содержание раздела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«Право»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, унифицирована по образцу структуры блоков, проверяющих содержание других разделов курса: добавлено задание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17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на выбор верных суждений, изменена нумерация заданий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18 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(бывшее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17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),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19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(бывшее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18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). Задание </a:t>
            </a:r>
            <a:r>
              <a:rPr lang="ru-RU" sz="16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19</a:t>
            </a:r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в том виде, как оно существовало в КИМ предыдущих лет, исключено из работы 	</a:t>
            </a:r>
          </a:p>
        </p:txBody>
      </p:sp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5" y="71420"/>
            <a:ext cx="574674" cy="57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 txBox="1">
            <a:spLocks/>
          </p:cNvSpPr>
          <p:nvPr/>
        </p:nvSpPr>
        <p:spPr>
          <a:xfrm>
            <a:off x="7072330" y="4572014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42039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971581" y="142858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КИМ ЕГЭ 2017 года по русскому языку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928676"/>
            <a:ext cx="88936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</a:rPr>
              <a:t>В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задании </a:t>
            </a:r>
            <a:r>
              <a:rPr lang="ru-RU" b="1" dirty="0">
                <a:solidFill>
                  <a:srgbClr val="A8246F"/>
                </a:solidFill>
              </a:rPr>
              <a:t>№ 17 </a:t>
            </a:r>
            <a:r>
              <a:rPr lang="ru-RU" b="1" dirty="0">
                <a:solidFill>
                  <a:srgbClr val="0070C0"/>
                </a:solidFill>
              </a:rPr>
              <a:t>(пунктуация в предложениях, включающих обособленные конструкции) будут представлены не только вводные слова, но и </a:t>
            </a:r>
            <a:r>
              <a:rPr lang="ru-RU" b="1" dirty="0" smtClean="0">
                <a:solidFill>
                  <a:srgbClr val="0070C0"/>
                </a:solidFill>
              </a:rPr>
              <a:t>обращения</a:t>
            </a:r>
            <a:endParaRPr lang="ru-RU" b="1" dirty="0">
              <a:solidFill>
                <a:srgbClr val="0070C0"/>
              </a:solidFill>
            </a:endParaRPr>
          </a:p>
          <a:p>
            <a:pPr algn="just"/>
            <a:endParaRPr lang="ru-RU" b="1" dirty="0" smtClean="0">
              <a:solidFill>
                <a:srgbClr val="0070C0"/>
              </a:solidFill>
            </a:endParaRP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В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задании </a:t>
            </a:r>
            <a:r>
              <a:rPr lang="ru-RU" b="1" dirty="0">
                <a:solidFill>
                  <a:srgbClr val="A8246F"/>
                </a:solidFill>
              </a:rPr>
              <a:t>№ 22 </a:t>
            </a:r>
            <a:r>
              <a:rPr lang="ru-RU" b="1" dirty="0">
                <a:solidFill>
                  <a:srgbClr val="0070C0"/>
                </a:solidFill>
              </a:rPr>
              <a:t>(лексический анализ слова в контексте) экзаменующимся раньше надо было найти в заданном фрагменте всего лишь одно слово или выражение (например, фразеологический оборот), соответствующее критериям задания. Теперь задача усложняется: из нескольких «подходящих» лексических единиц придется выбирать ту, что наиболее точно отвечает условиям </a:t>
            </a:r>
            <a:r>
              <a:rPr lang="ru-RU" b="1" dirty="0" smtClean="0">
                <a:solidFill>
                  <a:srgbClr val="0070C0"/>
                </a:solidFill>
              </a:rPr>
              <a:t>задания</a:t>
            </a:r>
            <a:endParaRPr lang="ru-RU" b="1" dirty="0">
              <a:solidFill>
                <a:srgbClr val="0070C0"/>
              </a:solidFill>
            </a:endParaRPr>
          </a:p>
          <a:p>
            <a:pPr algn="just"/>
            <a:endParaRPr lang="ru-RU" b="1" dirty="0" smtClean="0">
              <a:solidFill>
                <a:srgbClr val="0070C0"/>
              </a:solidFill>
            </a:endParaRP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В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задании </a:t>
            </a:r>
            <a:r>
              <a:rPr lang="ru-RU" b="1" dirty="0" smtClean="0">
                <a:solidFill>
                  <a:srgbClr val="A8246F"/>
                </a:solidFill>
              </a:rPr>
              <a:t>№ 23 </a:t>
            </a:r>
            <a:r>
              <a:rPr lang="ru-RU" b="1" dirty="0">
                <a:solidFill>
                  <a:srgbClr val="0070C0"/>
                </a:solidFill>
              </a:rPr>
              <a:t>(выписать номера предложений, связанных с предыдущими определенным образом) теперь возможен как один, так и несколько правильных ответов. То есть </a:t>
            </a:r>
            <a:r>
              <a:rPr lang="ru-RU" b="1" dirty="0" smtClean="0">
                <a:solidFill>
                  <a:srgbClr val="0070C0"/>
                </a:solidFill>
              </a:rPr>
              <a:t>обучающемуся </a:t>
            </a:r>
            <a:r>
              <a:rPr lang="ru-RU" b="1" dirty="0">
                <a:solidFill>
                  <a:srgbClr val="0070C0"/>
                </a:solidFill>
              </a:rPr>
              <a:t>надо найти  в отрывке все такие предложения и вписать в бланк либо одну, либо несколько </a:t>
            </a:r>
            <a:r>
              <a:rPr lang="ru-RU" b="1" dirty="0" smtClean="0">
                <a:solidFill>
                  <a:srgbClr val="0070C0"/>
                </a:solidFill>
              </a:rPr>
              <a:t>цифр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21075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38972" y="195486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КИМ ЕГЭ 2017 года по математике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200873"/>
            <a:ext cx="84627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70C0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</a:rPr>
              <a:t>Одной </a:t>
            </a:r>
            <a:r>
              <a:rPr lang="ru-RU" sz="2400" b="1" dirty="0">
                <a:solidFill>
                  <a:srgbClr val="0070C0"/>
                </a:solidFill>
              </a:rPr>
              <a:t>из </a:t>
            </a:r>
            <a:r>
              <a:rPr lang="ru-RU" sz="2400" b="1" dirty="0">
                <a:solidFill>
                  <a:srgbClr val="A8246F"/>
                </a:solidFill>
              </a:rPr>
              <a:t>главных функций ЕГЭ </a:t>
            </a:r>
            <a:r>
              <a:rPr lang="ru-RU" sz="2400" b="1" dirty="0">
                <a:solidFill>
                  <a:srgbClr val="0070C0"/>
                </a:solidFill>
              </a:rPr>
              <a:t>является </a:t>
            </a:r>
            <a:r>
              <a:rPr lang="ru-RU" sz="2400" b="1" dirty="0">
                <a:solidFill>
                  <a:srgbClr val="A8246F"/>
                </a:solidFill>
              </a:rPr>
              <a:t>дифференциация</a:t>
            </a:r>
            <a:r>
              <a:rPr lang="ru-RU" sz="2400" b="1" dirty="0">
                <a:solidFill>
                  <a:srgbClr val="0070C0"/>
                </a:solidFill>
              </a:rPr>
              <a:t> учащихся по уровню знаний, и школьники, отлично освоившие полный школьный курс математики являются более подготовленными к изучению предмета на вузовском уровне и должны иметь преимущества перед теми, кто просто натренировался решать задачи заданного </a:t>
            </a:r>
            <a:r>
              <a:rPr lang="ru-RU" sz="2400" b="1" dirty="0" smtClean="0">
                <a:solidFill>
                  <a:srgbClr val="0070C0"/>
                </a:solidFill>
              </a:rPr>
              <a:t>типа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45016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38972" y="195486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КИМ ЕГЭ 2017 года по географии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4282" y="1118751"/>
            <a:ext cx="878687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70C0"/>
                </a:solidFill>
              </a:rPr>
              <a:t>С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>
                <a:solidFill>
                  <a:srgbClr val="A8246F"/>
                </a:solidFill>
              </a:rPr>
              <a:t>одного</a:t>
            </a:r>
            <a:r>
              <a:rPr lang="ru-RU" sz="2000" b="1" dirty="0">
                <a:solidFill>
                  <a:srgbClr val="0070C0"/>
                </a:solidFill>
              </a:rPr>
              <a:t> первичного балла до </a:t>
            </a:r>
            <a:r>
              <a:rPr lang="ru-RU" sz="2000" b="1" dirty="0">
                <a:solidFill>
                  <a:srgbClr val="A8246F"/>
                </a:solidFill>
              </a:rPr>
              <a:t>двух </a:t>
            </a:r>
            <a:r>
              <a:rPr lang="ru-RU" sz="2000" b="1" dirty="0">
                <a:solidFill>
                  <a:srgbClr val="0070C0"/>
                </a:solidFill>
              </a:rPr>
              <a:t>увеличится стоимость заданий </a:t>
            </a:r>
            <a:r>
              <a:rPr lang="ru-RU" sz="2000" b="1" dirty="0" smtClean="0">
                <a:solidFill>
                  <a:srgbClr val="0070C0"/>
                </a:solidFill>
              </a:rPr>
              <a:t>               </a:t>
            </a:r>
            <a:r>
              <a:rPr lang="ru-RU" sz="2000" b="1" dirty="0" smtClean="0">
                <a:solidFill>
                  <a:srgbClr val="A8246F"/>
                </a:solidFill>
              </a:rPr>
              <a:t>№№ </a:t>
            </a:r>
            <a:r>
              <a:rPr lang="ru-RU" sz="2000" b="1" dirty="0">
                <a:solidFill>
                  <a:srgbClr val="A8246F"/>
                </a:solidFill>
              </a:rPr>
              <a:t>3, 11, 14 и 15 </a:t>
            </a:r>
            <a:r>
              <a:rPr lang="ru-RU" sz="2000" b="1" dirty="0">
                <a:solidFill>
                  <a:srgbClr val="0070C0"/>
                </a:solidFill>
              </a:rPr>
              <a:t>(все –  на определение и выбор из списка верных высказываний</a:t>
            </a:r>
            <a:r>
              <a:rPr lang="ru-RU" sz="2000" b="1" dirty="0" smtClean="0">
                <a:solidFill>
                  <a:srgbClr val="0070C0"/>
                </a:solidFill>
              </a:rPr>
              <a:t>)</a:t>
            </a:r>
            <a:endParaRPr lang="ru-RU" sz="2000" b="1" dirty="0">
              <a:solidFill>
                <a:srgbClr val="0070C0"/>
              </a:solidFill>
            </a:endParaRPr>
          </a:p>
          <a:p>
            <a:pPr algn="ctr"/>
            <a:endParaRPr lang="ru-RU" sz="8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С </a:t>
            </a:r>
            <a:r>
              <a:rPr lang="ru-RU" sz="2000" b="1" dirty="0">
                <a:solidFill>
                  <a:srgbClr val="A8246F"/>
                </a:solidFill>
              </a:rPr>
              <a:t>двух</a:t>
            </a:r>
            <a:r>
              <a:rPr lang="ru-RU" sz="2000" b="1" dirty="0">
                <a:solidFill>
                  <a:srgbClr val="0070C0"/>
                </a:solidFill>
              </a:rPr>
              <a:t> баллов до </a:t>
            </a:r>
            <a:r>
              <a:rPr lang="ru-RU" sz="2000" b="1" dirty="0">
                <a:solidFill>
                  <a:srgbClr val="A8246F"/>
                </a:solidFill>
              </a:rPr>
              <a:t>одного</a:t>
            </a:r>
            <a:r>
              <a:rPr lang="ru-RU" sz="2000" b="1" dirty="0">
                <a:solidFill>
                  <a:srgbClr val="0070C0"/>
                </a:solidFill>
              </a:rPr>
              <a:t> </a:t>
            </a:r>
            <a:r>
              <a:rPr lang="ru-RU" sz="2000" b="1" dirty="0">
                <a:solidFill>
                  <a:srgbClr val="A8246F"/>
                </a:solidFill>
              </a:rPr>
              <a:t>«уценили» </a:t>
            </a:r>
            <a:r>
              <a:rPr lang="ru-RU" sz="2000" b="1" dirty="0">
                <a:solidFill>
                  <a:srgbClr val="0070C0"/>
                </a:solidFill>
              </a:rPr>
              <a:t>следующие задания</a:t>
            </a:r>
            <a:r>
              <a:rPr lang="ru-RU" sz="2000" b="1" dirty="0" smtClean="0">
                <a:solidFill>
                  <a:srgbClr val="0070C0"/>
                </a:solidFill>
              </a:rPr>
              <a:t>:</a:t>
            </a:r>
          </a:p>
          <a:p>
            <a:pPr algn="ctr"/>
            <a:endParaRPr lang="ru-RU" sz="800" b="1" dirty="0">
              <a:solidFill>
                <a:srgbClr val="0070C0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A8246F"/>
                </a:solidFill>
              </a:rPr>
              <a:t>№ 9 </a:t>
            </a:r>
            <a:r>
              <a:rPr lang="ru-RU" sz="2000" b="1" dirty="0">
                <a:solidFill>
                  <a:srgbClr val="0070C0"/>
                </a:solidFill>
              </a:rPr>
              <a:t>(размещение населения России, работа с картой</a:t>
            </a:r>
            <a:r>
              <a:rPr lang="ru-RU" sz="2000" b="1" dirty="0" smtClean="0">
                <a:solidFill>
                  <a:srgbClr val="0070C0"/>
                </a:solidFill>
              </a:rPr>
              <a:t>)</a:t>
            </a:r>
            <a:endParaRPr lang="ru-RU" sz="2000" b="1" dirty="0">
              <a:solidFill>
                <a:srgbClr val="0070C0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A8246F"/>
                </a:solidFill>
              </a:rPr>
              <a:t>№ 12 </a:t>
            </a:r>
            <a:r>
              <a:rPr lang="ru-RU" sz="2000" b="1" dirty="0">
                <a:solidFill>
                  <a:srgbClr val="0070C0"/>
                </a:solidFill>
              </a:rPr>
              <a:t>(разграничение верных и неверных высказываний о городском и сельском населении</a:t>
            </a:r>
            <a:r>
              <a:rPr lang="ru-RU" sz="2000" b="1" dirty="0" smtClean="0">
                <a:solidFill>
                  <a:srgbClr val="0070C0"/>
                </a:solidFill>
              </a:rPr>
              <a:t>)</a:t>
            </a:r>
            <a:endParaRPr lang="ru-RU" sz="2000" b="1" dirty="0">
              <a:solidFill>
                <a:srgbClr val="0070C0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A8246F"/>
                </a:solidFill>
              </a:rPr>
              <a:t>№ 13 </a:t>
            </a:r>
            <a:r>
              <a:rPr lang="ru-RU" sz="2000" b="1" dirty="0">
                <a:solidFill>
                  <a:srgbClr val="0070C0"/>
                </a:solidFill>
              </a:rPr>
              <a:t>(география транспорта, отраслей промышленности и сельского хозяйства России</a:t>
            </a:r>
            <a:r>
              <a:rPr lang="ru-RU" sz="2000" b="1" dirty="0" smtClean="0">
                <a:solidFill>
                  <a:srgbClr val="0070C0"/>
                </a:solidFill>
              </a:rPr>
              <a:t>)</a:t>
            </a:r>
            <a:endParaRPr lang="ru-RU" sz="2000" b="1" dirty="0">
              <a:solidFill>
                <a:srgbClr val="0070C0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A8246F"/>
                </a:solidFill>
              </a:rPr>
              <a:t>№ 19 </a:t>
            </a:r>
            <a:r>
              <a:rPr lang="ru-RU" sz="2000" b="1" dirty="0">
                <a:solidFill>
                  <a:srgbClr val="0070C0"/>
                </a:solidFill>
              </a:rPr>
              <a:t>(экспорт и международный транспорт</a:t>
            </a:r>
            <a:r>
              <a:rPr lang="ru-RU" sz="2000" b="1" dirty="0" smtClean="0">
                <a:solidFill>
                  <a:srgbClr val="0070C0"/>
                </a:solidFill>
              </a:rPr>
              <a:t>)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51605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900143" y="195486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КИМ ЕГЭ 2017 года по информатике и ИКТ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2910" y="1334996"/>
            <a:ext cx="80724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70C0"/>
                </a:solidFill>
              </a:rPr>
              <a:t>З</a:t>
            </a:r>
            <a:r>
              <a:rPr lang="ru-RU" sz="2400" b="1" dirty="0" smtClean="0">
                <a:solidFill>
                  <a:srgbClr val="0070C0"/>
                </a:solidFill>
              </a:rPr>
              <a:t>адание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A8246F"/>
                </a:solidFill>
              </a:rPr>
              <a:t>№ 27 </a:t>
            </a:r>
            <a:r>
              <a:rPr lang="ru-RU" sz="2400" b="1" dirty="0">
                <a:solidFill>
                  <a:srgbClr val="0070C0"/>
                </a:solidFill>
              </a:rPr>
              <a:t>дается в двух вариантах, один из которых – более прост и оценивается в </a:t>
            </a:r>
            <a:r>
              <a:rPr lang="ru-RU" sz="2400" b="1" dirty="0">
                <a:solidFill>
                  <a:srgbClr val="A8246F"/>
                </a:solidFill>
              </a:rPr>
              <a:t>2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балла, второй – в </a:t>
            </a:r>
            <a:r>
              <a:rPr lang="ru-RU" sz="2400" b="1" dirty="0" smtClean="0">
                <a:solidFill>
                  <a:srgbClr val="A8246F"/>
                </a:solidFill>
              </a:rPr>
              <a:t>4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algn="just"/>
            <a:endParaRPr lang="ru-RU" sz="2400" b="1" dirty="0">
              <a:solidFill>
                <a:srgbClr val="0070C0"/>
              </a:solidFill>
            </a:endParaRPr>
          </a:p>
          <a:p>
            <a:pPr algn="just"/>
            <a:r>
              <a:rPr lang="ru-RU" sz="2400" b="1" dirty="0">
                <a:solidFill>
                  <a:srgbClr val="0070C0"/>
                </a:solidFill>
              </a:rPr>
              <a:t>Д</a:t>
            </a:r>
            <a:r>
              <a:rPr lang="ru-RU" sz="2400" b="1" dirty="0" smtClean="0">
                <a:solidFill>
                  <a:srgbClr val="0070C0"/>
                </a:solidFill>
              </a:rPr>
              <a:t>ля </a:t>
            </a:r>
            <a:r>
              <a:rPr lang="ru-RU" sz="2400" b="1" dirty="0">
                <a:solidFill>
                  <a:srgbClr val="0070C0"/>
                </a:solidFill>
              </a:rPr>
              <a:t>написания программы в задании </a:t>
            </a:r>
            <a:r>
              <a:rPr lang="ru-RU" sz="2400" b="1" dirty="0">
                <a:solidFill>
                  <a:srgbClr val="A8246F"/>
                </a:solidFill>
              </a:rPr>
              <a:t>27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можно использовать любой язык программирования на выбор </a:t>
            </a:r>
            <a:r>
              <a:rPr lang="ru-RU" sz="2400" b="1" dirty="0" smtClean="0">
                <a:solidFill>
                  <a:srgbClr val="0070C0"/>
                </a:solidFill>
              </a:rPr>
              <a:t>экзаменующегося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98158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38972" y="195486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КИМ ЕГЭ 2017 года по литературе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7158" y="1167836"/>
            <a:ext cx="83399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A8246F"/>
                </a:solidFill>
              </a:rPr>
              <a:t>Первый </a:t>
            </a:r>
            <a:r>
              <a:rPr lang="ru-RU" sz="2400" b="1" dirty="0">
                <a:solidFill>
                  <a:srgbClr val="0070C0"/>
                </a:solidFill>
              </a:rPr>
              <a:t>смысловой блок – отрывок из эпического или драматического произведения, </a:t>
            </a:r>
            <a:r>
              <a:rPr lang="ru-RU" sz="2400" b="1" dirty="0">
                <a:solidFill>
                  <a:srgbClr val="A8246F"/>
                </a:solidFill>
              </a:rPr>
              <a:t>7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вопросов с краткими ответами и два мини-сочинения по </a:t>
            </a:r>
            <a:r>
              <a:rPr lang="ru-RU" sz="2400" b="1" dirty="0" smtClean="0">
                <a:solidFill>
                  <a:srgbClr val="0070C0"/>
                </a:solidFill>
              </a:rPr>
              <a:t>нему</a:t>
            </a:r>
          </a:p>
          <a:p>
            <a:pPr algn="just"/>
            <a:endParaRPr lang="ru-RU" sz="2400" b="1" dirty="0">
              <a:solidFill>
                <a:srgbClr val="002060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A8246F"/>
                </a:solidFill>
              </a:rPr>
              <a:t>Второй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блок – лирическое произведение, </a:t>
            </a:r>
            <a:r>
              <a:rPr lang="ru-RU" sz="2400" b="1" dirty="0">
                <a:solidFill>
                  <a:srgbClr val="A8246F"/>
                </a:solidFill>
              </a:rPr>
              <a:t>5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вопросов по нему с краткими ответами и два </a:t>
            </a:r>
            <a:r>
              <a:rPr lang="ru-RU" sz="2400" b="1" dirty="0" smtClean="0">
                <a:solidFill>
                  <a:srgbClr val="0070C0"/>
                </a:solidFill>
              </a:rPr>
              <a:t>мини-сочинения</a:t>
            </a:r>
          </a:p>
          <a:p>
            <a:pPr algn="just"/>
            <a:endParaRPr lang="ru-RU" sz="2400" b="1" dirty="0">
              <a:solidFill>
                <a:srgbClr val="002060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A8246F"/>
                </a:solidFill>
              </a:rPr>
              <a:t>Третий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– развернутое сочинение (выбор из трех тем</a:t>
            </a:r>
            <a:r>
              <a:rPr lang="ru-RU" sz="2400" b="1" dirty="0" smtClean="0">
                <a:solidFill>
                  <a:srgbClr val="0070C0"/>
                </a:solidFill>
              </a:rPr>
              <a:t>)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35197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85786" y="71420"/>
            <a:ext cx="80295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КИМ ЕГЭ 2017 года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по иностранным языкам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8596" y="1490014"/>
            <a:ext cx="84296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70C0"/>
                </a:solidFill>
              </a:rPr>
              <a:t>Изменение формулировки </a:t>
            </a:r>
            <a:r>
              <a:rPr lang="ru-RU" sz="2400" b="1" dirty="0">
                <a:solidFill>
                  <a:srgbClr val="0070C0"/>
                </a:solidFill>
              </a:rPr>
              <a:t>задания </a:t>
            </a:r>
            <a:r>
              <a:rPr lang="ru-RU" sz="2400" b="1" dirty="0">
                <a:solidFill>
                  <a:srgbClr val="A8246F"/>
                </a:solidFill>
              </a:rPr>
              <a:t>№ 3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в устной части экзамена (описание </a:t>
            </a:r>
            <a:r>
              <a:rPr lang="ru-RU" sz="2400" b="1" dirty="0" smtClean="0">
                <a:solidFill>
                  <a:srgbClr val="0070C0"/>
                </a:solidFill>
              </a:rPr>
              <a:t>картинки)</a:t>
            </a:r>
          </a:p>
          <a:p>
            <a:pPr algn="just"/>
            <a:endParaRPr lang="ru-RU" sz="2400" b="1" dirty="0">
              <a:solidFill>
                <a:srgbClr val="002060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</a:rPr>
              <a:t>В </a:t>
            </a:r>
            <a:r>
              <a:rPr lang="ru-RU" sz="2400" b="1" dirty="0">
                <a:solidFill>
                  <a:srgbClr val="0070C0"/>
                </a:solidFill>
              </a:rPr>
              <a:t>ЕГЭ по английскому языку </a:t>
            </a:r>
            <a:r>
              <a:rPr lang="ru-RU" sz="2400" b="1" dirty="0" smtClean="0">
                <a:solidFill>
                  <a:srgbClr val="0070C0"/>
                </a:solidFill>
              </a:rPr>
              <a:t>из </a:t>
            </a:r>
            <a:r>
              <a:rPr lang="ru-RU" sz="2400" b="1" dirty="0">
                <a:solidFill>
                  <a:srgbClr val="0070C0"/>
                </a:solidFill>
              </a:rPr>
              <a:t>формулировки исключается слово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A8246F"/>
                </a:solidFill>
              </a:rPr>
              <a:t>Imagine</a:t>
            </a:r>
            <a:r>
              <a:rPr lang="ru-RU" sz="2400" b="1" dirty="0">
                <a:solidFill>
                  <a:srgbClr val="0070C0"/>
                </a:solidFill>
              </a:rPr>
              <a:t>, а слово </a:t>
            </a:r>
            <a:r>
              <a:rPr lang="ru-RU" sz="2400" b="1" dirty="0" err="1">
                <a:solidFill>
                  <a:srgbClr val="A8246F"/>
                </a:solidFill>
              </a:rPr>
              <a:t>present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– меняется на </a:t>
            </a:r>
            <a:r>
              <a:rPr lang="ru-RU" sz="2400" b="1" dirty="0" err="1" smtClean="0">
                <a:solidFill>
                  <a:srgbClr val="A8246F"/>
                </a:solidFill>
              </a:rPr>
              <a:t>describe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28710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38972" y="195486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КИМ ЕГЭ 2017 года по истории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7158" y="1084256"/>
            <a:ext cx="84296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A8246F"/>
                </a:solidFill>
              </a:rPr>
              <a:t>З</a:t>
            </a:r>
            <a:r>
              <a:rPr lang="ru-RU" sz="2400" b="1" dirty="0" smtClean="0">
                <a:solidFill>
                  <a:srgbClr val="A8246F"/>
                </a:solidFill>
              </a:rPr>
              <a:t>адание </a:t>
            </a:r>
            <a:r>
              <a:rPr lang="ru-RU" sz="2400" b="1" dirty="0">
                <a:solidFill>
                  <a:srgbClr val="A8246F"/>
                </a:solidFill>
              </a:rPr>
              <a:t>№ 3 </a:t>
            </a:r>
            <a:r>
              <a:rPr lang="ru-RU" sz="2400" b="1" dirty="0">
                <a:solidFill>
                  <a:srgbClr val="0070C0"/>
                </a:solidFill>
              </a:rPr>
              <a:t>(выбор терминов, относящихся к определенному историческому периоду</a:t>
            </a:r>
            <a:r>
              <a:rPr lang="ru-RU" sz="2400" b="1" dirty="0" smtClean="0">
                <a:solidFill>
                  <a:srgbClr val="0070C0"/>
                </a:solidFill>
              </a:rPr>
              <a:t>)</a:t>
            </a:r>
          </a:p>
          <a:p>
            <a:pPr algn="just"/>
            <a:endParaRPr lang="ru-RU" sz="2400" b="1" dirty="0">
              <a:solidFill>
                <a:srgbClr val="002060"/>
              </a:solidFill>
            </a:endParaRPr>
          </a:p>
          <a:p>
            <a:pPr algn="just"/>
            <a:r>
              <a:rPr lang="ru-RU" sz="2400" b="1" dirty="0">
                <a:solidFill>
                  <a:srgbClr val="A8246F"/>
                </a:solidFill>
              </a:rPr>
              <a:t>З</a:t>
            </a:r>
            <a:r>
              <a:rPr lang="ru-RU" sz="2400" b="1" dirty="0" smtClean="0">
                <a:solidFill>
                  <a:srgbClr val="A8246F"/>
                </a:solidFill>
              </a:rPr>
              <a:t>адание </a:t>
            </a:r>
            <a:r>
              <a:rPr lang="ru-RU" sz="2400" b="1" dirty="0">
                <a:solidFill>
                  <a:srgbClr val="A8246F"/>
                </a:solidFill>
              </a:rPr>
              <a:t>№ 8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(выбор пропущенных выражений из списка предложенных вариантов</a:t>
            </a:r>
            <a:r>
              <a:rPr lang="ru-RU" sz="2400" b="1" dirty="0" smtClean="0">
                <a:solidFill>
                  <a:srgbClr val="0070C0"/>
                </a:solidFill>
              </a:rPr>
              <a:t>)</a:t>
            </a:r>
            <a:endParaRPr lang="ru-RU" sz="2400" b="1" dirty="0">
              <a:solidFill>
                <a:srgbClr val="0070C0"/>
              </a:solidFill>
            </a:endParaRPr>
          </a:p>
          <a:p>
            <a:pPr algn="just"/>
            <a:endParaRPr lang="ru-RU" sz="24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</a:rPr>
              <a:t>Будет </a:t>
            </a:r>
            <a:r>
              <a:rPr lang="ru-RU" sz="2400" b="1" dirty="0">
                <a:solidFill>
                  <a:srgbClr val="0070C0"/>
                </a:solidFill>
              </a:rPr>
              <a:t>уточнена формулировка и критерии оценивания задания </a:t>
            </a:r>
            <a:r>
              <a:rPr lang="ru-RU" sz="2400" b="1" dirty="0">
                <a:solidFill>
                  <a:srgbClr val="A8246F"/>
                </a:solidFill>
              </a:rPr>
              <a:t>№ 25 </a:t>
            </a:r>
            <a:r>
              <a:rPr lang="ru-RU" sz="2400" b="1" dirty="0">
                <a:solidFill>
                  <a:srgbClr val="0070C0"/>
                </a:solidFill>
              </a:rPr>
              <a:t>(эссе, посвященного одному из исторических периодов</a:t>
            </a:r>
            <a:r>
              <a:rPr lang="ru-RU" sz="2400" b="1" dirty="0" smtClean="0">
                <a:solidFill>
                  <a:srgbClr val="0070C0"/>
                </a:solidFill>
              </a:rPr>
              <a:t>)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12894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900143" y="195486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КИМ ЕГЭ 2017 года по обществознанию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0034" y="1357304"/>
            <a:ext cx="80849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70C0"/>
                </a:solidFill>
              </a:rPr>
              <a:t>Б</a:t>
            </a:r>
            <a:r>
              <a:rPr lang="ru-RU" sz="2400" b="1" dirty="0" smtClean="0">
                <a:solidFill>
                  <a:srgbClr val="0070C0"/>
                </a:solidFill>
              </a:rPr>
              <a:t>лок </a:t>
            </a:r>
            <a:r>
              <a:rPr lang="ru-RU" sz="2400" b="1" dirty="0">
                <a:solidFill>
                  <a:srgbClr val="0070C0"/>
                </a:solidFill>
              </a:rPr>
              <a:t>заданий с </a:t>
            </a:r>
            <a:r>
              <a:rPr lang="ru-RU" sz="2400" b="1" dirty="0">
                <a:solidFill>
                  <a:srgbClr val="A8246F"/>
                </a:solidFill>
              </a:rPr>
              <a:t>краткими </a:t>
            </a:r>
            <a:r>
              <a:rPr lang="ru-RU" sz="2400" b="1" dirty="0" smtClean="0">
                <a:solidFill>
                  <a:srgbClr val="0070C0"/>
                </a:solidFill>
              </a:rPr>
              <a:t>ответами</a:t>
            </a:r>
            <a:endParaRPr lang="ru-RU" sz="2400" b="1" dirty="0">
              <a:solidFill>
                <a:srgbClr val="0070C0"/>
              </a:solidFill>
            </a:endParaRPr>
          </a:p>
          <a:p>
            <a:pPr algn="just"/>
            <a:endParaRPr lang="ru-RU" sz="24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</a:rPr>
              <a:t>Блок </a:t>
            </a:r>
            <a:r>
              <a:rPr lang="ru-RU" sz="2400" b="1" dirty="0">
                <a:solidFill>
                  <a:srgbClr val="0070C0"/>
                </a:solidFill>
              </a:rPr>
              <a:t>заданий с </a:t>
            </a:r>
            <a:r>
              <a:rPr lang="ru-RU" sz="2400" b="1" dirty="0">
                <a:solidFill>
                  <a:srgbClr val="A8246F"/>
                </a:solidFill>
              </a:rPr>
              <a:t>развернутыми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</a:rPr>
              <a:t>ответами</a:t>
            </a:r>
            <a:endParaRPr lang="ru-RU" sz="2400" b="1" dirty="0">
              <a:solidFill>
                <a:srgbClr val="0070C0"/>
              </a:solidFill>
            </a:endParaRPr>
          </a:p>
          <a:p>
            <a:pPr algn="just"/>
            <a:endParaRPr lang="ru-RU" sz="24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A8246F"/>
                </a:solidFill>
              </a:rPr>
              <a:t>«Альтернативное</a:t>
            </a:r>
            <a:r>
              <a:rPr lang="ru-RU" sz="2400" b="1" dirty="0">
                <a:solidFill>
                  <a:srgbClr val="A8246F"/>
                </a:solidFill>
              </a:rPr>
              <a:t>» </a:t>
            </a:r>
            <a:r>
              <a:rPr lang="ru-RU" sz="2400" b="1" dirty="0">
                <a:solidFill>
                  <a:srgbClr val="0070C0"/>
                </a:solidFill>
              </a:rPr>
              <a:t>задание – написание эссе на тему одного из предложенных </a:t>
            </a:r>
            <a:r>
              <a:rPr lang="ru-RU" sz="2400" b="1" dirty="0" smtClean="0">
                <a:solidFill>
                  <a:srgbClr val="0070C0"/>
                </a:solidFill>
              </a:rPr>
              <a:t>высказываний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02856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214282" y="573528"/>
            <a:ext cx="8786873" cy="31503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indent="457200" algn="just">
              <a:lnSpc>
                <a:spcPct val="120000"/>
              </a:lnSpc>
              <a:defRPr/>
            </a:pP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«биология» 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- </a:t>
            </a:r>
            <a:r>
              <a:rPr lang="ru-RU" sz="15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существенные изменения КИМ,</a:t>
            </a:r>
          </a:p>
          <a:p>
            <a:pPr indent="457200" algn="just">
              <a:lnSpc>
                <a:spcPct val="120000"/>
              </a:lnSpc>
              <a:defRPr/>
            </a:pP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оптимизирована структура экзаменационной работы: </a:t>
            </a:r>
          </a:p>
          <a:p>
            <a:pPr indent="457200" algn="just">
              <a:lnSpc>
                <a:spcPct val="120000"/>
              </a:lnSpc>
              <a:defRPr/>
            </a:pP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1. 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Из экзаменационной работы исключены задания с выбором одного ответа</a:t>
            </a:r>
          </a:p>
          <a:p>
            <a:pPr indent="457200" algn="just">
              <a:lnSpc>
                <a:spcPct val="120000"/>
              </a:lnSpc>
              <a:defRPr/>
            </a:pP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2. 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Сокращено количество заданий с </a:t>
            </a: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40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до </a:t>
            </a: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28</a:t>
            </a:r>
          </a:p>
          <a:p>
            <a:pPr indent="457200" algn="just">
              <a:lnSpc>
                <a:spcPct val="120000"/>
              </a:lnSpc>
              <a:defRPr/>
            </a:pP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3. 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Уменьшен максимальный первичный балл с </a:t>
            </a: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61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в 2016 г. до </a:t>
            </a: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59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в 2017 г. </a:t>
            </a:r>
          </a:p>
          <a:p>
            <a:pPr indent="457200" algn="just">
              <a:lnSpc>
                <a:spcPct val="120000"/>
              </a:lnSpc>
              <a:defRPr/>
            </a:pP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4. 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Увеличена продолжительность экзаменационной работы с </a:t>
            </a: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180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до </a:t>
            </a: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210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минут</a:t>
            </a:r>
          </a:p>
          <a:p>
            <a:pPr indent="457200" algn="just">
              <a:lnSpc>
                <a:spcPct val="120000"/>
              </a:lnSpc>
              <a:defRPr/>
            </a:pP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5. 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В </a:t>
            </a: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часть 1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включены новые типы заданий, которые существенно различаются по видам учебных действий: заполнение пропущенных элементов схемы или таблицы, нахождение правильно указанных обозначений в рисунке, анализ и синтез информации, в том числе представленной в форме графиков, диаграмм и таблиц со статистическими данными </a:t>
            </a:r>
            <a:endParaRPr lang="ru-RU" sz="15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4282" y="3750477"/>
            <a:ext cx="8786874" cy="10358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indent="457200" algn="just">
              <a:lnSpc>
                <a:spcPct val="120000"/>
              </a:lnSpc>
              <a:defRPr/>
            </a:pP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«физика» 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- </a:t>
            </a:r>
            <a:r>
              <a:rPr lang="ru-RU" sz="15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существенные изменения КИМ, </a:t>
            </a:r>
          </a:p>
          <a:p>
            <a:pPr indent="457200" algn="just">
              <a:lnSpc>
                <a:spcPct val="120000"/>
              </a:lnSpc>
              <a:defRPr/>
            </a:pP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изменена структура </a:t>
            </a: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части 1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экзаменационной работы, </a:t>
            </a:r>
            <a:r>
              <a:rPr lang="ru-RU" sz="15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часть 2 </a:t>
            </a:r>
            <a:r>
              <a:rPr lang="ru-RU" sz="15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оставлена без изменений. Из экзаменационной работы исключены задания с выбором одного верного ответа и добавлены задания с кратким ответом</a:t>
            </a: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6858016" y="4512484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971581" y="71420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Основные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изменения в КИМ ЕГЭ 2017 года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32247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38972" y="195486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КИМ ЕГЭ 2017 года по биологии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987574"/>
            <a:ext cx="808497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A8246F"/>
                </a:solidFill>
              </a:rPr>
              <a:t>В</a:t>
            </a:r>
            <a:r>
              <a:rPr lang="ru-RU" sz="2400" b="1" dirty="0" smtClean="0">
                <a:solidFill>
                  <a:srgbClr val="A8246F"/>
                </a:solidFill>
              </a:rPr>
              <a:t>осстановление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пропущенных элементов в таблицах или </a:t>
            </a:r>
            <a:r>
              <a:rPr lang="ru-RU" sz="2400" b="1" dirty="0" smtClean="0">
                <a:solidFill>
                  <a:srgbClr val="0070C0"/>
                </a:solidFill>
              </a:rPr>
              <a:t>схемах</a:t>
            </a:r>
          </a:p>
          <a:p>
            <a:pPr algn="just"/>
            <a:endParaRPr lang="ru-RU" sz="2400" b="1" dirty="0">
              <a:solidFill>
                <a:srgbClr val="002060"/>
              </a:solidFill>
            </a:endParaRPr>
          </a:p>
          <a:p>
            <a:pPr algn="just"/>
            <a:r>
              <a:rPr lang="ru-RU" sz="2400" b="1" dirty="0">
                <a:solidFill>
                  <a:srgbClr val="A8246F"/>
                </a:solidFill>
              </a:rPr>
              <a:t>А</a:t>
            </a:r>
            <a:r>
              <a:rPr lang="ru-RU" sz="2400" b="1" dirty="0" smtClean="0">
                <a:solidFill>
                  <a:srgbClr val="A8246F"/>
                </a:solidFill>
              </a:rPr>
              <a:t>нализ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графиков, диаграмм и </a:t>
            </a:r>
            <a:r>
              <a:rPr lang="ru-RU" sz="2400" b="1" dirty="0" smtClean="0">
                <a:solidFill>
                  <a:srgbClr val="0070C0"/>
                </a:solidFill>
              </a:rPr>
              <a:t>таблиц</a:t>
            </a:r>
          </a:p>
          <a:p>
            <a:pPr algn="just"/>
            <a:endParaRPr lang="ru-RU" sz="2400" b="1" dirty="0">
              <a:solidFill>
                <a:srgbClr val="002060"/>
              </a:solidFill>
            </a:endParaRPr>
          </a:p>
          <a:p>
            <a:pPr algn="just"/>
            <a:r>
              <a:rPr lang="ru-RU" sz="2400" b="1" dirty="0">
                <a:solidFill>
                  <a:srgbClr val="A8246F"/>
                </a:solidFill>
              </a:rPr>
              <a:t>П</a:t>
            </a:r>
            <a:r>
              <a:rPr lang="ru-RU" sz="2400" b="1" dirty="0" smtClean="0">
                <a:solidFill>
                  <a:srgbClr val="A8246F"/>
                </a:solidFill>
              </a:rPr>
              <a:t>оиск </a:t>
            </a:r>
            <a:r>
              <a:rPr lang="ru-RU" sz="2400" b="1" dirty="0">
                <a:solidFill>
                  <a:srgbClr val="A8246F"/>
                </a:solidFill>
              </a:rPr>
              <a:t>ошибок </a:t>
            </a:r>
            <a:r>
              <a:rPr lang="ru-RU" sz="2400" b="1" dirty="0">
                <a:solidFill>
                  <a:srgbClr val="0070C0"/>
                </a:solidFill>
              </a:rPr>
              <a:t>в обозначениях на </a:t>
            </a:r>
            <a:r>
              <a:rPr lang="ru-RU" sz="2400" b="1" dirty="0" smtClean="0">
                <a:solidFill>
                  <a:srgbClr val="0070C0"/>
                </a:solidFill>
              </a:rPr>
              <a:t>рисунке</a:t>
            </a:r>
          </a:p>
          <a:p>
            <a:pPr algn="just"/>
            <a:endParaRPr lang="ru-RU" sz="2400" b="1" dirty="0">
              <a:solidFill>
                <a:srgbClr val="002060"/>
              </a:solidFill>
            </a:endParaRPr>
          </a:p>
          <a:p>
            <a:pPr algn="just"/>
            <a:r>
              <a:rPr lang="ru-RU" sz="2400" b="1" dirty="0">
                <a:solidFill>
                  <a:srgbClr val="0070C0"/>
                </a:solidFill>
              </a:rPr>
              <a:t>В</a:t>
            </a:r>
            <a:r>
              <a:rPr lang="ru-RU" sz="2400" b="1" dirty="0" smtClean="0">
                <a:solidFill>
                  <a:srgbClr val="0070C0"/>
                </a:solidFill>
              </a:rPr>
              <a:t>ыведение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A8246F"/>
                </a:solidFill>
              </a:rPr>
              <a:t>свойств биологического объекта </a:t>
            </a:r>
            <a:r>
              <a:rPr lang="ru-RU" sz="2400" b="1" dirty="0">
                <a:solidFill>
                  <a:srgbClr val="0070C0"/>
                </a:solidFill>
              </a:rPr>
              <a:t>по «слепому» изображению (без подписей</a:t>
            </a:r>
            <a:r>
              <a:rPr lang="ru-RU" sz="2400" b="1" dirty="0" smtClean="0">
                <a:solidFill>
                  <a:srgbClr val="0070C0"/>
                </a:solidFill>
              </a:rPr>
              <a:t>)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91850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38972" y="195486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КИМ ЕГЭ 2017 года по физике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096398"/>
            <a:ext cx="808497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A8246F"/>
                </a:solidFill>
              </a:rPr>
              <a:t>7 </a:t>
            </a:r>
            <a:r>
              <a:rPr lang="ru-RU" sz="2400" b="1" dirty="0" smtClean="0">
                <a:solidFill>
                  <a:srgbClr val="A8246F"/>
                </a:solidFill>
              </a:rPr>
              <a:t>вопросов </a:t>
            </a:r>
            <a:r>
              <a:rPr lang="ru-RU" sz="2400" b="1" dirty="0" smtClean="0">
                <a:solidFill>
                  <a:srgbClr val="0070C0"/>
                </a:solidFill>
              </a:rPr>
              <a:t>– по механике</a:t>
            </a:r>
            <a:endParaRPr lang="ru-RU" sz="2400" b="1" dirty="0">
              <a:solidFill>
                <a:srgbClr val="0070C0"/>
              </a:solidFill>
            </a:endParaRPr>
          </a:p>
          <a:p>
            <a:pPr algn="just"/>
            <a:r>
              <a:rPr lang="ru-RU" sz="2400" b="1" dirty="0">
                <a:solidFill>
                  <a:srgbClr val="A8246F"/>
                </a:solidFill>
              </a:rPr>
              <a:t>5 </a:t>
            </a:r>
            <a:r>
              <a:rPr lang="ru-RU" sz="2400" b="1" dirty="0" smtClean="0">
                <a:solidFill>
                  <a:srgbClr val="A8246F"/>
                </a:solidFill>
              </a:rPr>
              <a:t>вопросов </a:t>
            </a:r>
            <a:r>
              <a:rPr lang="ru-RU" sz="2400" b="1" dirty="0" smtClean="0">
                <a:solidFill>
                  <a:srgbClr val="0070C0"/>
                </a:solidFill>
              </a:rPr>
              <a:t>– </a:t>
            </a:r>
            <a:r>
              <a:rPr lang="ru-RU" sz="2400" b="1" dirty="0">
                <a:solidFill>
                  <a:srgbClr val="0070C0"/>
                </a:solidFill>
              </a:rPr>
              <a:t>по термодинамике и </a:t>
            </a:r>
            <a:r>
              <a:rPr lang="ru-RU" sz="2400" b="1" dirty="0" smtClean="0">
                <a:solidFill>
                  <a:srgbClr val="0070C0"/>
                </a:solidFill>
              </a:rPr>
              <a:t>МКТ</a:t>
            </a:r>
            <a:endParaRPr lang="ru-RU" sz="2400" b="1" dirty="0">
              <a:solidFill>
                <a:srgbClr val="0070C0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A8246F"/>
                </a:solidFill>
              </a:rPr>
              <a:t>6 вопросов </a:t>
            </a:r>
            <a:r>
              <a:rPr lang="ru-RU" sz="2400" b="1" dirty="0">
                <a:solidFill>
                  <a:srgbClr val="0070C0"/>
                </a:solidFill>
              </a:rPr>
              <a:t>– по </a:t>
            </a:r>
            <a:r>
              <a:rPr lang="ru-RU" sz="2400" b="1" dirty="0" smtClean="0">
                <a:solidFill>
                  <a:srgbClr val="0070C0"/>
                </a:solidFill>
              </a:rPr>
              <a:t>электродинамике</a:t>
            </a:r>
            <a:endParaRPr lang="ru-RU" sz="2400" b="1" dirty="0">
              <a:solidFill>
                <a:srgbClr val="0070C0"/>
              </a:solidFill>
            </a:endParaRPr>
          </a:p>
          <a:p>
            <a:pPr algn="just"/>
            <a:r>
              <a:rPr lang="ru-RU" sz="2400" b="1" dirty="0">
                <a:solidFill>
                  <a:srgbClr val="A8246F"/>
                </a:solidFill>
              </a:rPr>
              <a:t>3 </a:t>
            </a:r>
            <a:r>
              <a:rPr lang="ru-RU" sz="2400" b="1" dirty="0" smtClean="0">
                <a:solidFill>
                  <a:srgbClr val="A8246F"/>
                </a:solidFill>
              </a:rPr>
              <a:t>вопроса   </a:t>
            </a:r>
            <a:r>
              <a:rPr lang="ru-RU" sz="2400" b="1" dirty="0" smtClean="0">
                <a:solidFill>
                  <a:srgbClr val="0070C0"/>
                </a:solidFill>
              </a:rPr>
              <a:t>– </a:t>
            </a:r>
            <a:r>
              <a:rPr lang="ru-RU" sz="2400" b="1" dirty="0">
                <a:solidFill>
                  <a:srgbClr val="0070C0"/>
                </a:solidFill>
              </a:rPr>
              <a:t>по квантовой </a:t>
            </a:r>
            <a:r>
              <a:rPr lang="ru-RU" sz="2400" b="1" dirty="0" smtClean="0">
                <a:solidFill>
                  <a:srgbClr val="0070C0"/>
                </a:solidFill>
              </a:rPr>
              <a:t>физике</a:t>
            </a:r>
          </a:p>
          <a:p>
            <a:pPr algn="just"/>
            <a:endParaRPr lang="ru-RU" sz="2400" b="1" dirty="0">
              <a:solidFill>
                <a:srgbClr val="002060"/>
              </a:solidFill>
            </a:endParaRPr>
          </a:p>
          <a:p>
            <a:pPr algn="just"/>
            <a:r>
              <a:rPr lang="ru-RU" sz="2400" b="1" dirty="0">
                <a:solidFill>
                  <a:srgbClr val="0070C0"/>
                </a:solidFill>
              </a:rPr>
              <a:t>Глубокое знание материала школьного курса и умение решать </a:t>
            </a:r>
            <a:r>
              <a:rPr lang="ru-RU" sz="2400" b="1" dirty="0" smtClean="0">
                <a:solidFill>
                  <a:srgbClr val="0070C0"/>
                </a:solidFill>
              </a:rPr>
              <a:t>задачи – </a:t>
            </a:r>
            <a:r>
              <a:rPr lang="ru-RU" sz="2400" b="1" dirty="0" smtClean="0">
                <a:solidFill>
                  <a:srgbClr val="A8246F"/>
                </a:solidFill>
              </a:rPr>
              <a:t>главное </a:t>
            </a:r>
            <a:r>
              <a:rPr lang="ru-RU" sz="2400" b="1" dirty="0">
                <a:solidFill>
                  <a:srgbClr val="A8246F"/>
                </a:solidFill>
              </a:rPr>
              <a:t>условие </a:t>
            </a:r>
            <a:r>
              <a:rPr lang="ru-RU" sz="2400" b="1" dirty="0">
                <a:solidFill>
                  <a:srgbClr val="0070C0"/>
                </a:solidFill>
              </a:rPr>
              <a:t>успешной сдачи экзамена по </a:t>
            </a:r>
            <a:r>
              <a:rPr lang="ru-RU" sz="2400" b="1" dirty="0" smtClean="0">
                <a:solidFill>
                  <a:srgbClr val="0070C0"/>
                </a:solidFill>
              </a:rPr>
              <a:t>физике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79032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28295" y="141480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КИМ ЕГЭ 2017 года по химии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810984"/>
            <a:ext cx="8640960" cy="376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  <a:defRPr/>
            </a:pPr>
            <a:r>
              <a:rPr lang="ru-RU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Принципиально </a:t>
            </a:r>
            <a:r>
              <a:rPr lang="ru-RU" sz="2000" b="1" dirty="0">
                <a:solidFill>
                  <a:srgbClr val="A8246F"/>
                </a:solidFill>
                <a:latin typeface="Calibri" panose="020F0502020204030204" pitchFamily="34" charset="0"/>
              </a:rPr>
              <a:t>изменена структура части 1</a:t>
            </a:r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КИМ: исключены задания с выбором одного ответа; задания сгруппированы по отдельным тематическим блокам, в каждом из которых есть задания как базового, так и повышенного уровней </a:t>
            </a:r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сложности</a:t>
            </a: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indent="457200" algn="just">
              <a:lnSpc>
                <a:spcPct val="120000"/>
              </a:lnSpc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Уменьшено 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общее количество заданий с </a:t>
            </a:r>
            <a:r>
              <a:rPr lang="ru-RU" sz="2000" b="1" dirty="0">
                <a:solidFill>
                  <a:srgbClr val="A8246F"/>
                </a:solidFill>
                <a:latin typeface="Calibri" panose="020F0502020204030204" pitchFamily="34" charset="0"/>
              </a:rPr>
              <a:t>40</a:t>
            </a:r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(в 2016 </a:t>
            </a:r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году) 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до </a:t>
            </a:r>
            <a:r>
              <a:rPr lang="ru-RU" sz="20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34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indent="457200" algn="just">
              <a:lnSpc>
                <a:spcPct val="120000"/>
              </a:lnSpc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Изменена</a:t>
            </a:r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A8246F"/>
                </a:solidFill>
                <a:latin typeface="Calibri" panose="020F0502020204030204" pitchFamily="34" charset="0"/>
              </a:rPr>
              <a:t>шкала оценивания 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(с </a:t>
            </a:r>
            <a:r>
              <a:rPr lang="ru-RU" sz="2000" b="1" dirty="0">
                <a:solidFill>
                  <a:srgbClr val="A8246F"/>
                </a:solidFill>
                <a:latin typeface="Calibri" panose="020F0502020204030204" pitchFamily="34" charset="0"/>
              </a:rPr>
              <a:t>1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до </a:t>
            </a:r>
            <a:r>
              <a:rPr lang="ru-RU" sz="2000" b="1" dirty="0">
                <a:solidFill>
                  <a:srgbClr val="A8246F"/>
                </a:solidFill>
                <a:latin typeface="Calibri" panose="020F0502020204030204" pitchFamily="34" charset="0"/>
              </a:rPr>
              <a:t>2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баллов) выполнения заданий базового уровня сложности, которые проверяют усвоение знаний о генетической связи неорганических и органических веществ (</a:t>
            </a:r>
            <a:r>
              <a:rPr lang="ru-RU" sz="2000" b="1" dirty="0">
                <a:solidFill>
                  <a:srgbClr val="A8246F"/>
                </a:solidFill>
                <a:latin typeface="Calibri" panose="020F0502020204030204" pitchFamily="34" charset="0"/>
              </a:rPr>
              <a:t>9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и </a:t>
            </a:r>
            <a:r>
              <a:rPr lang="ru-RU" sz="2000" b="1" dirty="0">
                <a:solidFill>
                  <a:srgbClr val="A8246F"/>
                </a:solidFill>
                <a:latin typeface="Calibri" panose="020F0502020204030204" pitchFamily="34" charset="0"/>
              </a:rPr>
              <a:t>17</a:t>
            </a:r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)</a:t>
            </a: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indent="457200" algn="just">
              <a:lnSpc>
                <a:spcPct val="120000"/>
              </a:lnSpc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Максимальный 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первичный балл за выполнение работы в целом составит</a:t>
            </a:r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A8246F"/>
                </a:solidFill>
                <a:latin typeface="Calibri" panose="020F0502020204030204" pitchFamily="34" charset="0"/>
              </a:rPr>
              <a:t>60 баллов</a:t>
            </a:r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(вместо </a:t>
            </a:r>
            <a:r>
              <a:rPr lang="ru-RU" sz="2000" b="1" dirty="0">
                <a:solidFill>
                  <a:srgbClr val="A8246F"/>
                </a:solidFill>
                <a:latin typeface="Calibri" panose="020F0502020204030204" pitchFamily="34" charset="0"/>
              </a:rPr>
              <a:t>64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баллов в 2016 году)</a:t>
            </a: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93570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149495"/>
              </p:ext>
            </p:extLst>
          </p:nvPr>
        </p:nvGraphicFramePr>
        <p:xfrm>
          <a:off x="216180" y="928676"/>
          <a:ext cx="8784976" cy="3500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3226"/>
                <a:gridCol w="3305602"/>
                <a:gridCol w="3286148"/>
              </a:tblGrid>
              <a:tr h="226932"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ДОСРОЧНЫЙ ПЕРИОД</a:t>
                      </a:r>
                      <a:endParaRPr lang="ru-RU" sz="1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УЧЕБНЫЙ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ПРЕДМЕТ</a:t>
                      </a:r>
                      <a:endParaRPr lang="ru-RU" sz="1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rgbClr val="000099"/>
                        </a:solidFill>
                      </a:endParaRPr>
                    </a:p>
                  </a:txBody>
                  <a:tcPr marL="91444" marR="91444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CCFF"/>
                        </a:gs>
                        <a:gs pos="50000">
                          <a:schemeClr val="accent5"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269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ДАТА ЭКЗАМЕНА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ЕГЭ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ГВЭ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6932"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23 МАРТА (ЧЕТВЕРГ)</a:t>
                      </a:r>
                      <a:endParaRPr lang="ru-RU" sz="14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ГЕОГРАФИЯ, ИНФОРМАТИКА И ИКТ</a:t>
                      </a:r>
                      <a:endParaRPr lang="ru-RU" sz="1400" b="1" u="sng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ГЕОГРАФИЯ, ИНФОРМАТИКА И ИКТ</a:t>
                      </a:r>
                      <a:endParaRPr lang="ru-RU" sz="1400" b="1" u="sng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974"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27 МАРТА (ПОНЕДЕЛЬНИК)</a:t>
                      </a:r>
                      <a:endParaRPr lang="ru-RU" sz="14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РУССКИЙ ЯЗЫК</a:t>
                      </a:r>
                      <a:endParaRPr lang="ru-RU" sz="1400" b="1" u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РУССКИЙ ЯЗЫК</a:t>
                      </a:r>
                      <a:endParaRPr lang="ru-RU" sz="1400" b="1" u="sng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974"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29 МАРТА (СРЕДА)</a:t>
                      </a:r>
                      <a:endParaRPr lang="ru-RU" sz="14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ИСТОРИЯ,</a:t>
                      </a:r>
                      <a:r>
                        <a:rPr lang="ru-RU" sz="1400" b="1" u="none" baseline="0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 ХИМИЯ</a:t>
                      </a:r>
                      <a:endParaRPr lang="ru-RU" sz="1400" b="1" u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ИСТОРИЯ,</a:t>
                      </a:r>
                      <a:r>
                        <a:rPr lang="ru-RU" sz="1400" b="1" u="none" baseline="0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 ХИМИЯ</a:t>
                      </a:r>
                      <a:endParaRPr lang="ru-RU" sz="1400" b="1" u="sng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9391"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31 МАРТА (ПЯТНИЦА)</a:t>
                      </a:r>
                      <a:endParaRPr lang="ru-RU" sz="14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МАТЕМАТИКА БАЗОВОГО </a:t>
                      </a:r>
                    </a:p>
                    <a:p>
                      <a:pPr algn="ctr"/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И ПРОФИЛЬНОГО УРОВНЕЙ</a:t>
                      </a:r>
                      <a:endParaRPr lang="ru-RU" sz="1400" b="1" u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МАТЕМАТИКА</a:t>
                      </a:r>
                      <a:endParaRPr lang="ru-RU" sz="1400" b="1" u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3 АПРЕЛЯ (ПОНЕДЕЛЬНИК)</a:t>
                      </a:r>
                      <a:endParaRPr lang="ru-RU" sz="14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ИНОСТРАННЫЕ ЯЗЫКИ (УСТНО)</a:t>
                      </a:r>
                      <a:endParaRPr lang="ru-RU" sz="1400" b="1" u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u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974"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5 АПРЕЛЯ (СРЕДА)</a:t>
                      </a:r>
                      <a:endParaRPr lang="ru-RU" sz="14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ИНОСТРАННЫЕ ЯЗЫКИ, БИОЛОГИЯ, ФИЗИКА</a:t>
                      </a:r>
                      <a:endParaRPr lang="ru-RU" sz="1400" b="1" u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ИНОСТРАННЫЕ ЯЗЫКИ, </a:t>
                      </a:r>
                    </a:p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БИОЛОГИЯ, ФИЗИКА</a:t>
                      </a:r>
                      <a:endParaRPr lang="ru-RU" sz="1400" b="1" u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6932">
                <a:tc>
                  <a:txBody>
                    <a:bodyPr/>
                    <a:lstStyle/>
                    <a:p>
                      <a:pPr indent="0" algn="ctr"/>
                      <a:r>
                        <a:rPr lang="ru-RU" sz="14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7 АПРЕЛЯ (ПЯТНИЦА)</a:t>
                      </a:r>
                      <a:endParaRPr lang="ru-RU" sz="14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ОБЩЕСТВОЗНАНИЕ,</a:t>
                      </a:r>
                      <a:r>
                        <a:rPr lang="ru-RU" sz="1400" b="1" u="none" baseline="0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 ЛИТЕРАТУРА</a:t>
                      </a:r>
                      <a:endParaRPr lang="ru-RU" sz="1400" b="1" u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ОБЩЕСТВОЗНАНИЕ,</a:t>
                      </a:r>
                      <a:r>
                        <a:rPr lang="ru-RU" sz="1400" b="1" u="none" baseline="0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 ЛИТЕРАТУРА</a:t>
                      </a:r>
                      <a:endParaRPr lang="ru-RU" sz="1400" b="1" u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05" name="Text Box 10"/>
          <p:cNvSpPr txBox="1">
            <a:spLocks noChangeArrowheads="1"/>
          </p:cNvSpPr>
          <p:nvPr/>
        </p:nvSpPr>
        <p:spPr bwMode="auto">
          <a:xfrm>
            <a:off x="1071538" y="-18"/>
            <a:ext cx="7380288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Проект расписания ГИА-11 в 2017 году</a:t>
            </a:r>
          </a:p>
          <a:p>
            <a:pPr algn="ctr"/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(досрочный этап) </a:t>
            </a:r>
            <a:endParaRPr lang="ru-RU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98735" y="4429138"/>
            <a:ext cx="4987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Резервные дни</a:t>
            </a:r>
            <a:r>
              <a:rPr lang="en-US" sz="18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:  </a:t>
            </a:r>
            <a:r>
              <a:rPr lang="ru-RU" sz="18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10 </a:t>
            </a:r>
            <a:r>
              <a:rPr lang="ru-RU" sz="18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– </a:t>
            </a:r>
            <a:r>
              <a:rPr lang="ru-RU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14</a:t>
            </a:r>
            <a:r>
              <a:rPr lang="ru-RU" sz="18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 апреля </a:t>
            </a:r>
            <a:endParaRPr lang="ru-RU" sz="1800" b="1" dirty="0">
              <a:solidFill>
                <a:srgbClr val="A8246F"/>
              </a:solidFill>
              <a:latin typeface="Calibri" panose="020F0502020204030204" pitchFamily="34" charset="0"/>
            </a:endParaRPr>
          </a:p>
        </p:txBody>
      </p:sp>
      <p:sp>
        <p:nvSpPr>
          <p:cNvPr id="8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864683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9" name="Text Box 5"/>
          <p:cNvSpPr txBox="1">
            <a:spLocks noChangeArrowheads="1"/>
          </p:cNvSpPr>
          <p:nvPr/>
        </p:nvSpPr>
        <p:spPr bwMode="auto">
          <a:xfrm>
            <a:off x="685229" y="-2446"/>
            <a:ext cx="7202487" cy="400110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i="1" dirty="0" smtClean="0">
                <a:solidFill>
                  <a:srgbClr val="008000"/>
                </a:solidFill>
                <a:latin typeface="Calibri" pitchFamily="34" charset="0"/>
              </a:rPr>
              <a:t> </a:t>
            </a:r>
            <a:endParaRPr lang="ru-RU" sz="2000" i="1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428596" y="71420"/>
            <a:ext cx="90011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Проект расписания ГИА-11 в 2017 </a:t>
            </a:r>
            <a: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году (основной этап) </a:t>
            </a:r>
            <a:endParaRPr lang="ru-RU" sz="2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75282" y="4493181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Резервные дни</a:t>
            </a:r>
            <a:r>
              <a:rPr lang="en-US" sz="18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: </a:t>
            </a:r>
            <a:r>
              <a:rPr lang="ru-RU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20</a:t>
            </a:r>
            <a:r>
              <a:rPr lang="ru-RU" b="1" dirty="0">
                <a:solidFill>
                  <a:srgbClr val="A8246F"/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июня</a:t>
            </a:r>
            <a:r>
              <a:rPr lang="ru-RU" sz="1800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 – 1 июля</a:t>
            </a:r>
            <a:endParaRPr lang="ru-RU" sz="1800" b="1" dirty="0">
              <a:solidFill>
                <a:srgbClr val="A8246F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057985"/>
              </p:ext>
            </p:extLst>
          </p:nvPr>
        </p:nvGraphicFramePr>
        <p:xfrm>
          <a:off x="207743" y="714362"/>
          <a:ext cx="8712968" cy="3791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248"/>
                <a:gridCol w="3438859"/>
                <a:gridCol w="3098861"/>
              </a:tblGrid>
              <a:tr h="301525">
                <a:tc>
                  <a:txBody>
                    <a:bodyPr/>
                    <a:lstStyle/>
                    <a:p>
                      <a:pPr indent="0" algn="ctr"/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ОСНОВНОЙ ПЕРИОД</a:t>
                      </a:r>
                      <a:endParaRPr lang="ru-RU" sz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УЧЕБНЫЙ</a:t>
                      </a:r>
                      <a:r>
                        <a:rPr lang="ru-RU" sz="12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ПРЕДМЕТ</a:t>
                      </a:r>
                      <a:endParaRPr lang="ru-RU" sz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rgbClr val="000099"/>
                        </a:solidFill>
                      </a:endParaRPr>
                    </a:p>
                  </a:txBody>
                  <a:tcPr marL="91444" marR="91444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CCFF"/>
                        </a:gs>
                        <a:gs pos="50000">
                          <a:schemeClr val="accent5"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18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ДАТА ЭКЗАМЕНА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ЕГЭ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ГВЭ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6802">
                <a:tc>
                  <a:txBody>
                    <a:bodyPr/>
                    <a:lstStyle/>
                    <a:p>
                      <a:pPr indent="0" algn="ctr"/>
                      <a:r>
                        <a:rPr lang="ru-RU" sz="12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29 МАЯ (ПОНЕДЕЛЬНИК)</a:t>
                      </a:r>
                      <a:endParaRPr lang="ru-RU" sz="12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ГЕОГРАФИЯ, ИНФОРМАТИКА И ИКТ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0975" marR="180975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ГЕОГРАФИЯ, ИНФОРМАТИКА И ИКТ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0975" marR="180975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1113">
                <a:tc>
                  <a:txBody>
                    <a:bodyPr/>
                    <a:lstStyle/>
                    <a:p>
                      <a:pPr indent="0" algn="ctr"/>
                      <a:r>
                        <a:rPr lang="ru-RU" sz="12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31 МАЯ (СРЕДА)</a:t>
                      </a:r>
                      <a:endParaRPr lang="ru-RU" sz="12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МАТЕМАТИКА (БАЗОВЫЙ</a:t>
                      </a:r>
                      <a:r>
                        <a:rPr lang="ru-RU" sz="1200" b="1" u="none" baseline="0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 УРОВЕНЬ)</a:t>
                      </a:r>
                      <a:endParaRPr lang="ru-RU" sz="1200" b="1" u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МАТЕМАТИКА (БАЗОВЫЙ</a:t>
                      </a:r>
                      <a:r>
                        <a:rPr lang="ru-RU" sz="1200" b="1" u="none" baseline="0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 УРОВЕНЬ)</a:t>
                      </a:r>
                      <a:endParaRPr lang="ru-RU" sz="1200" b="1" u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805">
                <a:tc>
                  <a:txBody>
                    <a:bodyPr/>
                    <a:lstStyle/>
                    <a:p>
                      <a:pPr indent="0" algn="ctr"/>
                      <a:r>
                        <a:rPr lang="ru-RU" sz="1200" b="1" u="none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2 ИЮНЯ (ПЯТНИЦА)</a:t>
                      </a:r>
                      <a:endParaRPr lang="ru-RU" sz="1200" b="1" u="none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МАТЕМАТИКА (ПРОФИЛЬНЫЙ УРОВЕНЬ)</a:t>
                      </a: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u="none" dirty="0" smtClean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9990">
                <a:tc>
                  <a:txBody>
                    <a:bodyPr/>
                    <a:lstStyle/>
                    <a:p>
                      <a:pPr indent="0" algn="ctr"/>
                      <a:r>
                        <a:rPr lang="ru-RU" sz="1200" b="1" u="none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5 ИЮНЯ (ПОНЕДЕЛЬНИК)</a:t>
                      </a:r>
                      <a:endParaRPr lang="ru-RU" sz="1200" b="1" u="none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ОБЩЕСТВОЗНАНИЕ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ОБЩЕСТВОЗНАНИЕ</a:t>
                      </a:r>
                      <a:endParaRPr lang="ru-RU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333">
                <a:tc>
                  <a:txBody>
                    <a:bodyPr/>
                    <a:lstStyle/>
                    <a:p>
                      <a:pPr indent="0" algn="ctr"/>
                      <a:r>
                        <a:rPr lang="ru-RU" sz="12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7 ИЮНЯ (СРЕДА)</a:t>
                      </a:r>
                      <a:endParaRPr lang="ru-RU" sz="12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ФИЗИКА, ЛИТЕРАТУРА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ФИЗИКА, ЛИТЕРАТУРА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723">
                <a:tc>
                  <a:txBody>
                    <a:bodyPr/>
                    <a:lstStyle/>
                    <a:p>
                      <a:pPr indent="0" algn="ctr"/>
                      <a:r>
                        <a:rPr lang="ru-RU" sz="12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9 ИЮНЯ (ПЯТНИЦА)</a:t>
                      </a:r>
                      <a:endParaRPr lang="ru-RU" sz="12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РУССКИЙ ЯЗЫК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РУССКИЙ ЯЗЫК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333">
                <a:tc>
                  <a:txBody>
                    <a:bodyPr/>
                    <a:lstStyle/>
                    <a:p>
                      <a:pPr indent="0" algn="ctr"/>
                      <a:r>
                        <a:rPr lang="ru-RU" sz="12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13 ИЮНЯ (ВТОРНИК)</a:t>
                      </a:r>
                      <a:endParaRPr lang="ru-RU" sz="12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ИНОСТРАННЫЕ</a:t>
                      </a:r>
                      <a:r>
                        <a:rPr lang="ru-RU" sz="1200" b="1" baseline="0" dirty="0" smtClean="0">
                          <a:solidFill>
                            <a:srgbClr val="0070C0"/>
                          </a:solidFill>
                        </a:rPr>
                        <a:t> ЯЗЫКИ, БИОЛОГИЯ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ИНОСТРАННЫЕ</a:t>
                      </a:r>
                      <a:r>
                        <a:rPr lang="ru-RU" sz="1200" b="1" baseline="0" dirty="0" smtClean="0">
                          <a:solidFill>
                            <a:srgbClr val="0070C0"/>
                          </a:solidFill>
                        </a:rPr>
                        <a:t> ЯЗЫКИ, БИОЛОГИЯ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333">
                <a:tc>
                  <a:txBody>
                    <a:bodyPr/>
                    <a:lstStyle/>
                    <a:p>
                      <a:pPr indent="0" algn="ctr"/>
                      <a:r>
                        <a:rPr lang="ru-RU" sz="12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15 ИЮНЯ (ЧЕТВЕРГ)</a:t>
                      </a:r>
                      <a:endParaRPr lang="ru-RU" sz="12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ИНОСТРАННЫЕ ЯЗЫКИ (УСТНО)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333">
                <a:tc>
                  <a:txBody>
                    <a:bodyPr/>
                    <a:lstStyle/>
                    <a:p>
                      <a:pPr indent="0" algn="ctr"/>
                      <a:r>
                        <a:rPr lang="ru-RU" sz="12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16 ИЮНЯ (ПЯТНИЦА)</a:t>
                      </a:r>
                      <a:endParaRPr lang="ru-RU" sz="12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ИНОСТРАННЫЕ ЯЗЫКИ (УСТНО)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333">
                <a:tc>
                  <a:txBody>
                    <a:bodyPr/>
                    <a:lstStyle/>
                    <a:p>
                      <a:pPr indent="0" algn="ctr"/>
                      <a:r>
                        <a:rPr lang="ru-RU" sz="12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19</a:t>
                      </a:r>
                      <a:r>
                        <a:rPr lang="ru-RU" sz="1200" b="1" baseline="0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A8246F"/>
                          </a:solidFill>
                          <a:latin typeface="Calibri" panose="020F0502020204030204" pitchFamily="34" charset="0"/>
                        </a:rPr>
                        <a:t>ИЮНЯ (ПОНЕДЕЛЬНИК)</a:t>
                      </a:r>
                      <a:endParaRPr lang="ru-RU" sz="1200" b="1" dirty="0">
                        <a:solidFill>
                          <a:srgbClr val="A8246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ХИМИЯ, ИСТОРИЯ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ХИМИЯ, ИСТОРИЯ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4" marR="91444" marT="34289" marB="342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563012" cy="559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32525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95536" y="267494"/>
            <a:ext cx="828092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одзаголовок 4"/>
          <p:cNvSpPr txBox="1">
            <a:spLocks/>
          </p:cNvSpPr>
          <p:nvPr/>
        </p:nvSpPr>
        <p:spPr bwMode="auto">
          <a:xfrm>
            <a:off x="758825" y="248848"/>
            <a:ext cx="7126288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charset="0"/>
              <a:buNone/>
            </a:pPr>
            <a:endParaRPr lang="ru-RU" sz="2000" b="1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992727"/>
              </p:ext>
            </p:extLst>
          </p:nvPr>
        </p:nvGraphicFramePr>
        <p:xfrm>
          <a:off x="173383" y="617029"/>
          <a:ext cx="8756335" cy="409786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59274"/>
                <a:gridCol w="4439409"/>
                <a:gridCol w="3857652"/>
              </a:tblGrid>
              <a:tr h="3694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№ </a:t>
                      </a:r>
                      <a:r>
                        <a:rPr lang="ru-RU" sz="1600" b="1" u="none" strike="noStrike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п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/</a:t>
                      </a:r>
                      <a:r>
                        <a:rPr lang="ru-RU" sz="1600" b="1" u="none" strike="noStrike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п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Категория информации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Срок внесения сведений в региональную информационную систему (РИС)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7873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Сведения об участниках ГИА всех категорий с указанием перечня общеобразовательных предметов, выбранных для сдачи ГИА, сведения о форме ГИА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до </a:t>
                      </a:r>
                      <a:r>
                        <a:rPr lang="ru-RU" sz="1600" b="1" u="none" strike="noStrike" dirty="0" smtClean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5 февраля</a:t>
                      </a:r>
                      <a:endParaRPr lang="ru-RU" sz="16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73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Отнесение участника ГИА к категории лиц с ограниченными возможностями здоровья, детей-инвалидов или инвалидов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в течение </a:t>
                      </a:r>
                      <a:r>
                        <a:rPr lang="ru-RU" sz="1600" b="1" i="0" u="none" strike="noStrike" dirty="0" smtClean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2 дней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со дня получения сведений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2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Сведения о работниках ППЭ 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09.03.2017,</a:t>
                      </a:r>
                    </a:p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15.05.2017</a:t>
                      </a:r>
                      <a:endParaRPr lang="ru-RU" sz="16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2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Распределение участников ГИА по ППЭ, выделенным для проведения ГИА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A8246F"/>
                          </a:solidFill>
                        </a:rPr>
                        <a:t>09.03.2017,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rgbClr val="A8246F"/>
                          </a:solidFill>
                        </a:rPr>
                        <a:t>15.05.2017</a:t>
                      </a:r>
                      <a:endParaRPr lang="ru-RU" sz="1600" b="1" dirty="0">
                        <a:solidFill>
                          <a:srgbClr val="A8246F"/>
                        </a:solidFill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91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Отсканированные образы бланков участников ГИА и сведения об отсканированных образах бланков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в течение </a:t>
                      </a:r>
                      <a:r>
                        <a:rPr lang="ru-RU" sz="1600" b="1" dirty="0" smtClean="0">
                          <a:solidFill>
                            <a:srgbClr val="A8246F"/>
                          </a:solidFill>
                        </a:rPr>
                        <a:t>1 дня </a:t>
                      </a:r>
                      <a:r>
                        <a:rPr lang="ru-RU" sz="1600" b="1" dirty="0" smtClean="0">
                          <a:solidFill>
                            <a:srgbClr val="0070C0"/>
                          </a:solidFill>
                        </a:rPr>
                        <a:t>проведения экзамена</a:t>
                      </a:r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000132" y="48266"/>
            <a:ext cx="7929586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Технологическая карта внесения сведений в РИС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Номер слайда 3"/>
          <p:cNvSpPr txBox="1">
            <a:spLocks/>
          </p:cNvSpPr>
          <p:nvPr/>
        </p:nvSpPr>
        <p:spPr>
          <a:xfrm>
            <a:off x="6867556" y="450057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71420"/>
            <a:ext cx="500066" cy="497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11555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95536" y="267494"/>
            <a:ext cx="828092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одзаголовок 4"/>
          <p:cNvSpPr txBox="1">
            <a:spLocks/>
          </p:cNvSpPr>
          <p:nvPr/>
        </p:nvSpPr>
        <p:spPr bwMode="auto">
          <a:xfrm>
            <a:off x="758825" y="248848"/>
            <a:ext cx="7126288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charset="0"/>
              <a:buNone/>
            </a:pPr>
            <a:endParaRPr lang="ru-RU" sz="2000" b="1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598032"/>
              </p:ext>
            </p:extLst>
          </p:nvPr>
        </p:nvGraphicFramePr>
        <p:xfrm>
          <a:off x="214282" y="910817"/>
          <a:ext cx="8643998" cy="369550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61454"/>
                <a:gridCol w="4496330"/>
                <a:gridCol w="3786214"/>
              </a:tblGrid>
              <a:tr h="369486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7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№</a:t>
                      </a:r>
                      <a:r>
                        <a:rPr lang="ru-RU" sz="1700" b="1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r>
                        <a:rPr lang="ru-RU" sz="1700" b="1" u="none" strike="noStrike" baseline="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п</a:t>
                      </a:r>
                      <a:r>
                        <a:rPr lang="ru-RU" sz="1700" b="1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/</a:t>
                      </a:r>
                      <a:r>
                        <a:rPr lang="ru-RU" sz="1700" b="1" u="none" strike="noStrike" baseline="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п</a:t>
                      </a:r>
                      <a:endParaRPr lang="ru-RU" sz="17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7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Категория информации</a:t>
                      </a:r>
                      <a:endParaRPr lang="ru-RU" sz="17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7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Срок внесения сведений </a:t>
                      </a:r>
                      <a:endParaRPr lang="ru-RU" sz="1700" b="1" u="none" strike="noStrike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7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 </a:t>
                      </a:r>
                      <a:r>
                        <a:rPr lang="ru-RU" sz="17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региональную информационную систему (РИС)</a:t>
                      </a:r>
                      <a:endParaRPr lang="ru-RU" sz="17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78739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700" b="1" i="0" u="none" strike="noStrike" dirty="0" smtClean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7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Сведения </a:t>
                      </a: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об автоматизированном распределении участников ГИА и организаторов по аудиториям ППЭ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в </a:t>
                      </a: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течение </a:t>
                      </a:r>
                      <a:r>
                        <a:rPr lang="ru-RU" sz="1600" b="1" dirty="0">
                          <a:solidFill>
                            <a:srgbClr val="A8246F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1 суток </a:t>
                      </a: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со дня проведения экзамена </a:t>
                      </a: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endParaRPr lang="ru-RU" sz="16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739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700" b="1" i="0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just"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</a:rPr>
                        <a:t>Сведения об использовании экзаменационных материалов</a:t>
                      </a:r>
                      <a:endParaRPr lang="ru-RU" sz="1600" b="1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</a:rPr>
                        <a:t> в течение </a:t>
                      </a:r>
                      <a:r>
                        <a:rPr lang="ru-RU" sz="1600" b="1" dirty="0" smtClean="0">
                          <a:solidFill>
                            <a:srgbClr val="A8246F"/>
                          </a:solidFill>
                          <a:effectLst/>
                          <a:latin typeface="+mn-lt"/>
                          <a:ea typeface="Times New Roman"/>
                        </a:rPr>
                        <a:t>1 суток</a:t>
                      </a: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/>
                        </a:rPr>
                        <a:t> со дня проведения</a:t>
                      </a:r>
                      <a:endParaRPr lang="ru-RU" sz="1600" b="1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739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700" b="1" i="0" u="none" strike="noStrike" dirty="0" smtClean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700" b="1" i="0" u="none" strike="noStrike" dirty="0">
                        <a:solidFill>
                          <a:srgbClr val="A8246F"/>
                        </a:solidFill>
                        <a:effectLst/>
                        <a:latin typeface="+mn-lt"/>
                      </a:endParaRP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Сведения </a:t>
                      </a: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о поданных участниками ГИА апелляциях о нарушении установленного порядка проведения ГИА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в </a:t>
                      </a: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течение </a:t>
                      </a:r>
                      <a:r>
                        <a:rPr lang="ru-RU" sz="1600" b="1" dirty="0">
                          <a:solidFill>
                            <a:srgbClr val="A8246F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1 суток </a:t>
                      </a: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со дня подачи апелляции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236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700" b="1" i="0" u="none" strike="noStrike" dirty="0">
                          <a:solidFill>
                            <a:srgbClr val="A8246F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968" marR="4968" marT="37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Результаты </a:t>
                      </a: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рассмотрения апелляций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A8246F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не </a:t>
                      </a:r>
                      <a:r>
                        <a:rPr lang="ru-RU" sz="1600" b="1" dirty="0">
                          <a:solidFill>
                            <a:srgbClr val="A8246F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позднее 2 дней</a:t>
                      </a: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 с момента принятия решения конфликтной комиссией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000100" y="119704"/>
            <a:ext cx="7929586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Технологическая карта внесения сведений в РИС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Номер слайда 3"/>
          <p:cNvSpPr txBox="1">
            <a:spLocks/>
          </p:cNvSpPr>
          <p:nvPr/>
        </p:nvSpPr>
        <p:spPr>
          <a:xfrm>
            <a:off x="7010432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36173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11118" y="48791"/>
            <a:ext cx="76328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Качество </a:t>
            </a:r>
            <a:r>
              <a:rPr 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ведения РИС </a:t>
            </a:r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ЕГЭ/ГВЭ – </a:t>
            </a:r>
          </a:p>
          <a:p>
            <a:pPr algn="ctr"/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проблемные </a:t>
            </a:r>
            <a:r>
              <a:rPr 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зоны и пути решения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591337"/>
              </p:ext>
            </p:extLst>
          </p:nvPr>
        </p:nvGraphicFramePr>
        <p:xfrm>
          <a:off x="323528" y="983695"/>
          <a:ext cx="8424936" cy="3314200"/>
        </p:xfrm>
        <a:graphic>
          <a:graphicData uri="http://schemas.openxmlformats.org/drawingml/2006/table">
            <a:tbl>
              <a:tblPr firstRow="1" firstCol="1" bandRow="1"/>
              <a:tblGrid>
                <a:gridCol w="3149509"/>
                <a:gridCol w="2755821"/>
                <a:gridCol w="2519606"/>
              </a:tblGrid>
              <a:tr h="4633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4633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Выверка </a:t>
                      </a: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сведений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до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10 февраля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до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28 февраля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53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Блокировка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с 11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февраля по 3 марта – отдельные письма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с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4 марта письма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не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рассматривались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с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 марта письма рассматриваться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не </a:t>
                      </a:r>
                      <a:r>
                        <a:rPr lang="ru-RU" sz="18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будут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38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Окно </a:t>
                      </a: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для разблокировки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25-29 апреля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25 апреля – 10 мая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4429138"/>
            <a:ext cx="8424936" cy="32192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rgbClr val="A8246F"/>
                </a:solidFill>
                <a:latin typeface="Calibri" panose="020F0502020204030204" pitchFamily="34" charset="0"/>
              </a:rPr>
              <a:t>ВПЛ: досрочный + дополнительный периоды + отдельный ППЭ</a:t>
            </a:r>
            <a:endParaRPr lang="ru-RU" b="1" dirty="0">
              <a:solidFill>
                <a:srgbClr val="A8246F"/>
              </a:solidFill>
              <a:latin typeface="Calibri" panose="020F0502020204030204" pitchFamily="34" charset="0"/>
            </a:endParaRPr>
          </a:p>
        </p:txBody>
      </p:sp>
      <p:sp>
        <p:nvSpPr>
          <p:cNvPr id="8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72479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4449"/>
            <a:ext cx="9175750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028800"/>
            <a:ext cx="9144000" cy="830997"/>
          </a:xfrm>
          <a:prstGeom prst="rect">
            <a:avLst/>
          </a:prstGeom>
        </p:spPr>
        <p:txBody>
          <a:bodyPr wrap="square" lIns="91410" tIns="45705" rIns="91410" bIns="45705">
            <a:spAutoFit/>
          </a:bodyPr>
          <a:lstStyle/>
          <a:p>
            <a:pPr algn="ctr"/>
            <a:r>
              <a:rPr lang="ru-RU" altLang="ru-RU" sz="4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СПАСИБО ЗА ВНИМАНИЕ!</a:t>
            </a:r>
            <a:endParaRPr lang="ru-RU" sz="4800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6627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5816</TotalTime>
  <Words>2262</Words>
  <Application>Microsoft Office PowerPoint</Application>
  <PresentationFormat>Экран (16:9)</PresentationFormat>
  <Paragraphs>612</Paragraphs>
  <Slides>29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Рейтинг муниципалитетов по организационно-технологическому сопровождению ГИА-11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Зиганшина</dc:creator>
  <cp:lastModifiedBy>Amirova</cp:lastModifiedBy>
  <cp:revision>575</cp:revision>
  <cp:lastPrinted>2016-09-07T13:30:41Z</cp:lastPrinted>
  <dcterms:created xsi:type="dcterms:W3CDTF">2015-01-19T04:26:58Z</dcterms:created>
  <dcterms:modified xsi:type="dcterms:W3CDTF">2017-01-23T04:18:40Z</dcterms:modified>
</cp:coreProperties>
</file>