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9" r:id="rId2"/>
    <p:sldId id="427" r:id="rId3"/>
    <p:sldId id="454" r:id="rId4"/>
    <p:sldId id="459" r:id="rId5"/>
    <p:sldId id="460" r:id="rId6"/>
    <p:sldId id="461" r:id="rId7"/>
    <p:sldId id="462" r:id="rId8"/>
    <p:sldId id="501" r:id="rId9"/>
    <p:sldId id="500" r:id="rId10"/>
    <p:sldId id="470" r:id="rId11"/>
    <p:sldId id="471" r:id="rId12"/>
    <p:sldId id="472" r:id="rId13"/>
    <p:sldId id="490" r:id="rId14"/>
    <p:sldId id="495" r:id="rId15"/>
    <p:sldId id="473" r:id="rId16"/>
    <p:sldId id="498" r:id="rId17"/>
    <p:sldId id="466" r:id="rId18"/>
    <p:sldId id="481" r:id="rId19"/>
    <p:sldId id="482" r:id="rId20"/>
    <p:sldId id="483" r:id="rId21"/>
    <p:sldId id="484" r:id="rId22"/>
    <p:sldId id="485" r:id="rId23"/>
    <p:sldId id="486" r:id="rId24"/>
    <p:sldId id="487" r:id="rId25"/>
    <p:sldId id="44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!!!9%20&#1082;&#1083;.%20&#1084;&#1072;&#1090;.%20%20&#1088;&#1077;&#1079;&#1091;&#1083;&#1100;&#1090;.&#1087;&#1086;%20&#1096;&#1082;.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&#1051;&#1080;&#1089;&#1090;%20Microsoft%20Office%20Excel%20(2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&#1051;&#1080;&#1089;&#1090;%20Microsoft%20Office%20Excel%20(2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&#1051;&#1080;&#1089;&#1090;%20Microsoft%20Office%20Excel%20(2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&#1051;&#1080;&#1089;&#1090;%20Microsoft%20Office%20Excel%20(2)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&#1051;&#1080;&#1089;&#1090;%20Microsoft%20Office%20Excel%20(2)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&#1051;&#1080;&#1089;&#1090;%20Microsoft%20Office%20Excel%20(2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Лист6!$C$259</c:f>
              <c:strCache>
                <c:ptCount val="1"/>
                <c:pt idx="0">
                  <c:v> БЫЛО</c:v>
                </c:pt>
              </c:strCache>
            </c:strRef>
          </c:tx>
          <c:cat>
            <c:strRef>
              <c:f>Лист6!$B$260:$B$280</c:f>
              <c:strCache>
                <c:ptCount val="21"/>
                <c:pt idx="0">
                  <c:v>Ерыклинская  сош</c:v>
                </c:pt>
                <c:pt idx="1">
                  <c:v>Ср.Тиганская сош</c:v>
                </c:pt>
                <c:pt idx="2">
                  <c:v>П.Шенталинская</c:v>
                </c:pt>
                <c:pt idx="3">
                  <c:v>Шаминская сош</c:v>
                </c:pt>
                <c:pt idx="4">
                  <c:v>Куркульская сош</c:v>
                </c:pt>
                <c:pt idx="5">
                  <c:v>М.Курналинская сош</c:v>
                </c:pt>
                <c:pt idx="6">
                  <c:v>Ст.Шенталинская</c:v>
                </c:pt>
                <c:pt idx="7">
                  <c:v>АСШ №1</c:v>
                </c:pt>
                <c:pt idx="8">
                  <c:v>Родниковская сош</c:v>
                </c:pt>
                <c:pt idx="9">
                  <c:v>Реченская  оош</c:v>
                </c:pt>
                <c:pt idx="10">
                  <c:v>Сахаровская сош</c:v>
                </c:pt>
                <c:pt idx="11">
                  <c:v>Ялкинская сош</c:v>
                </c:pt>
                <c:pt idx="12">
                  <c:v>Билярская сош</c:v>
                </c:pt>
                <c:pt idx="13">
                  <c:v>АСШ №2</c:v>
                </c:pt>
                <c:pt idx="14">
                  <c:v>АСШ№3</c:v>
                </c:pt>
                <c:pt idx="15">
                  <c:v>Б.Тиганская сош</c:v>
                </c:pt>
                <c:pt idx="16">
                  <c:v>Большеполянская</c:v>
                </c:pt>
                <c:pt idx="17">
                  <c:v>Лебединская  сош</c:v>
                </c:pt>
                <c:pt idx="18">
                  <c:v>Чув.Майнская сош</c:v>
                </c:pt>
                <c:pt idx="19">
                  <c:v>Краснобаранская</c:v>
                </c:pt>
                <c:pt idx="20">
                  <c:v>Левашовская сош</c:v>
                </c:pt>
              </c:strCache>
            </c:strRef>
          </c:cat>
          <c:val>
            <c:numRef>
              <c:f>Лист6!$C$260:$C$280</c:f>
              <c:numCache>
                <c:formatCode>0%</c:formatCode>
                <c:ptCount val="21"/>
                <c:pt idx="0">
                  <c:v>0.22000000000000011</c:v>
                </c:pt>
                <c:pt idx="1">
                  <c:v>0.33000000000000196</c:v>
                </c:pt>
                <c:pt idx="2">
                  <c:v>0</c:v>
                </c:pt>
                <c:pt idx="3">
                  <c:v>0.11000000000000006</c:v>
                </c:pt>
                <c:pt idx="4">
                  <c:v>0.14000000000000001</c:v>
                </c:pt>
                <c:pt idx="5">
                  <c:v>0.18000000000000024</c:v>
                </c:pt>
                <c:pt idx="6">
                  <c:v>0</c:v>
                </c:pt>
                <c:pt idx="7">
                  <c:v>7.0000000000000034E-2</c:v>
                </c:pt>
                <c:pt idx="8">
                  <c:v>0.4</c:v>
                </c:pt>
                <c:pt idx="9">
                  <c:v>0</c:v>
                </c:pt>
                <c:pt idx="10">
                  <c:v>0</c:v>
                </c:pt>
                <c:pt idx="11">
                  <c:v>0.25</c:v>
                </c:pt>
                <c:pt idx="12">
                  <c:v>0.11000000000000006</c:v>
                </c:pt>
                <c:pt idx="13">
                  <c:v>0.11000000000000006</c:v>
                </c:pt>
                <c:pt idx="14">
                  <c:v>0.29000000000000031</c:v>
                </c:pt>
                <c:pt idx="15">
                  <c:v>0</c:v>
                </c:pt>
                <c:pt idx="16">
                  <c:v>0.11000000000000006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Лист6!$D$259</c:f>
              <c:strCache>
                <c:ptCount val="1"/>
                <c:pt idx="0">
                  <c:v> СТАЛО</c:v>
                </c:pt>
              </c:strCache>
            </c:strRef>
          </c:tx>
          <c:cat>
            <c:strRef>
              <c:f>Лист6!$B$260:$B$280</c:f>
              <c:strCache>
                <c:ptCount val="21"/>
                <c:pt idx="0">
                  <c:v>Ерыклинская  сош</c:v>
                </c:pt>
                <c:pt idx="1">
                  <c:v>Ср.Тиганская сош</c:v>
                </c:pt>
                <c:pt idx="2">
                  <c:v>П.Шенталинская</c:v>
                </c:pt>
                <c:pt idx="3">
                  <c:v>Шаминская сош</c:v>
                </c:pt>
                <c:pt idx="4">
                  <c:v>Куркульская сош</c:v>
                </c:pt>
                <c:pt idx="5">
                  <c:v>М.Курналинская сош</c:v>
                </c:pt>
                <c:pt idx="6">
                  <c:v>Ст.Шенталинская</c:v>
                </c:pt>
                <c:pt idx="7">
                  <c:v>АСШ №1</c:v>
                </c:pt>
                <c:pt idx="8">
                  <c:v>Родниковская сош</c:v>
                </c:pt>
                <c:pt idx="9">
                  <c:v>Реченская  оош</c:v>
                </c:pt>
                <c:pt idx="10">
                  <c:v>Сахаровская сош</c:v>
                </c:pt>
                <c:pt idx="11">
                  <c:v>Ялкинская сош</c:v>
                </c:pt>
                <c:pt idx="12">
                  <c:v>Билярская сош</c:v>
                </c:pt>
                <c:pt idx="13">
                  <c:v>АСШ №2</c:v>
                </c:pt>
                <c:pt idx="14">
                  <c:v>АСШ№3</c:v>
                </c:pt>
                <c:pt idx="15">
                  <c:v>Б.Тиганская сош</c:v>
                </c:pt>
                <c:pt idx="16">
                  <c:v>Большеполянская</c:v>
                </c:pt>
                <c:pt idx="17">
                  <c:v>Лебединская  сош</c:v>
                </c:pt>
                <c:pt idx="18">
                  <c:v>Чув.Майнская сош</c:v>
                </c:pt>
                <c:pt idx="19">
                  <c:v>Краснобаранская</c:v>
                </c:pt>
                <c:pt idx="20">
                  <c:v>Левашовская сош</c:v>
                </c:pt>
              </c:strCache>
            </c:strRef>
          </c:cat>
          <c:val>
            <c:numRef>
              <c:f>Лист6!$D$260:$D$280</c:f>
              <c:numCache>
                <c:formatCode>0%</c:formatCode>
                <c:ptCount val="21"/>
                <c:pt idx="0">
                  <c:v>0.56000000000000005</c:v>
                </c:pt>
                <c:pt idx="1">
                  <c:v>0.5</c:v>
                </c:pt>
                <c:pt idx="2">
                  <c:v>0.5</c:v>
                </c:pt>
                <c:pt idx="3">
                  <c:v>0.44000000000000022</c:v>
                </c:pt>
                <c:pt idx="4">
                  <c:v>0.4</c:v>
                </c:pt>
                <c:pt idx="5">
                  <c:v>0.38000000000000167</c:v>
                </c:pt>
                <c:pt idx="6">
                  <c:v>0.33000000000000196</c:v>
                </c:pt>
                <c:pt idx="7">
                  <c:v>0.26</c:v>
                </c:pt>
                <c:pt idx="8">
                  <c:v>0.25</c:v>
                </c:pt>
                <c:pt idx="9">
                  <c:v>0.25</c:v>
                </c:pt>
                <c:pt idx="10">
                  <c:v>0.25</c:v>
                </c:pt>
                <c:pt idx="11">
                  <c:v>0.25</c:v>
                </c:pt>
                <c:pt idx="12">
                  <c:v>0.21000000000000021</c:v>
                </c:pt>
                <c:pt idx="13">
                  <c:v>0.2</c:v>
                </c:pt>
                <c:pt idx="14">
                  <c:v>0.18000000000000024</c:v>
                </c:pt>
                <c:pt idx="15">
                  <c:v>0.14000000000000001</c:v>
                </c:pt>
                <c:pt idx="16">
                  <c:v>0.11000000000000006</c:v>
                </c:pt>
                <c:pt idx="17">
                  <c:v>8.0000000000000099E-2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shape val="box"/>
        <c:axId val="58634624"/>
        <c:axId val="58636160"/>
        <c:axId val="0"/>
      </c:bar3DChart>
      <c:catAx>
        <c:axId val="5863462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58636160"/>
        <c:crosses val="autoZero"/>
        <c:auto val="1"/>
        <c:lblAlgn val="ctr"/>
        <c:lblOffset val="100"/>
      </c:catAx>
      <c:valAx>
        <c:axId val="58636160"/>
        <c:scaling>
          <c:orientation val="minMax"/>
        </c:scaling>
        <c:axPos val="l"/>
        <c:majorGridlines/>
        <c:numFmt formatCode="0%" sourceLinked="1"/>
        <c:tickLblPos val="nextTo"/>
        <c:crossAx val="5863462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7.1320892429687449E-2"/>
          <c:y val="1.6070709095363407E-2"/>
          <c:w val="0.58058427299886806"/>
          <c:h val="0.95213965673977918"/>
        </c:manualLayout>
      </c:layout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Лист1!$A$68:$A$69</c:f>
              <c:strCache>
                <c:ptCount val="2"/>
                <c:pt idx="0">
                  <c:v>прошли порог </c:v>
                </c:pt>
                <c:pt idx="1">
                  <c:v>не прошли порог</c:v>
                </c:pt>
              </c:strCache>
            </c:strRef>
          </c:cat>
          <c:val>
            <c:numRef>
              <c:f>Лист1!$B$68:$B$69</c:f>
              <c:numCache>
                <c:formatCode>0%</c:formatCode>
                <c:ptCount val="2"/>
                <c:pt idx="0">
                  <c:v>0.6700000000000027</c:v>
                </c:pt>
                <c:pt idx="1">
                  <c:v>0.33000000000000135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400" b="1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7.4697019049608904E-2"/>
          <c:y val="0"/>
          <c:w val="0.57110584952977672"/>
          <c:h val="0.93606894764441362"/>
        </c:manualLayout>
      </c:layout>
      <c:pie3DChart>
        <c:varyColors val="1"/>
        <c:ser>
          <c:idx val="0"/>
          <c:order val="0"/>
          <c:explosion val="1"/>
          <c:dLbls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Лист1!$A$63:$A$64</c:f>
              <c:strCache>
                <c:ptCount val="2"/>
                <c:pt idx="0">
                  <c:v>прошли порог 27 баллов</c:v>
                </c:pt>
                <c:pt idx="1">
                  <c:v>не прошли порог</c:v>
                </c:pt>
              </c:strCache>
            </c:strRef>
          </c:cat>
          <c:val>
            <c:numRef>
              <c:f>Лист1!$B$63:$B$64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400" b="1"/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2394914079136336"/>
          <c:y val="4.1309440664892755E-2"/>
          <c:w val="0.75290769078393505"/>
          <c:h val="0.8378440124234380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Лист1!$A$81</c:f>
              <c:strCache>
                <c:ptCount val="1"/>
                <c:pt idx="0">
                  <c:v>ср. балл</c:v>
                </c:pt>
              </c:strCache>
            </c:strRef>
          </c:tx>
          <c:spPr>
            <a:solidFill>
              <a:srgbClr val="C00000"/>
            </a:solidFill>
          </c:spPr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Лист1!$B$80:$C$80</c:f>
              <c:strCache>
                <c:ptCount val="1"/>
                <c:pt idx="0">
                  <c:v>Профильный уровень</c:v>
                </c:pt>
              </c:strCache>
            </c:strRef>
          </c:cat>
          <c:val>
            <c:numRef>
              <c:f>Лист1!$B$81:$C$81</c:f>
              <c:numCache>
                <c:formatCode>General</c:formatCode>
                <c:ptCount val="2"/>
                <c:pt idx="0">
                  <c:v>31</c:v>
                </c:pt>
              </c:numCache>
            </c:numRef>
          </c:val>
        </c:ser>
        <c:ser>
          <c:idx val="1"/>
          <c:order val="1"/>
          <c:tx>
            <c:strRef>
              <c:f>Лист1!$A$82</c:f>
              <c:strCache>
                <c:ptCount val="1"/>
                <c:pt idx="0">
                  <c:v> ср.балл  (ЕГЭ-2015)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Лист1!$B$80:$C$80</c:f>
              <c:strCache>
                <c:ptCount val="1"/>
                <c:pt idx="0">
                  <c:v>Профильный уровень</c:v>
                </c:pt>
              </c:strCache>
            </c:strRef>
          </c:cat>
          <c:val>
            <c:numRef>
              <c:f>Лист1!$B$82:$C$82</c:f>
              <c:numCache>
                <c:formatCode>General</c:formatCode>
                <c:ptCount val="2"/>
                <c:pt idx="0">
                  <c:v>41.55</c:v>
                </c:pt>
              </c:numCache>
            </c:numRef>
          </c:val>
        </c:ser>
        <c:shape val="box"/>
        <c:axId val="58892672"/>
        <c:axId val="58894208"/>
        <c:axId val="0"/>
      </c:bar3DChart>
      <c:catAx>
        <c:axId val="58892672"/>
        <c:scaling>
          <c:orientation val="minMax"/>
        </c:scaling>
        <c:axPos val="b"/>
        <c:tickLblPos val="nextTo"/>
        <c:txPr>
          <a:bodyPr/>
          <a:lstStyle/>
          <a:p>
            <a:pPr algn="just">
              <a:defRPr sz="1600" b="1"/>
            </a:pPr>
            <a:endParaRPr lang="ru-RU"/>
          </a:p>
        </c:txPr>
        <c:crossAx val="58894208"/>
        <c:crosses val="autoZero"/>
        <c:auto val="1"/>
        <c:lblAlgn val="ctr"/>
        <c:lblOffset val="100"/>
      </c:catAx>
      <c:valAx>
        <c:axId val="58894208"/>
        <c:scaling>
          <c:orientation val="minMax"/>
        </c:scaling>
        <c:axPos val="l"/>
        <c:majorGridlines/>
        <c:numFmt formatCode="General" sourceLinked="1"/>
        <c:tickLblPos val="nextTo"/>
        <c:crossAx val="58892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761154855643071"/>
          <c:y val="0.83087908584316761"/>
          <c:w val="0.28352052691526863"/>
          <c:h val="0.14076694838203552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AngAx val="1"/>
    </c:view3D>
    <c:plotArea>
      <c:layout>
        <c:manualLayout>
          <c:layoutTarget val="inner"/>
          <c:xMode val="edge"/>
          <c:yMode val="edge"/>
          <c:x val="8.7770019313623535E-2"/>
          <c:y val="5.9144319120593793E-2"/>
          <c:w val="0.77839498836230381"/>
          <c:h val="0.7952482156836032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Лист1!$B$84</c:f>
              <c:strCache>
                <c:ptCount val="1"/>
                <c:pt idx="0">
                  <c:v>Базовый уровень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Лист1!$A$85:$A$86</c:f>
              <c:strCache>
                <c:ptCount val="2"/>
                <c:pt idx="0">
                  <c:v>средняя оценка</c:v>
                </c:pt>
                <c:pt idx="1">
                  <c:v>средняя оценка (ЕГЭ-2015)</c:v>
                </c:pt>
              </c:strCache>
            </c:strRef>
          </c:cat>
          <c:val>
            <c:numRef>
              <c:f>Лист1!$B$85:$B$86</c:f>
              <c:numCache>
                <c:formatCode>General</c:formatCode>
                <c:ptCount val="2"/>
                <c:pt idx="0">
                  <c:v>2.8</c:v>
                </c:pt>
                <c:pt idx="1">
                  <c:v>4.1199999999999966</c:v>
                </c:pt>
              </c:numCache>
            </c:numRef>
          </c:val>
        </c:ser>
        <c:shape val="box"/>
        <c:axId val="59845248"/>
        <c:axId val="59851136"/>
        <c:axId val="0"/>
      </c:bar3DChart>
      <c:catAx>
        <c:axId val="59845248"/>
        <c:scaling>
          <c:orientation val="minMax"/>
        </c:scaling>
        <c:axPos val="b"/>
        <c:tickLblPos val="nextTo"/>
        <c:crossAx val="59851136"/>
        <c:crosses val="autoZero"/>
        <c:auto val="1"/>
        <c:lblAlgn val="ctr"/>
        <c:lblOffset val="100"/>
      </c:catAx>
      <c:valAx>
        <c:axId val="59851136"/>
        <c:scaling>
          <c:orientation val="minMax"/>
        </c:scaling>
        <c:axPos val="l"/>
        <c:majorGridlines/>
        <c:numFmt formatCode="General" sourceLinked="1"/>
        <c:tickLblPos val="nextTo"/>
        <c:crossAx val="59845248"/>
        <c:crosses val="autoZero"/>
        <c:crossBetween val="between"/>
      </c:valAx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spPr>
            <a:solidFill>
              <a:srgbClr val="FF0000"/>
            </a:solidFill>
          </c:spPr>
          <c:dPt>
            <c:idx val="1"/>
            <c:spPr>
              <a:solidFill>
                <a:srgbClr val="00B0F0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Лист1!$A$90:$A$92</c:f>
              <c:strCache>
                <c:ptCount val="3"/>
                <c:pt idx="0">
                  <c:v>ср.профильный балл</c:v>
                </c:pt>
                <c:pt idx="1">
                  <c:v>ср.балл 2015 г.</c:v>
                </c:pt>
                <c:pt idx="2">
                  <c:v>ср.профильный балл (кружковцев)</c:v>
                </c:pt>
              </c:strCache>
            </c:strRef>
          </c:cat>
          <c:val>
            <c:numRef>
              <c:f>Лист1!$B$90:$B$92</c:f>
              <c:numCache>
                <c:formatCode>General</c:formatCode>
                <c:ptCount val="3"/>
                <c:pt idx="0">
                  <c:v>31</c:v>
                </c:pt>
                <c:pt idx="1">
                  <c:v>41.55</c:v>
                </c:pt>
                <c:pt idx="2">
                  <c:v>44</c:v>
                </c:pt>
              </c:numCache>
            </c:numRef>
          </c:val>
        </c:ser>
        <c:shape val="box"/>
        <c:axId val="59867136"/>
        <c:axId val="59868672"/>
        <c:axId val="0"/>
      </c:bar3DChart>
      <c:catAx>
        <c:axId val="5986713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59868672"/>
        <c:crosses val="autoZero"/>
        <c:auto val="1"/>
        <c:lblAlgn val="ctr"/>
        <c:lblOffset val="100"/>
      </c:catAx>
      <c:valAx>
        <c:axId val="59868672"/>
        <c:scaling>
          <c:orientation val="minMax"/>
        </c:scaling>
        <c:axPos val="l"/>
        <c:majorGridlines/>
        <c:numFmt formatCode="General" sourceLinked="1"/>
        <c:tickLblPos val="nextTo"/>
        <c:crossAx val="59867136"/>
        <c:crosses val="autoZero"/>
        <c:crossBetween val="between"/>
      </c:val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Лист1!$A$45:$A$55</c:f>
              <c:strCache>
                <c:ptCount val="11"/>
                <c:pt idx="0">
                  <c:v>литература</c:v>
                </c:pt>
                <c:pt idx="1">
                  <c:v>русский язык</c:v>
                </c:pt>
                <c:pt idx="2">
                  <c:v>математика (база)</c:v>
                </c:pt>
                <c:pt idx="3">
                  <c:v>математика (профиль)</c:v>
                </c:pt>
                <c:pt idx="4">
                  <c:v>обществознание</c:v>
                </c:pt>
                <c:pt idx="5">
                  <c:v>английский язык</c:v>
                </c:pt>
                <c:pt idx="6">
                  <c:v>биология</c:v>
                </c:pt>
                <c:pt idx="7">
                  <c:v>информатика</c:v>
                </c:pt>
                <c:pt idx="8">
                  <c:v>история</c:v>
                </c:pt>
                <c:pt idx="9">
                  <c:v>физика</c:v>
                </c:pt>
                <c:pt idx="10">
                  <c:v>химия</c:v>
                </c:pt>
              </c:strCache>
            </c:strRef>
          </c:cat>
          <c:val>
            <c:numRef>
              <c:f>Лист1!$B$45:$B$55</c:f>
              <c:numCache>
                <c:formatCode>0%</c:formatCode>
                <c:ptCount val="11"/>
                <c:pt idx="0">
                  <c:v>7.0000000000000021E-2</c:v>
                </c:pt>
                <c:pt idx="1">
                  <c:v>1</c:v>
                </c:pt>
                <c:pt idx="2">
                  <c:v>1</c:v>
                </c:pt>
                <c:pt idx="3">
                  <c:v>0.61000000000000065</c:v>
                </c:pt>
                <c:pt idx="4">
                  <c:v>0.54</c:v>
                </c:pt>
                <c:pt idx="5">
                  <c:v>0.05</c:v>
                </c:pt>
                <c:pt idx="6">
                  <c:v>0.25</c:v>
                </c:pt>
                <c:pt idx="7" formatCode="0.00%">
                  <c:v>3.6999999999999998E-2</c:v>
                </c:pt>
                <c:pt idx="8">
                  <c:v>0.16</c:v>
                </c:pt>
                <c:pt idx="9">
                  <c:v>0.26</c:v>
                </c:pt>
                <c:pt idx="10">
                  <c:v>9.0000000000000024E-2</c:v>
                </c:pt>
              </c:numCache>
            </c:numRef>
          </c:val>
        </c:ser>
        <c:shape val="box"/>
        <c:axId val="59897344"/>
        <c:axId val="59898880"/>
        <c:axId val="0"/>
      </c:bar3DChart>
      <c:catAx>
        <c:axId val="59897344"/>
        <c:scaling>
          <c:orientation val="minMax"/>
        </c:scaling>
        <c:axPos val="b"/>
        <c:tickLblPos val="nextTo"/>
        <c:crossAx val="59898880"/>
        <c:crosses val="autoZero"/>
        <c:auto val="1"/>
        <c:lblAlgn val="ctr"/>
        <c:lblOffset val="100"/>
      </c:catAx>
      <c:valAx>
        <c:axId val="59898880"/>
        <c:scaling>
          <c:orientation val="minMax"/>
        </c:scaling>
        <c:axPos val="l"/>
        <c:majorGridlines/>
        <c:numFmt formatCode="0%" sourceLinked="1"/>
        <c:tickLblPos val="nextTo"/>
        <c:crossAx val="59897344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19971-29E7-445B-9E1B-B72CF2C370B6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CECA7-B6F3-4C02-9EEA-EC3C121782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0"/>
            <a:ext cx="9144000" cy="678633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500298" y="6402291"/>
            <a:ext cx="6599922" cy="384043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00B0F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Отдел образования  Алексеевского муниципального района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24" y="1508789"/>
            <a:ext cx="87855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ru-RU" sz="40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  Результаты </a:t>
            </a:r>
            <a:r>
              <a:rPr lang="ru-RU" altLang="ru-RU" sz="40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январских </a:t>
            </a:r>
            <a:r>
              <a:rPr lang="ru-RU" altLang="ru-RU" sz="40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тренировочных экзаменов</a:t>
            </a:r>
            <a:endParaRPr lang="ru-RU" altLang="ru-RU" sz="40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78746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42844" y="1142984"/>
          <a:ext cx="8572560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028700" y="274638"/>
            <a:ext cx="8115300" cy="1011237"/>
          </a:xfrm>
        </p:spPr>
        <p:txBody>
          <a:bodyPr/>
          <a:lstStyle/>
          <a:p>
            <a:r>
              <a:rPr lang="ru-RU" b="1" dirty="0" smtClean="0"/>
              <a:t>Выбор предметов ЕГЭ - 2016</a:t>
            </a: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4" y="1428736"/>
          <a:ext cx="8643995" cy="5220411"/>
        </p:xfrm>
        <a:graphic>
          <a:graphicData uri="http://schemas.openxmlformats.org/drawingml/2006/table">
            <a:tbl>
              <a:tblPr/>
              <a:tblGrid>
                <a:gridCol w="1884233"/>
                <a:gridCol w="436115"/>
                <a:gridCol w="639633"/>
                <a:gridCol w="639633"/>
                <a:gridCol w="620250"/>
                <a:gridCol w="659015"/>
                <a:gridCol w="661441"/>
                <a:gridCol w="571793"/>
                <a:gridCol w="571793"/>
                <a:gridCol w="542720"/>
                <a:gridCol w="339199"/>
                <a:gridCol w="339199"/>
                <a:gridCol w="368273"/>
                <a:gridCol w="370698"/>
              </a:tblGrid>
              <a:tr h="4029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ОУ</a:t>
                      </a:r>
                    </a:p>
                  </a:txBody>
                  <a:tcPr marL="5751" marR="5751" marT="5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Arial"/>
                        </a:rPr>
                        <a:t> 27.05.2016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30.05.2016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02.06.2016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06.06.2016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08.06.2016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14.06.2016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22.06.2016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43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Литература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Русский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язык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Математик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базовая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Математик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профильная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Обществознание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Английский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язык (устный)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Биология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Английский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язык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ИКТ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История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Физика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Химия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Химия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АСШ №1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АСШ №2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АСШ №3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Ялкынская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Родниковская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306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Ромодановская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306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М.Курналинская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Лебединская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Левашовская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Куркульская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Ерыклинская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Б.Полянская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Билярская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Ср.Тиганская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ВПЛ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82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Arial"/>
                        </a:rPr>
                        <a:t>ВСЕГО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110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109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68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60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85720" y="285728"/>
            <a:ext cx="7943880" cy="113191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Выбор предметов ЕГЭ-2016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93978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Расписание ЕГЭ и ОГЭ-2016 </a:t>
            </a:r>
            <a:br>
              <a:rPr lang="ru-RU" sz="3200" b="1" dirty="0" smtClean="0"/>
            </a:br>
            <a:r>
              <a:rPr lang="ru-RU" sz="3200" b="1" dirty="0" smtClean="0"/>
              <a:t>(основной период)</a:t>
            </a:r>
            <a:endParaRPr lang="ru-RU" sz="32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6" y="1214422"/>
          <a:ext cx="8329644" cy="5627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8274"/>
                <a:gridCol w="1388274"/>
                <a:gridCol w="1388274"/>
                <a:gridCol w="1388274"/>
                <a:gridCol w="1388274"/>
                <a:gridCol w="1388274"/>
              </a:tblGrid>
              <a:tr h="115043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Химия, ИКТ, обществознание, литература(9)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География. Литература (11)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Английский язык, немецкий язык(9)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Русский язык (11)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Математика (9)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Математика  (Базовый уровень)(11)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</a:tr>
              <a:tr h="439628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26 мая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27 мая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28 мая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30 мая 2016 г. 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31 мая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 июня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</a:tr>
              <a:tr h="1409217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Русский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язык (9)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Математика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(профильный уровень) (11)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Английский язык, немецкий язык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(9)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Обществознание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(11)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География,      история, биология, физика (9)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Английский язык (устно) (11)</a:t>
                      </a:r>
                    </a:p>
                    <a:p>
                      <a:endParaRPr lang="ru-RU" sz="1400" dirty="0"/>
                    </a:p>
                  </a:txBody>
                  <a:tcPr marL="89119" marR="89119">
                    <a:solidFill>
                      <a:srgbClr val="00B0F0"/>
                    </a:solidFill>
                  </a:tcPr>
                </a:tc>
              </a:tr>
              <a:tr h="785358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 июня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6 июня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7 июня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8 июня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9 июня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10 июня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2016 г</a:t>
                      </a:r>
                    </a:p>
                    <a:p>
                      <a:endParaRPr lang="ru-RU" sz="1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400" dirty="0"/>
                    </a:p>
                  </a:txBody>
                  <a:tcPr marL="89119" marR="89119">
                    <a:solidFill>
                      <a:srgbClr val="00B0F0"/>
                    </a:solidFill>
                  </a:tcPr>
                </a:tc>
              </a:tr>
              <a:tr h="108401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Биология, английский язык.(11)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Физика, химия, ИКТ, биология, история, география, обществознание, иностранный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язык(9)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ИКТ, история (11)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Физика, химия (11)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noFill/>
                  </a:tcPr>
                </a:tc>
              </a:tr>
              <a:tr h="7588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14 июня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2016 г</a:t>
                      </a:r>
                    </a:p>
                    <a:p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15июня 2016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16 июня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2016 г</a:t>
                      </a:r>
                    </a:p>
                    <a:p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20 июня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2016 г</a:t>
                      </a:r>
                    </a:p>
                    <a:p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9119" marR="89119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2896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95275"/>
            <a:ext cx="8229600" cy="990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ГИА - 9</a:t>
            </a:r>
            <a:endParaRPr lang="ru-RU" sz="2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836712"/>
            <a:ext cx="8435280" cy="5544616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1600" b="1" dirty="0" smtClean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4 экзамена</a:t>
            </a:r>
          </a:p>
          <a:p>
            <a:pPr marL="45720" indent="0" algn="just">
              <a:spcAft>
                <a:spcPts val="600"/>
              </a:spcAft>
              <a:buNone/>
            </a:pPr>
            <a:r>
              <a:rPr lang="ru-RU" sz="1600" b="1" dirty="0" smtClean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Обязательные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- 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 русскому языку и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математике</a:t>
            </a:r>
          </a:p>
          <a:p>
            <a:pPr marL="45720" indent="0" algn="just">
              <a:buNone/>
            </a:pPr>
            <a:r>
              <a:rPr lang="ru-RU" sz="1600" b="1" dirty="0" smtClean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 экзамена по </a:t>
            </a:r>
            <a:r>
              <a:rPr lang="ru-RU" sz="1600" b="1" dirty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выбору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обучающегося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из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числа учебных предметов: </a:t>
            </a:r>
            <a:endParaRPr lang="ru-RU" sz="1600" b="1" dirty="0" smtClean="0">
              <a:solidFill>
                <a:srgbClr val="0070C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физика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химия, биология, литература, география, история, обществознание, иностранные языки (английский, французский, немецкий и испанский языки), информатика и информационно-коммуникационные технологии (ИКТ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), родной язык, родная литература</a:t>
            </a:r>
            <a:endParaRPr lang="ru-RU" sz="1600" b="1" dirty="0">
              <a:solidFill>
                <a:srgbClr val="0070C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ru-RU" sz="1600" b="1" dirty="0">
              <a:solidFill>
                <a:srgbClr val="0070C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Экзамен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 химии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проводится без лабораторной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работы</a:t>
            </a:r>
            <a:endParaRPr lang="ru-RU" sz="1600" b="1" dirty="0">
              <a:solidFill>
                <a:srgbClr val="0070C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endParaRPr lang="ru-RU" sz="1600" b="1" i="1" dirty="0">
              <a:solidFill>
                <a:srgbClr val="0070C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45720" indent="0" algn="just">
              <a:buNone/>
            </a:pP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Экзамен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 иностранным языкам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(одновременно письменная часть и устная часть раздел «Говорение») проводится в два дня, предусмотренных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расписанием</a:t>
            </a:r>
            <a:endParaRPr lang="ru-RU" sz="1600" b="1" dirty="0">
              <a:solidFill>
                <a:srgbClr val="0070C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00826" y="5905518"/>
            <a:ext cx="2133600" cy="365125"/>
          </a:xfrm>
        </p:spPr>
        <p:txBody>
          <a:bodyPr/>
          <a:lstStyle/>
          <a:p>
            <a:fld id="{7B0860F1-307B-49B9-808A-EB6156C47E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120652"/>
            <a:ext cx="676250" cy="896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472042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2896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860F1-307B-49B9-808A-EB6156C47E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-26988"/>
            <a:ext cx="8229600" cy="9906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ГИА – 9 по родному языку и литературе</a:t>
            </a:r>
            <a:endParaRPr lang="ru-RU" sz="2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42910" y="714356"/>
            <a:ext cx="8501090" cy="642941"/>
          </a:xfrm>
        </p:spPr>
        <p:txBody>
          <a:bodyPr>
            <a:normAutofit fontScale="92500" lnSpcReduction="20000"/>
          </a:bodyPr>
          <a:lstStyle/>
          <a:p>
            <a:pPr marL="45720" indent="0" algn="just">
              <a:spcAft>
                <a:spcPts val="600"/>
              </a:spcAft>
              <a:buNone/>
            </a:pPr>
            <a:r>
              <a:rPr lang="ru-RU" sz="19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ГИА </a:t>
            </a:r>
            <a:r>
              <a:rPr lang="ru-RU" sz="19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 родному языку (татарский, чувашский, марийский, удмуртский, мордовский) </a:t>
            </a:r>
            <a:r>
              <a:rPr lang="ru-RU" sz="19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- </a:t>
            </a:r>
            <a:r>
              <a:rPr lang="ru-RU" sz="1900" b="1" dirty="0" smtClean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изложение </a:t>
            </a:r>
            <a:r>
              <a:rPr lang="ru-RU" sz="1900" b="1" dirty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 творческим </a:t>
            </a:r>
            <a:r>
              <a:rPr lang="ru-RU" sz="1900" b="1" dirty="0" smtClean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заданием</a:t>
            </a:r>
            <a:endParaRPr lang="ru-RU" sz="3000" dirty="0" smtClean="0">
              <a:solidFill>
                <a:srgbClr val="A8246F"/>
              </a:solidFill>
            </a:endParaRPr>
          </a:p>
          <a:p>
            <a:pPr algn="just"/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6663582"/>
              </p:ext>
            </p:extLst>
          </p:nvPr>
        </p:nvGraphicFramePr>
        <p:xfrm>
          <a:off x="285720" y="642918"/>
          <a:ext cx="8501122" cy="4702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3804"/>
                <a:gridCol w="4767318"/>
              </a:tblGrid>
              <a:tr h="577842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Форма экзамена</a:t>
                      </a:r>
                      <a:endParaRPr lang="ru-RU" sz="19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Категория  обучающихся</a:t>
                      </a:r>
                      <a:endParaRPr lang="ru-RU" sz="19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12081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Изложение с творческим заданием по татарскому языку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Обучающиеся школ с татарским языком обучения и обучающиеся татарских групп из школ с русским языком обучения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10143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Экзамен по татарскому языку в форме ОГЭ по контрольно-измерительным материалам (КИМ)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Обучающиеся из русскоязычных групп 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727545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Экзамен по татарской литературе также будет проведен в форме ОГЭ по контрольно-измерительным материалам (КИМ)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Обучающиеся школ с татарским языком обучения и обучающиеся татарских групп из школ с русским языком обучения</a:t>
                      </a:r>
                    </a:p>
                    <a:p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5313982"/>
            <a:ext cx="8750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 algn="just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Экзамены по родной литературе (чувашский, марийский, удмуртский, мордовский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языки)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будут проведены </a:t>
            </a:r>
            <a:r>
              <a:rPr lang="ru-RU" sz="1600" b="1" dirty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 экзаменационным материалам, предоставленным </a:t>
            </a:r>
            <a:r>
              <a:rPr lang="ru-RU" sz="1600" b="1" dirty="0" smtClean="0">
                <a:solidFill>
                  <a:srgbClr val="A8246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регионами</a:t>
            </a:r>
            <a:endParaRPr lang="ru-RU" sz="1600" b="1" dirty="0">
              <a:solidFill>
                <a:srgbClr val="A8246F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120652"/>
            <a:ext cx="676250" cy="896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768477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 Подготовка учащихся к ЕГЭ и ОГЭ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err="1" smtClean="0"/>
              <a:t>Онлайн-сервис</a:t>
            </a:r>
            <a:r>
              <a:rPr lang="ru-RU" b="1" dirty="0" smtClean="0"/>
              <a:t> «ЕГЭ и ОГЭ тестирование»-</a:t>
            </a:r>
          </a:p>
          <a:p>
            <a:pPr algn="ctr">
              <a:buNone/>
            </a:pPr>
            <a:r>
              <a:rPr lang="ru-RU" b="1" dirty="0" smtClean="0"/>
              <a:t>Предназначен для проверки уровня знаний учащихся и может быть использован  при подготовке к сдаче ЕГЭ и ОГЭ.</a:t>
            </a:r>
          </a:p>
          <a:p>
            <a:pPr>
              <a:buNone/>
            </a:pPr>
            <a:r>
              <a:rPr lang="en-US" sz="4400" b="1" dirty="0" smtClean="0">
                <a:solidFill>
                  <a:srgbClr val="0070C0"/>
                </a:solidFill>
              </a:rPr>
              <a:t>http</a:t>
            </a:r>
            <a:r>
              <a:rPr lang="ru-RU" sz="4400" b="1" dirty="0" smtClean="0">
                <a:solidFill>
                  <a:srgbClr val="0070C0"/>
                </a:solidFill>
              </a:rPr>
              <a:t>:</a:t>
            </a:r>
            <a:r>
              <a:rPr lang="en-US" sz="4400" b="1" dirty="0" smtClean="0">
                <a:solidFill>
                  <a:srgbClr val="0070C0"/>
                </a:solidFill>
              </a:rPr>
              <a:t>//www.russiaedu.ru/tests/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Подготовка  педагогов к ЕГЭ и ОГЭ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70C0"/>
                </a:solidFill>
              </a:rPr>
              <a:t>  1.Участие в </a:t>
            </a:r>
            <a:r>
              <a:rPr lang="ru-RU" b="1" u="sng" dirty="0" err="1" smtClean="0">
                <a:solidFill>
                  <a:srgbClr val="0070C0"/>
                </a:solidFill>
              </a:rPr>
              <a:t>вебинарах</a:t>
            </a:r>
            <a:r>
              <a:rPr lang="ru-RU" b="1" u="sng" dirty="0" smtClean="0">
                <a:solidFill>
                  <a:srgbClr val="0070C0"/>
                </a:solidFill>
              </a:rPr>
              <a:t>:</a:t>
            </a:r>
          </a:p>
          <a:p>
            <a:pPr>
              <a:buNone/>
            </a:pPr>
            <a:r>
              <a:rPr lang="ru-RU" dirty="0" smtClean="0"/>
              <a:t>-до 25 февраля 2016 г. должны зарегистрироваться  учителя математики.</a:t>
            </a:r>
          </a:p>
          <a:p>
            <a:pPr>
              <a:buFontTx/>
              <a:buChar char="-"/>
            </a:pPr>
            <a:r>
              <a:rPr lang="ru-RU" dirty="0" smtClean="0"/>
              <a:t>до 26 февраля 2016 г. должны зарегистрироваться    учителя других предметов.  </a:t>
            </a:r>
          </a:p>
          <a:p>
            <a:pPr>
              <a:buNone/>
            </a:pPr>
            <a:r>
              <a:rPr lang="ru-RU" b="1" u="sng" dirty="0" smtClean="0">
                <a:solidFill>
                  <a:srgbClr val="0070C0"/>
                </a:solidFill>
              </a:rPr>
              <a:t>   2.Однодневный семинар (КФУ).  </a:t>
            </a:r>
          </a:p>
          <a:p>
            <a:pPr>
              <a:buFontTx/>
              <a:buChar char="-"/>
            </a:pPr>
            <a:r>
              <a:rPr lang="ru-RU" dirty="0" smtClean="0"/>
              <a:t>Занятия  проводятся в субботу . Стоимость 1200 рублей.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857232"/>
            <a:ext cx="80010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u="sng" dirty="0" smtClean="0">
              <a:solidFill>
                <a:srgbClr val="C00000"/>
              </a:solidFill>
            </a:endParaRPr>
          </a:p>
          <a:p>
            <a:pPr algn="ctr"/>
            <a:endParaRPr lang="ru-RU" sz="2000" b="1" u="sng" dirty="0" smtClean="0">
              <a:solidFill>
                <a:srgbClr val="C00000"/>
              </a:solidFill>
            </a:endParaRPr>
          </a:p>
          <a:p>
            <a:pPr algn="ctr"/>
            <a:endParaRPr lang="ru-RU" sz="2000" b="1" u="sng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u="sng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 Усилить индивидуальную  работу с    учащимися по подготовке к ЕГЭ и ОГЭ по  обязательным предметам и  предметам по выбору.</a:t>
            </a:r>
          </a:p>
          <a:p>
            <a:endPara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2. Уделять особое внимание подготовке сильных выпускников.</a:t>
            </a:r>
          </a:p>
          <a:p>
            <a:endPara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3. Шире использовать  электронные ресурсы при подготовке к экзаменам</a:t>
            </a:r>
            <a:r>
              <a:rPr lang="ru-RU" sz="2400" b="1" i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 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Об итогах отборочного этапа  мастер-класса. 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b="1" u="sng" dirty="0" smtClean="0"/>
              <a:t>В конкурсе приняло участие 20 педагогов: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7 учителей начальных классов,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3 учителя истории,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3 учителя татарского языка,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</a:rPr>
              <a:t>2 учителя русского языка; 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1 учитель математики, физики, биологии географии, английского языка.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1500174"/>
          <a:ext cx="8001056" cy="3680460"/>
        </p:xfrm>
        <a:graphic>
          <a:graphicData uri="http://schemas.openxmlformats.org/drawingml/2006/table">
            <a:tbl>
              <a:tblPr/>
              <a:tblGrid>
                <a:gridCol w="423298"/>
                <a:gridCol w="1572701"/>
                <a:gridCol w="2933223"/>
                <a:gridCol w="2000264"/>
                <a:gridCol w="1071570"/>
              </a:tblGrid>
              <a:tr h="3028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ФИО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ОУ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Предмет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Calibri"/>
                          <a:ea typeface="Times New Roman"/>
                          <a:cs typeface="Times New Roman"/>
                        </a:rPr>
                        <a:t>Мастер-класс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Баранова Татьяна Ивановна  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Лебединская  средняя общеобразовательная школа 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математики и информатики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2.86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Москвичева Светлана Викторовна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Родниковская средняя общеобразовательная  школа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английского языка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3,52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Лукина  Наталья  Леонидовна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«Алексеевская  средняя  общеобразовательная   школа  №2 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географии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5,08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Муртазина Люция Фоатовна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Алексеевская начальная школа №4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начальных классов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5,68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Матвеев Николай Владимирович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«Алексеевская  средняя  общеобразовательная   школа  №3    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физики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5,92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Морозова Любовь Николаевна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Куркульская средняя  общеобразовательная   школа  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начальных классов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4,46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0035" y="214290"/>
            <a:ext cx="8643966" cy="92871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Мастер-класс. 1 день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14282" y="1214422"/>
          <a:ext cx="828680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4287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Прошли минимальный порог по итогам двух тренировочных экзаменов по математике 9 класс</a:t>
            </a:r>
            <a:endParaRPr lang="ru-RU" sz="32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3" y="1578178"/>
          <a:ext cx="8286806" cy="4613245"/>
        </p:xfrm>
        <a:graphic>
          <a:graphicData uri="http://schemas.openxmlformats.org/drawingml/2006/table">
            <a:tbl>
              <a:tblPr/>
              <a:tblGrid>
                <a:gridCol w="438415"/>
                <a:gridCol w="1628868"/>
                <a:gridCol w="2544505"/>
                <a:gridCol w="2305894"/>
                <a:gridCol w="1369124"/>
              </a:tblGrid>
              <a:tr h="3578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Calibri"/>
                          <a:ea typeface="Times New Roman"/>
                          <a:cs typeface="Times New Roman"/>
                        </a:rPr>
                        <a:t>ФИО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Calibri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Calibri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Мастер-класс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3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Лукоянова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Светлана Николаевна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Левашовская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средняя общеобразовательная  школа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начальных классов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4,06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3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Назарова Марина  Юрьевна    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Ялкынская средняя общеобразовательная школа  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начальных классов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6,34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3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Толкина Людмила  Александровна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Шаминская основная общеобразовательная школа  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начальных классов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3.90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3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Черных Кристина Викторовна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Ерыклинская средняя общеобразовательная  школа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начальных классов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2,54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Максина Ольга Юрьевна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«Алексеевская  средняя  общеобразовательная   школа  №3    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русского 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языка и литературы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4,96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3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Игнатьева Татьяна Алексеевна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Чув.Майнская  средняя общеобразовательная  школа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начальных классов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2,36</a:t>
                      </a:r>
                    </a:p>
                  </a:txBody>
                  <a:tcPr marL="37166" marR="37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/>
              <a:t>Мастер-класс. 2 день</a:t>
            </a:r>
            <a:endParaRPr lang="ru-RU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500174"/>
          <a:ext cx="7715304" cy="4006297"/>
        </p:xfrm>
        <a:graphic>
          <a:graphicData uri="http://schemas.openxmlformats.org/drawingml/2006/table">
            <a:tbl>
              <a:tblPr/>
              <a:tblGrid>
                <a:gridCol w="571504"/>
                <a:gridCol w="1801727"/>
                <a:gridCol w="2198801"/>
                <a:gridCol w="2000264"/>
                <a:gridCol w="1143008"/>
              </a:tblGrid>
              <a:tr h="4828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ФИО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ОУ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Предмет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Мастер-класс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Рамаева Зиля Табрисовна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Среднетиганская средняя общеобразовательная  школа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истории и обществознания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Calibri"/>
                          <a:ea typeface="Times New Roman"/>
                          <a:cs typeface="Times New Roman"/>
                        </a:rPr>
                        <a:t>4,34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Зайнуллина Алсу Шавкатовна 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Ст.Шенталинская основная общеобразовательная школа  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татарского языка и литературы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5,28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Шайхутдинова Лилия Магфуровна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«Алексеевская  средняя  общеобразовательная   школа  №1   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татарского языка и литературы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latin typeface="Calibri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Паранева Ольга Владимировна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Билярская средняя общеобразовательная  школа</a:t>
                      </a:r>
                      <a:endParaRPr lang="ru-RU" sz="1400" b="1" i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русского </a:t>
                      </a:r>
                      <a:r>
                        <a:rPr lang="ru-RU" sz="1400" b="1" i="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языка и литературы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4,85</a:t>
                      </a:r>
                      <a:endParaRPr lang="ru-RU" sz="1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42844" y="214290"/>
            <a:ext cx="8229600" cy="1143000"/>
          </a:xfrm>
        </p:spPr>
        <p:txBody>
          <a:bodyPr/>
          <a:lstStyle/>
          <a:p>
            <a:r>
              <a:rPr lang="ru-RU" b="1" dirty="0" smtClean="0"/>
              <a:t>Мастер-класс . 3 день</a:t>
            </a:r>
            <a:endParaRPr 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357298"/>
          <a:ext cx="8429684" cy="4143405"/>
        </p:xfrm>
        <a:graphic>
          <a:graphicData uri="http://schemas.openxmlformats.org/drawingml/2006/table">
            <a:tbl>
              <a:tblPr/>
              <a:tblGrid>
                <a:gridCol w="642942"/>
                <a:gridCol w="2500330"/>
                <a:gridCol w="2500330"/>
                <a:gridCol w="1767224"/>
                <a:gridCol w="1018858"/>
              </a:tblGrid>
              <a:tr h="828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Calibri"/>
                          <a:ea typeface="Times New Roman"/>
                          <a:cs typeface="Times New Roman"/>
                        </a:rPr>
                        <a:t>ФИО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Calibri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Calibri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Мастер-класс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Озеров Виктор Александрович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Ромодановская средняя общеобразовательная  школа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истории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5,96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Кондратьева Мария Владимировна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Реченская  основная общеобразовательная школа  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биологии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2,56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Камалова Гульсирень Сагитовна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Сахаровская  средняя общеобразовательная  школа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татарского языка и литературы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4,84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Багавеева Зиля Октябрятовна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Мокрокурналинская   средняя общеобразовательная  школа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истории и обществознания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4,66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610" marR="21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0034" y="285728"/>
            <a:ext cx="7729566" cy="857256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Мастер-класс. 4 день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674397"/>
          <a:ext cx="8286810" cy="6183603"/>
        </p:xfrm>
        <a:graphic>
          <a:graphicData uri="http://schemas.openxmlformats.org/drawingml/2006/table">
            <a:tbl>
              <a:tblPr/>
              <a:tblGrid>
                <a:gridCol w="428629"/>
                <a:gridCol w="1612784"/>
                <a:gridCol w="2101992"/>
                <a:gridCol w="1732696"/>
                <a:gridCol w="828681"/>
                <a:gridCol w="753346"/>
                <a:gridCol w="828682"/>
              </a:tblGrid>
              <a:tr h="5288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ФИО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ОУ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Предмет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Мастер-класс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Фрагмент урока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Times New Roman"/>
                          <a:cs typeface="Times New Roman"/>
                        </a:rPr>
                        <a:t>ВСЕГО БАЛЛОВ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5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Паранева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Ольга Владимировна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Билярская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средняя общеобразовательная  школа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русского 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языка  и литературы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4,85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35,85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Максина Ольга Юрьевна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Алексеевская  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средняя  общеобразовательная   школа  №3    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русского </a:t>
                      </a: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языка и литературы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4,96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34,96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Назарова Марина  Юрьевна    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Ялкынская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средняя общеобразовательная школа  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начальных классов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6,34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34,34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51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Озеров Виктор Александрович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Ромодановская средняя общеобразовательная  школа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истории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5,96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32,96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Зайнуллина Алсу Шавкатовна 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Ст.Шенталинская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основная общеобразовательная школа  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татарского языка и литературы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5,28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26,28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Камалова </a:t>
                      </a: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Гульсирень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Сагитовна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Сахаровская  средняя общеобразовательная  школа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татарского языка и литературы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4,84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24,84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Багавеева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Зиля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Октябрятовна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Мокрокурналинская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средняя общеобразовательная  школа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истории и обществознания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4,66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23,66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85720" y="142852"/>
            <a:ext cx="8158162" cy="50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ПРИЗЕРЫ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643050"/>
          <a:ext cx="7119966" cy="4224973"/>
        </p:xfrm>
        <a:graphic>
          <a:graphicData uri="http://schemas.openxmlformats.org/drawingml/2006/table">
            <a:tbl>
              <a:tblPr/>
              <a:tblGrid>
                <a:gridCol w="714380"/>
                <a:gridCol w="1269360"/>
                <a:gridCol w="1548247"/>
                <a:gridCol w="1068591"/>
                <a:gridCol w="840125"/>
                <a:gridCol w="839138"/>
                <a:gridCol w="840125"/>
              </a:tblGrid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ФИО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ОУ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Предмет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Мастер-класс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Фрагмент урока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ВСЕГО БАЛЛОВ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1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Лукина  Наталья  Леонидовна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Алексеевская  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средняя  общеобразовательная   школа  №2 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географии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5,08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39,08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2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Муртазина Люция Фоатовна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Алексеевская начальная школа №4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начальных классов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5,68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37,68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3</a:t>
                      </a:r>
                      <a:endParaRPr lang="ru-RU" sz="14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Матвеев Николай Владимирович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Алексеевская  </a:t>
                      </a: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средняя  общеобразовательная   школа  №3    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Учитель физики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5,92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33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38,92</a:t>
                      </a:r>
                    </a:p>
                  </a:txBody>
                  <a:tcPr marL="35057" marR="35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14282" y="285728"/>
            <a:ext cx="8015318" cy="100013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ПОБЕДИТЕЛИ</a:t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 районного конкурса «Мастер-класс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472599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Благодарю за внимание!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Результаты тренировочного  ЕГЭ по математике.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 В 2016 году 11 класс заканчивают                 109 учащихся.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Математику профильного уровня  выбрали 67 выпускников.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Математику базового уровня сдают            109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одиннадцатиклассников</a:t>
            </a:r>
            <a:r>
              <a:rPr lang="ru-RU" sz="3600" b="1" dirty="0" smtClean="0"/>
              <a:t>. </a:t>
            </a:r>
            <a:endParaRPr lang="ru-RU" sz="3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Математика 11 класс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Профильный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Базовый уровень</a:t>
            </a: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4214810" y="2214554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500034" y="2143116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8572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Средние баллы по району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Математика 11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928670"/>
          <a:ext cx="8258206" cy="5438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2000264"/>
                <a:gridCol w="1214446"/>
                <a:gridCol w="1357322"/>
                <a:gridCol w="1500198"/>
                <a:gridCol w="1757348"/>
              </a:tblGrid>
              <a:tr h="347989">
                <a:tc rowSpan="2"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№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Школа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Профильный уровень</a:t>
                      </a:r>
                      <a:endParaRPr lang="ru-RU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Базовый</a:t>
                      </a:r>
                      <a:r>
                        <a:rPr lang="ru-RU" sz="18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уровень</a:t>
                      </a:r>
                      <a:endParaRPr lang="ru-RU" sz="1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562934">
                <a:tc vMerge="1"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Участвовало    (</a:t>
                      </a:r>
                      <a:r>
                        <a:rPr lang="ru-RU" sz="1400" b="1" baseline="0" dirty="0" smtClean="0"/>
                        <a:t> %)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Прошли порог  27 баллов ( %)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Участвовало        (</a:t>
                      </a:r>
                      <a:r>
                        <a:rPr lang="ru-RU" sz="1400" b="1" baseline="0" dirty="0" smtClean="0"/>
                        <a:t> %)</a:t>
                      </a:r>
                      <a:endParaRPr lang="ru-RU" sz="1400" b="1" dirty="0" smtClean="0"/>
                    </a:p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Прошли порог  (%)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8999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АСШ №1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82%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57%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32%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50%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8999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АСШ №2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75%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53%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78%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8999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АСШ №3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42%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67%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8999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4.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/>
                        <a:t>Ялкынская</a:t>
                      </a:r>
                      <a:r>
                        <a:rPr lang="ru-RU" sz="1400" b="1" dirty="0" smtClean="0"/>
                        <a:t> СОШ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33%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82657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5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/>
                        <a:t>Родниковская</a:t>
                      </a:r>
                      <a:r>
                        <a:rPr lang="ru-RU" sz="1400" b="1" dirty="0" smtClean="0"/>
                        <a:t> СОШ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63609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/>
                        <a:t>М.Курналинская</a:t>
                      </a:r>
                      <a:r>
                        <a:rPr lang="ru-RU" sz="1400" b="1" dirty="0" smtClean="0"/>
                        <a:t> 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75%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 100%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4456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7.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Лебединская СОШ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 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8999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8.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/>
                        <a:t>Левашовская</a:t>
                      </a:r>
                      <a:r>
                        <a:rPr lang="ru-RU" sz="1400" b="1" dirty="0" smtClean="0"/>
                        <a:t> СОШ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0534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/>
                        <a:t>Куркульская</a:t>
                      </a:r>
                      <a:r>
                        <a:rPr lang="ru-RU" sz="1400" b="1" dirty="0" smtClean="0"/>
                        <a:t> СОШ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75%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8999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10.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/>
                        <a:t>Ерыклинская</a:t>
                      </a:r>
                      <a:r>
                        <a:rPr lang="ru-RU" sz="1400" b="1" baseline="0" dirty="0" smtClean="0"/>
                        <a:t> СОШ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8999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Б.Полянская СОШ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17%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17%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8999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12.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/>
                        <a:t>Билярская</a:t>
                      </a:r>
                      <a:r>
                        <a:rPr lang="ru-RU" sz="1400" b="1" dirty="0" smtClean="0"/>
                        <a:t> СОШ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86%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65%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73%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17218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13.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err="1" smtClean="0"/>
                        <a:t>Ср.Тиганская</a:t>
                      </a:r>
                      <a:r>
                        <a:rPr lang="ru-RU" sz="1400" b="1" dirty="0" smtClean="0"/>
                        <a:t> СОШ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75%</a:t>
                      </a:r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6657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14.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Ромодановская СОШ</a:t>
                      </a:r>
                      <a:endParaRPr lang="ru-RU" sz="1400" b="1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100%</a:t>
                      </a:r>
                      <a:endParaRPr lang="ru-RU" sz="1400" b="1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42844" y="1214422"/>
          <a:ext cx="792961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Сравнение с результатами 2015 г.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372306"/>
          <a:ext cx="7786742" cy="4913112"/>
        </p:xfrm>
        <a:graphic>
          <a:graphicData uri="http://schemas.openxmlformats.org/drawingml/2006/table">
            <a:tbl>
              <a:tblPr/>
              <a:tblGrid>
                <a:gridCol w="2563927"/>
                <a:gridCol w="2780949"/>
                <a:gridCol w="2441866"/>
              </a:tblGrid>
              <a:tr h="20966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/>
                        </a:rPr>
                        <a:t>9 класс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11 класс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Предмет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latin typeface="Arial"/>
                        </a:rPr>
                        <a:t>ОГЭ-2015. Математика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latin typeface="Arial"/>
                        </a:rPr>
                        <a:t>ЕГЭ-2015. Математика (базовый уровень)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FF0000"/>
                          </a:solidFill>
                          <a:latin typeface="Times New Roman"/>
                        </a:rPr>
                        <a:t>Ч.Майнская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Ст.Шенталинская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Среднетиганская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FF0000"/>
                          </a:solidFill>
                          <a:latin typeface="Times New Roman"/>
                        </a:rPr>
                        <a:t>Большеполянская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СОШ №1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FF0000"/>
                          </a:solidFill>
                          <a:latin typeface="Times New Roman"/>
                        </a:rPr>
                        <a:t>П.Шенталинская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СОШ №3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Сахаровская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Алексеевская СОШ №2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8741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Ромодановская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Ялкынская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НЕ БЫЛО ВЫПУСКА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Большетиганская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7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Лебединская СОШ 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Результаты ЕГЭ и ОГЭ по школам.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Математика 2015 г.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285868"/>
          <a:ext cx="8516066" cy="5013732"/>
        </p:xfrm>
        <a:graphic>
          <a:graphicData uri="http://schemas.openxmlformats.org/drawingml/2006/table">
            <a:tbl>
              <a:tblPr/>
              <a:tblGrid>
                <a:gridCol w="3295036"/>
                <a:gridCol w="2803967"/>
                <a:gridCol w="2417063"/>
              </a:tblGrid>
              <a:tr h="229205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59" marR="8759" marT="8759" marB="0" anchor="b">
                    <a:lnL>
                      <a:noFill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70C0"/>
                          </a:solidFill>
                          <a:latin typeface="Calibri"/>
                        </a:rPr>
                        <a:t>9 класс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11 класс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46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Предмет</a:t>
                      </a:r>
                    </a:p>
                  </a:txBody>
                  <a:tcPr marL="8759" marR="8759" marT="8759" marB="0">
                    <a:lnL>
                      <a:noFill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ОГЭ-2015. Русский язык.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ЕГЭ-2015. Русский язык</a:t>
                      </a:r>
                      <a:r>
                        <a:rPr lang="ru-RU" sz="1200" b="1" i="0" u="none" strike="noStrike" dirty="0">
                          <a:solidFill>
                            <a:srgbClr val="0000FF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400" b="1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FF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Билярская</a:t>
                      </a:r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М.Курналинская</a:t>
                      </a:r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АСШ№2 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Алексеевская СОШ №2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Ст.Шенталинская</a:t>
                      </a:r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Б.Полянская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Arial"/>
                      </a:endParaRP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АСШ №1 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Calibri"/>
                        </a:rPr>
                        <a:t>АСШ№3 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FF0000"/>
                          </a:solidFill>
                          <a:latin typeface="Times New Roman"/>
                        </a:rPr>
                        <a:t>Чув.Майнская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FF0000"/>
                          </a:solidFill>
                          <a:latin typeface="Times New Roman"/>
                        </a:rPr>
                        <a:t>Ср.Тиганская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Сахаровская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Ромодановская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B050"/>
                          </a:solidFill>
                          <a:latin typeface="Arial"/>
                        </a:rPr>
                        <a:t>Ромодановская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Ялкинская</a:t>
                      </a:r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П.Шенталинская</a:t>
                      </a:r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FF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Лебединская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НЕ БЫЛО ВЫПУСКА</a:t>
                      </a:r>
                    </a:p>
                  </a:txBody>
                  <a:tcPr marL="8759" marR="8759" marT="87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Б.Тиганская</a:t>
                      </a:r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40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8759" marR="8759" marT="875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59" marR="8759" marT="87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Результаты ОГЭ и ЕГЭ по школам.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Русский язык-2015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2472</TotalTime>
  <Words>1659</Words>
  <PresentationFormat>Экран (4:3)</PresentationFormat>
  <Paragraphs>761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Прошли минимальный порог по итогам двух тренировочных экзаменов по математике 9 класс</vt:lpstr>
      <vt:lpstr>Результаты тренировочного  ЕГЭ по математике.</vt:lpstr>
      <vt:lpstr>Математика 11 класс</vt:lpstr>
      <vt:lpstr>Средние баллы по району</vt:lpstr>
      <vt:lpstr> Математика 11 класс</vt:lpstr>
      <vt:lpstr>Сравнение с результатами 2015 г.</vt:lpstr>
      <vt:lpstr>Результаты ЕГЭ и ОГЭ по школам. Математика 2015 г.</vt:lpstr>
      <vt:lpstr>Результаты ОГЭ и ЕГЭ по школам. Русский язык-2015</vt:lpstr>
      <vt:lpstr>Выбор предметов ЕГЭ - 2016</vt:lpstr>
      <vt:lpstr>Выбор предметов ЕГЭ-2016</vt:lpstr>
      <vt:lpstr>Расписание ЕГЭ и ОГЭ-2016  (основной период)</vt:lpstr>
      <vt:lpstr>ГИА - 9</vt:lpstr>
      <vt:lpstr>ГИА – 9 по родному языку и литературе</vt:lpstr>
      <vt:lpstr> Подготовка учащихся к ЕГЭ и ОГЭ</vt:lpstr>
      <vt:lpstr> Подготовка  педагогов к ЕГЭ и ОГЭ</vt:lpstr>
      <vt:lpstr>Слайд 17</vt:lpstr>
      <vt:lpstr>Об итогах отборочного этапа  мастер-класса. </vt:lpstr>
      <vt:lpstr>Мастер-класс. 1 день</vt:lpstr>
      <vt:lpstr>Мастер-класс. 2 день</vt:lpstr>
      <vt:lpstr>Мастер-класс . 3 день</vt:lpstr>
      <vt:lpstr>Мастер-класс. 4 день</vt:lpstr>
      <vt:lpstr>ПРИЗЕРЫ</vt:lpstr>
      <vt:lpstr>ПОБЕДИТЕЛИ  районного конкурса «Мастер-класс»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</dc:creator>
  <cp:lastModifiedBy>adm</cp:lastModifiedBy>
  <cp:revision>290</cp:revision>
  <dcterms:created xsi:type="dcterms:W3CDTF">2015-09-22T06:53:49Z</dcterms:created>
  <dcterms:modified xsi:type="dcterms:W3CDTF">2016-02-20T06:36:33Z</dcterms:modified>
</cp:coreProperties>
</file>