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5" r:id="rId2"/>
    <p:sldId id="258" r:id="rId3"/>
    <p:sldId id="264" r:id="rId4"/>
    <p:sldId id="257" r:id="rId5"/>
    <p:sldId id="276" r:id="rId6"/>
    <p:sldId id="259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007" autoAdjust="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27.09.2017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1.pdf" TargetMode="Externa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hyperlink" Target="2.pdf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1224136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Рейтинг муниципальных образований                                    «</a:t>
            </a:r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За высокое качество образования»</a:t>
            </a:r>
            <a:b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</a:br>
            <a:endParaRPr lang="ru-RU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33" y="1700808"/>
            <a:ext cx="8879534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77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Билярская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11 класса – 19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913067"/>
              </p:ext>
            </p:extLst>
          </p:nvPr>
        </p:nvGraphicFramePr>
        <p:xfrm>
          <a:off x="395535" y="1628797"/>
          <a:ext cx="8352930" cy="482453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29379"/>
                <a:gridCol w="1156748"/>
                <a:gridCol w="1802090"/>
                <a:gridCol w="1984734"/>
                <a:gridCol w="1379979"/>
              </a:tblGrid>
              <a:tr h="14322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Немецкий язык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6917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17202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№1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10 класса - 15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8578906"/>
              </p:ext>
            </p:extLst>
          </p:nvPr>
        </p:nvGraphicFramePr>
        <p:xfrm>
          <a:off x="539552" y="1556794"/>
          <a:ext cx="8136904" cy="460851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76896"/>
                <a:gridCol w="1126832"/>
                <a:gridCol w="1755483"/>
                <a:gridCol w="1933404"/>
                <a:gridCol w="1344289"/>
              </a:tblGrid>
              <a:tr h="13681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19467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№2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10 класса – 5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1486476"/>
              </p:ext>
            </p:extLst>
          </p:nvPr>
        </p:nvGraphicFramePr>
        <p:xfrm>
          <a:off x="323529" y="1556791"/>
          <a:ext cx="8424935" cy="4968553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46874"/>
                <a:gridCol w="1166718"/>
                <a:gridCol w="1817625"/>
                <a:gridCol w="2001843"/>
                <a:gridCol w="1391875"/>
              </a:tblGrid>
              <a:tr h="13681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81816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№3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10 класса – 20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3022328"/>
              </p:ext>
            </p:extLst>
          </p:nvPr>
        </p:nvGraphicFramePr>
        <p:xfrm>
          <a:off x="467544" y="1628803"/>
          <a:ext cx="8208912" cy="453649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94391"/>
                <a:gridCol w="1136804"/>
                <a:gridCol w="1771018"/>
                <a:gridCol w="1950514"/>
                <a:gridCol w="1356185"/>
              </a:tblGrid>
              <a:tr h="146090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4449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50199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Билярская</a:t>
            </a: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10 класса – 13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425052"/>
              </p:ext>
            </p:extLst>
          </p:nvPr>
        </p:nvGraphicFramePr>
        <p:xfrm>
          <a:off x="395535" y="1628793"/>
          <a:ext cx="8352929" cy="4608518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29378"/>
                <a:gridCol w="1156748"/>
                <a:gridCol w="1802090"/>
                <a:gridCol w="1984734"/>
                <a:gridCol w="1379979"/>
              </a:tblGrid>
              <a:tr h="1621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42671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542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42853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Муниципальный рейтинг общеобразовательных организаций                  «За высокое качество образования»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285720" y="785799"/>
          <a:ext cx="8572561" cy="5929351"/>
        </p:xfrm>
        <a:graphic>
          <a:graphicData uri="http://schemas.openxmlformats.org/drawingml/2006/table">
            <a:tbl>
              <a:tblPr/>
              <a:tblGrid>
                <a:gridCol w="651080"/>
                <a:gridCol w="2992258"/>
                <a:gridCol w="2071702"/>
                <a:gridCol w="1813079"/>
                <a:gridCol w="1044442"/>
              </a:tblGrid>
              <a:tr h="35118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ОУ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Квып МР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Квып ОО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К</a:t>
                      </a: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r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40467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"Алексеевская начальная общеобразовательная школа №4"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1,54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 МБОУ Подлесношенталинская ООШ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1,43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АСОШ №3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им.Г.С.Боровикова</a:t>
                      </a:r>
                      <a:endParaRPr lang="ru-RU" sz="12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1,37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0.71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Чувашскомайнская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ООШ"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1,23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Степношенталинская ООШ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1,23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0,64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</a:t>
                      </a:r>
                      <a:r>
                        <a:rPr lang="ru-RU" sz="1200" b="1" i="0" u="none" strike="noStrike" dirty="0" err="1">
                          <a:solidFill>
                            <a:srgbClr val="000000"/>
                          </a:solidFill>
                          <a:latin typeface="Times New Roman"/>
                        </a:rPr>
                        <a:t>Мокрокурналинская</a:t>
                      </a:r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"Шаминская ООШ"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57230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8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МБОУ "Алексеевская СОШ №2"с углубленным изучением отдельных предметов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9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Билярская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1,02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10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Среднетиганская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Ромодановская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0,98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0,51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Лебединская  ООШ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0,93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0,48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Большеполянская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0,91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Алексеевская СОШ №1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0,89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49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Родниковская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0,89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16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Большетиганская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79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"Краснобаранская ООШ"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0,45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469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18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"Ерыклинская ООШ"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346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19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"Ялкынская ООШ"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4903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20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Реченская ООШ 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1790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Левашовская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0,83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016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Куркульская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0,77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0,4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42802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23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МБОУ Сахаровская СОШ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0,75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0,39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0.52</a:t>
                      </a:r>
                    </a:p>
                  </a:txBody>
                  <a:tcPr marL="5700" marR="5700" marT="570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14284" y="1071541"/>
          <a:ext cx="8715433" cy="5091932"/>
        </p:xfrm>
        <a:graphic>
          <a:graphicData uri="http://schemas.openxmlformats.org/drawingml/2006/table">
            <a:tbl>
              <a:tblPr/>
              <a:tblGrid>
                <a:gridCol w="324967"/>
                <a:gridCol w="1904666"/>
                <a:gridCol w="413571"/>
                <a:gridCol w="357190"/>
                <a:gridCol w="428628"/>
                <a:gridCol w="428628"/>
                <a:gridCol w="428628"/>
                <a:gridCol w="500066"/>
                <a:gridCol w="357190"/>
                <a:gridCol w="357190"/>
                <a:gridCol w="500066"/>
                <a:gridCol w="285752"/>
                <a:gridCol w="695731"/>
                <a:gridCol w="433290"/>
                <a:gridCol w="433290"/>
                <a:gridCol w="433290"/>
                <a:gridCol w="433290"/>
              </a:tblGrid>
              <a:tr h="230956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Краткое наименование ОО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Русский язык(средний балл)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Математика (средний балл)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Предметы по выбору (средний балл)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Высокобальники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Доля учащихся,не получивших аттестат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 по количеству победителей и призеров регионального и заключительного этапов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всероссийкой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олимпиады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 по количеству победителей и призеров республиканских олимпиад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 по количеству победителей и призеров олимпиады "Путь к олимпу"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Общий результат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738" marR="4738" marT="4738" marB="0" vert="vert27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АСОШ №3 им.Г.С.Боровикова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76,2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61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57,4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Мокрокурналинская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9C65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61,36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Ромодановская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61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6EF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60,67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Алексеевская СОШ №1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65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70,9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65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49,2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54,27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"Алексеевская СОШ №2"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65,6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65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52,31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Билярская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65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69,7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B9C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51,64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Большеполянская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74,3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3BE7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44,2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Среднетиганская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61,7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52,83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Большетиганская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39,5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Родниковская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Куркульская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8696B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37,7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47,8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924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Сахаровская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58,7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59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3865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1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Левашовская СОШ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9C0006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7CE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 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62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4738" marR="4738" marT="473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14348" y="285728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Муниципальный рейтинг общеобразовательных организаций                  «За высокое качество образования»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285728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Муниципальный рейтинг общеобразовательных организаций                  «За высокое качество образования»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14283" y="1142991"/>
          <a:ext cx="8786873" cy="4624480"/>
        </p:xfrm>
        <a:graphic>
          <a:graphicData uri="http://schemas.openxmlformats.org/drawingml/2006/table">
            <a:tbl>
              <a:tblPr/>
              <a:tblGrid>
                <a:gridCol w="394823"/>
                <a:gridCol w="1990568"/>
                <a:gridCol w="658038"/>
                <a:gridCol w="682715"/>
                <a:gridCol w="776220"/>
                <a:gridCol w="615942"/>
                <a:gridCol w="674489"/>
                <a:gridCol w="699167"/>
                <a:gridCol w="929481"/>
                <a:gridCol w="682715"/>
                <a:gridCol w="682715"/>
              </a:tblGrid>
              <a:tr h="195524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1000" b="1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1000" b="1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Краткое наименование ОО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 ОГЭ по русскому языку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Средний балл ОГЭ по математике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Средняя оценка за выполнение заданий ЕРТ </a:t>
                      </a:r>
                      <a:b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</a:br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(оценка)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Количество призеров, победителей муниципального, регионального, заключительного этапов всероссийских олимпиад (кол-во человек)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Рейтинговое место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Общее рейтинговое место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3539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Подлесношенталинская ООШ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Степношенталинская ООШ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"Шаминская ООШ"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4,34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4,33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"Краснобаранская ООШ"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"Чувашскомайнская ООШ"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4,13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"Ялкынская ООШ"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3,75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3,25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Лебединская  ООШ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3,67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"Ерыклинская ООШ"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3,88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3,43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8285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МБОУ Реченская ООШ 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3,5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4281" marR="4281" marT="428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 action="ppaction://hlinkfile"/>
              </a:rPr>
              <a:t>Рейтинг «За эффективность организации дошкольного образования»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72816"/>
            <a:ext cx="9144000" cy="4704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08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14348" y="142853"/>
            <a:ext cx="80010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Муниципальный рейтинг «За эффективность организации дошкольного образования»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5700588"/>
              </p:ext>
            </p:extLst>
          </p:nvPr>
        </p:nvGraphicFramePr>
        <p:xfrm>
          <a:off x="214282" y="857227"/>
          <a:ext cx="8501120" cy="5872156"/>
        </p:xfrm>
        <a:graphic>
          <a:graphicData uri="http://schemas.openxmlformats.org/drawingml/2006/table">
            <a:tbl>
              <a:tblPr/>
              <a:tblGrid>
                <a:gridCol w="257988"/>
                <a:gridCol w="2299530"/>
                <a:gridCol w="1085820"/>
                <a:gridCol w="733088"/>
                <a:gridCol w="697062"/>
                <a:gridCol w="509717"/>
                <a:gridCol w="950581"/>
                <a:gridCol w="509717"/>
                <a:gridCol w="570080"/>
                <a:gridCol w="887537"/>
              </a:tblGrid>
              <a:tr h="72950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Наименование ОО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Оценка качества условий реализации ООП ДО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Рейтинговое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Работа с родителями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Рейтинговое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Показатели эффективности деятельности дошкольной образовательной организации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Рейтинговое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Итого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Место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vert="vert27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8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 “Петушок”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«Алексеевский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 «Пчелка»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715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 “Солнышко”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«Алексеевская  НОШ №4»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1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 “Березка”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2D050"/>
                    </a:solidFill>
                  </a:tcPr>
                </a:tc>
              </a:tr>
              <a:tr h="27151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1“Ромашка”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93,5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Лебяжинский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детский сад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85,5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Алексеевский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 “Зайчик”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81,5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Реченская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65,5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2100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Билярский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д/с</a:t>
                      </a:r>
                      <a:r>
                        <a:rPr lang="ru-RU" sz="900" b="1" baseline="0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</a:t>
                      </a:r>
                      <a:r>
                        <a:rPr lang="ru-RU" sz="900" b="1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№ 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 "Сказка"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Ромодановская СОШ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Куркульская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Ялкынская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Левашовская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Родниковская СОШ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56,5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 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Чувашскомайнская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 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Степношенталинская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  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Краснобаранская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 «Шаминская ООШ»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49,5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Сахаровская СОШ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Среднетиганская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  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Большеполянская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Мокрокурналинская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СОШ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39,5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МБОУ Большетиганская СОШ</a:t>
                      </a:r>
                      <a:endParaRPr lang="ru-RU" sz="9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12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8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МБДОУ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Ерыклинская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ООШ</a:t>
                      </a:r>
                      <a:endParaRPr lang="ru-RU" sz="9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11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26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МБОУ </a:t>
                      </a:r>
                      <a:r>
                        <a:rPr lang="ru-RU" sz="900" b="1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Подлесношенталинская</a:t>
                      </a: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ООШ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  <a:tr h="170856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8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МБОУ Лебединская   ООШ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13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2,5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</a:t>
                      </a:r>
                      <a:endParaRPr lang="ru-RU" sz="1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00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22,5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solidFill>
                            <a:srgbClr val="FF0000"/>
                          </a:solidFill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</a:t>
                      </a:r>
                      <a:endParaRPr lang="ru-RU" sz="1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21927" marR="219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979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№1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11 класса - 19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1729392"/>
              </p:ext>
            </p:extLst>
          </p:nvPr>
        </p:nvGraphicFramePr>
        <p:xfrm>
          <a:off x="539552" y="1556794"/>
          <a:ext cx="8136904" cy="4896539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76896"/>
                <a:gridCol w="1126832"/>
                <a:gridCol w="1755483"/>
                <a:gridCol w="1933404"/>
                <a:gridCol w="1344289"/>
              </a:tblGrid>
              <a:tr h="145366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предметы,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Литература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82542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1377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№2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11 класса - 10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1738631"/>
              </p:ext>
            </p:extLst>
          </p:nvPr>
        </p:nvGraphicFramePr>
        <p:xfrm>
          <a:off x="323529" y="1556790"/>
          <a:ext cx="8424935" cy="439249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2046874"/>
                <a:gridCol w="1166718"/>
                <a:gridCol w="1817625"/>
                <a:gridCol w="2001843"/>
                <a:gridCol w="1391875"/>
              </a:tblGrid>
              <a:tr h="141453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Иностранный язык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72245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Русский язык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85046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АСОШ №3</a:t>
            </a:r>
            <a:b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Количество учащихся 11 класса – 16 человек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3011405"/>
              </p:ext>
            </p:extLst>
          </p:nvPr>
        </p:nvGraphicFramePr>
        <p:xfrm>
          <a:off x="539552" y="1628803"/>
          <a:ext cx="8136904" cy="424847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976896"/>
                <a:gridCol w="1126832"/>
                <a:gridCol w="1755483"/>
                <a:gridCol w="1933404"/>
                <a:gridCol w="1344289"/>
              </a:tblGrid>
              <a:tr h="1368151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Предмет для сдачи ЕГЭ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учеников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Профильные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Базовые учебные предметы</a:t>
                      </a:r>
                      <a:r>
                        <a:rPr lang="ru-RU" sz="14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    количество </a:t>
                      </a:r>
                      <a:r>
                        <a:rPr lang="ru-RU" sz="14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часов</a:t>
                      </a:r>
                      <a:endParaRPr lang="ru-RU" sz="1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Элективные курсы</a:t>
                      </a:r>
                      <a:endParaRPr lang="ru-RU" sz="14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Физика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Обществознание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География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Химия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  <a:tr h="360040">
                <a:tc>
                  <a:txBody>
                    <a:bodyPr/>
                    <a:lstStyle/>
                    <a:p>
                      <a:pPr algn="l" fontAlgn="b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Информатика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b="1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368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1575</Words>
  <Application>Microsoft Office PowerPoint</Application>
  <PresentationFormat>Экран (4:3)</PresentationFormat>
  <Paragraphs>1082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Рейтинг муниципальных образований                                    «За высокое качество образования» </vt:lpstr>
      <vt:lpstr>Презентация PowerPoint</vt:lpstr>
      <vt:lpstr>Презентация PowerPoint</vt:lpstr>
      <vt:lpstr>Презентация PowerPoint</vt:lpstr>
      <vt:lpstr>Рейтинг «За эффективность организации дошкольного образования»</vt:lpstr>
      <vt:lpstr>Презентация PowerPoint</vt:lpstr>
      <vt:lpstr>МБОУ АСОШ №1 Количество учащихся 11 класса - 19 человек</vt:lpstr>
      <vt:lpstr>МБОУ АСОШ №2 Количество учащихся 11 класса - 10 человек</vt:lpstr>
      <vt:lpstr>МБОУ АСОШ №3 Количество учащихся 11 класса – 16 человек</vt:lpstr>
      <vt:lpstr>МБОУ Билярская СОШ Количество учащихся 11 класса – 19 человек</vt:lpstr>
      <vt:lpstr>МБОУ АСОШ №1 Количество учащихся 10 класса - 15 человек</vt:lpstr>
      <vt:lpstr>МБОУ АСОШ №2 Количество учащихся 10 класса – 5 человек</vt:lpstr>
      <vt:lpstr>МБОУ АСОШ №3 Количество учащихся 10 класса – 20 человек</vt:lpstr>
      <vt:lpstr>МБОУ Билярская СОШ Количество учащихся 10 класса – 13 человек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Мохтаров Р.Р.</dc:creator>
  <cp:lastModifiedBy>Ramis Mohtarov</cp:lastModifiedBy>
  <cp:revision>14</cp:revision>
  <dcterms:created xsi:type="dcterms:W3CDTF">2017-09-27T11:55:35Z</dcterms:created>
  <dcterms:modified xsi:type="dcterms:W3CDTF">2017-09-27T18:33:26Z</dcterms:modified>
</cp:coreProperties>
</file>