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2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14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7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6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5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70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16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84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23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6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1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76779-C39F-483C-8FA2-4211750C0B7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73698-EA40-4102-A44B-B9A6D57AB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36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 Работа педагогического коллектива над единой методической темой  школы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i="1" dirty="0" smtClean="0">
                <a:effectLst/>
                <a:latin typeface="+mn-lt"/>
                <a:ea typeface="Times New Roman"/>
                <a:cs typeface="Times New Roman"/>
              </a:rPr>
              <a:t>Заместитель директора по УВР МБОУ АСОШ №3 им. Г. С. Боровикова </a:t>
            </a:r>
            <a:br>
              <a:rPr lang="ru-RU" i="1" dirty="0" smtClean="0">
                <a:effectLst/>
                <a:latin typeface="+mn-lt"/>
                <a:ea typeface="Times New Roman"/>
                <a:cs typeface="Times New Roman"/>
              </a:rPr>
            </a:br>
            <a:r>
              <a:rPr lang="ru-RU" i="1" dirty="0" smtClean="0">
                <a:effectLst/>
                <a:latin typeface="+mn-lt"/>
                <a:ea typeface="Times New Roman"/>
                <a:cs typeface="Times New Roman"/>
              </a:rPr>
              <a:t>Евланова А. Ф.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73216"/>
            <a:ext cx="6400800" cy="265584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2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Единая методическая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тема школы: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Обновление  содержания и технологий образования, обеспечивающих   качество образования и системно-</a:t>
            </a:r>
            <a:r>
              <a:rPr lang="ru-RU" sz="18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деятельностный</a:t>
            </a:r>
            <a:r>
              <a:rPr lang="ru-RU" sz="1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 подход</a:t>
            </a:r>
            <a:r>
              <a:rPr lang="ru-RU" sz="18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endParaRPr lang="ru-RU" sz="15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+mj-lt"/>
                <a:ea typeface="Times New Roman"/>
                <a:cs typeface="Times New Roman"/>
              </a:rPr>
              <a:t>                           </a:t>
            </a:r>
            <a:r>
              <a:rPr lang="ru-RU" b="1" dirty="0" smtClean="0">
                <a:latin typeface="+mj-lt"/>
                <a:ea typeface="Times New Roman"/>
                <a:cs typeface="Times New Roman"/>
              </a:rPr>
              <a:t>Н</a:t>
            </a:r>
            <a:r>
              <a:rPr lang="ru-RU" b="1" dirty="0" smtClean="0">
                <a:effectLst/>
                <a:latin typeface="+mj-lt"/>
                <a:ea typeface="Times New Roman"/>
                <a:cs typeface="Times New Roman"/>
              </a:rPr>
              <a:t>аправления работы школы:</a:t>
            </a:r>
            <a:endParaRPr lang="ru-RU" sz="2800" b="1" dirty="0">
              <a:latin typeface="+mj-lt"/>
              <a:ea typeface="Calibri"/>
              <a:cs typeface="Times New Roman"/>
            </a:endParaRPr>
          </a:p>
          <a:p>
            <a:pPr marL="571500" indent="-457200"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Изучение и осмысление  основ системно- </a:t>
            </a:r>
            <a:r>
              <a:rPr lang="ru-RU" dirty="0" err="1" smtClean="0">
                <a:effectLst/>
                <a:latin typeface="+mj-lt"/>
                <a:ea typeface="Times New Roman"/>
                <a:cs typeface="Times New Roman"/>
              </a:rPr>
              <a:t>деятельностного</a:t>
            </a: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 подхода в образовании и воспитании.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pPr marL="571500" indent="-457200"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Анализ затруднений учителей, состояния учебного процесса.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pPr marL="571500" indent="-457200"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Выявление противоречий, нуждающихся в скорейшей ликвидации.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pPr marL="571500" indent="-457200"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Овладение нетрадиционными формами учебных занятий,       адекватных  содержанию учебного материала и целям образования.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    Разработка </a:t>
            </a: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уроков различного типа с использованием                 системно-</a:t>
            </a:r>
            <a:r>
              <a:rPr lang="ru-RU" dirty="0" err="1" smtClean="0">
                <a:effectLst/>
                <a:latin typeface="+mj-lt"/>
                <a:ea typeface="Times New Roman"/>
                <a:cs typeface="Times New Roman"/>
              </a:rPr>
              <a:t>деятельностного</a:t>
            </a: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 подхода.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  </a:t>
            </a: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Выявление </a:t>
            </a:r>
            <a:r>
              <a:rPr lang="ru-RU" dirty="0" smtClean="0">
                <a:effectLst/>
                <a:latin typeface="+mj-lt"/>
                <a:ea typeface="Times New Roman"/>
                <a:cs typeface="Times New Roman"/>
              </a:rPr>
              <a:t>и развитие творческого потенциала педагогов.</a:t>
            </a:r>
            <a:endParaRPr lang="ru-RU" sz="2800" dirty="0">
              <a:latin typeface="+mj-lt"/>
              <a:ea typeface="Calibri"/>
              <a:cs typeface="Times New Roman"/>
            </a:endParaRPr>
          </a:p>
          <a:p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256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u="sng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Направления работы школы:  </a:t>
            </a:r>
            <a:r>
              <a:rPr lang="ru-RU" sz="24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Развитие индивидуальности: 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Применение активных форм обучения. </a:t>
            </a:r>
          </a:p>
          <a:p>
            <a:pPr algn="just">
              <a:lnSpc>
                <a:spcPct val="115000"/>
              </a:lnSpc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Введение развивающих курсов по выбору учащихся, использование творческих заданий в обучении учащихся.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Внедрение новых педагогических технологий. Постоянное положительное эмоциональное подкрепление продвижения учащихся вперед в изучении учебных дисциплин в развитии интеллекта обучаемых. </a:t>
            </a:r>
          </a:p>
          <a:p>
            <a:pPr algn="just">
              <a:lnSpc>
                <a:spcPct val="115000"/>
              </a:lnSpc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Воспитание успехом.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2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Формы методической работы, реализуемые в нашей школе: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47500" lnSpcReduction="2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Тематические педсоветы.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Методический совет.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Методические объединения, временная творческая проблемная группа  учителей.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Работа учителей над темами самообразования.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Открытые уроки, их анализ.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err="1" smtClean="0">
                <a:effectLst/>
                <a:latin typeface="Times New Roman"/>
                <a:ea typeface="Times New Roman"/>
                <a:cs typeface="Times New Roman"/>
              </a:rPr>
              <a:t>Взаимопосещение</a:t>
            </a: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и анализ уроков.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Предметные недели.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Творческие </a:t>
            </a:r>
            <a:r>
              <a:rPr lang="ru-RU" sz="3400" b="1" dirty="0" err="1" smtClean="0">
                <a:effectLst/>
                <a:latin typeface="Times New Roman"/>
                <a:ea typeface="Times New Roman"/>
                <a:cs typeface="Times New Roman"/>
              </a:rPr>
              <a:t>микрогруппы</a:t>
            </a: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«Круглые столы».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Педагогический мониторинг.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Разработка методических  рекомендаций в помощь учителю, оформление методических уголков и стендов.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Индивидуальные беседы по организации и проведению уроков.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Организация и контроль курсовой подготовки учителей.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Аттестация.</a:t>
            </a:r>
            <a:endParaRPr lang="ru-RU" sz="3400" b="1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smtClean="0">
                <a:effectLst/>
                <a:latin typeface="Times New Roman"/>
                <a:ea typeface="Times New Roman"/>
                <a:cs typeface="Times New Roman"/>
              </a:rPr>
              <a:t> Творческие отчеты и другое</a:t>
            </a:r>
            <a:endParaRPr lang="ru-RU" sz="3400" b="1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69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Прямая со стрелкой 29"/>
          <p:cNvCxnSpPr>
            <a:cxnSpLocks/>
          </p:cNvCxnSpPr>
          <p:nvPr/>
        </p:nvCxnSpPr>
        <p:spPr>
          <a:xfrm flipH="1">
            <a:off x="2014855" y="875665"/>
            <a:ext cx="1875790" cy="81915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1" name="Прямая со стрелкой 30"/>
          <p:cNvCxnSpPr>
            <a:cxnSpLocks/>
          </p:cNvCxnSpPr>
          <p:nvPr/>
        </p:nvCxnSpPr>
        <p:spPr>
          <a:xfrm>
            <a:off x="4359275" y="899477"/>
            <a:ext cx="0" cy="7334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2" name="Прямая со стрелкой 31"/>
          <p:cNvCxnSpPr>
            <a:cxnSpLocks/>
          </p:cNvCxnSpPr>
          <p:nvPr/>
        </p:nvCxnSpPr>
        <p:spPr>
          <a:xfrm>
            <a:off x="4975434" y="875665"/>
            <a:ext cx="1714500" cy="78105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3" name="Прямая со стрелкой 32"/>
          <p:cNvCxnSpPr>
            <a:cxnSpLocks/>
          </p:cNvCxnSpPr>
          <p:nvPr/>
        </p:nvCxnSpPr>
        <p:spPr>
          <a:xfrm>
            <a:off x="1537880" y="2019992"/>
            <a:ext cx="1666875" cy="108585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4" name="Прямая со стрелкой 33"/>
          <p:cNvCxnSpPr>
            <a:cxnSpLocks/>
          </p:cNvCxnSpPr>
          <p:nvPr/>
        </p:nvCxnSpPr>
        <p:spPr>
          <a:xfrm>
            <a:off x="4359275" y="2314378"/>
            <a:ext cx="0" cy="7334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5" name="Прямая со стрелкой 34"/>
          <p:cNvCxnSpPr>
            <a:cxnSpLocks/>
          </p:cNvCxnSpPr>
          <p:nvPr/>
        </p:nvCxnSpPr>
        <p:spPr>
          <a:xfrm flipH="1">
            <a:off x="5536247" y="2019103"/>
            <a:ext cx="1504315" cy="102870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6" name="Прямая со стрелкой 35"/>
          <p:cNvCxnSpPr>
            <a:cxnSpLocks/>
          </p:cNvCxnSpPr>
          <p:nvPr/>
        </p:nvCxnSpPr>
        <p:spPr>
          <a:xfrm flipH="1">
            <a:off x="2724419" y="3353198"/>
            <a:ext cx="561975" cy="18097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7" name="Прямая со стрелкой 36"/>
          <p:cNvCxnSpPr>
            <a:cxnSpLocks/>
          </p:cNvCxnSpPr>
          <p:nvPr/>
        </p:nvCxnSpPr>
        <p:spPr>
          <a:xfrm flipH="1">
            <a:off x="2272410" y="3557905"/>
            <a:ext cx="1123950" cy="9239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8" name="Прямая со стрелкой 37"/>
          <p:cNvCxnSpPr>
            <a:cxnSpLocks/>
          </p:cNvCxnSpPr>
          <p:nvPr/>
        </p:nvCxnSpPr>
        <p:spPr>
          <a:xfrm>
            <a:off x="3707303" y="3619817"/>
            <a:ext cx="0" cy="8858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39" name="Прямая со стрелкой 38"/>
          <p:cNvCxnSpPr>
            <a:cxnSpLocks/>
          </p:cNvCxnSpPr>
          <p:nvPr/>
        </p:nvCxnSpPr>
        <p:spPr>
          <a:xfrm>
            <a:off x="4716016" y="3656381"/>
            <a:ext cx="0" cy="82867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0" name="Прямая со стрелкой 39"/>
          <p:cNvCxnSpPr>
            <a:cxnSpLocks/>
          </p:cNvCxnSpPr>
          <p:nvPr/>
        </p:nvCxnSpPr>
        <p:spPr>
          <a:xfrm>
            <a:off x="5386318" y="3356344"/>
            <a:ext cx="695325" cy="1238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1" name="Прямая со стрелкой 40"/>
          <p:cNvCxnSpPr>
            <a:cxnSpLocks/>
          </p:cNvCxnSpPr>
          <p:nvPr/>
        </p:nvCxnSpPr>
        <p:spPr>
          <a:xfrm>
            <a:off x="5117147" y="3538855"/>
            <a:ext cx="838200" cy="104775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42" name="Прямоугольник 41"/>
          <p:cNvSpPr>
            <a:spLocks/>
          </p:cNvSpPr>
          <p:nvPr/>
        </p:nvSpPr>
        <p:spPr>
          <a:xfrm>
            <a:off x="521334" y="4252306"/>
            <a:ext cx="1685925" cy="15455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ШМО  классных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Руководителей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Гаврюшова Т. Ю.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  <p:sp>
        <p:nvSpPr>
          <p:cNvPr id="43" name="Прямоугольник 42"/>
          <p:cNvSpPr>
            <a:spLocks/>
          </p:cNvSpPr>
          <p:nvPr/>
        </p:nvSpPr>
        <p:spPr>
          <a:xfrm>
            <a:off x="647293" y="2858192"/>
            <a:ext cx="1781175" cy="13049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ШМО учителей начальных классов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Пономарёва Л. Н.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  <p:sp>
        <p:nvSpPr>
          <p:cNvPr id="44" name="Прямоугольник 43"/>
          <p:cNvSpPr>
            <a:spLocks/>
          </p:cNvSpPr>
          <p:nvPr/>
        </p:nvSpPr>
        <p:spPr>
          <a:xfrm>
            <a:off x="5955347" y="4594340"/>
            <a:ext cx="1733550" cy="12192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effectLst/>
                <a:latin typeface="Times New Roman"/>
                <a:ea typeface="Times New Roman"/>
              </a:rPr>
              <a:t>ШМО  учителей эстетического цикла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b="1" dirty="0" smtClean="0">
                <a:solidFill>
                  <a:srgbClr val="4F81BD"/>
                </a:solidFill>
                <a:effectLst/>
                <a:latin typeface="Times New Roman"/>
                <a:ea typeface="Times New Roman"/>
              </a:rPr>
              <a:t>        Лисин </a:t>
            </a:r>
            <a:r>
              <a:rPr lang="ru-RU" sz="1400" b="1" dirty="0">
                <a:solidFill>
                  <a:srgbClr val="4F81BD"/>
                </a:solidFill>
                <a:effectLst/>
                <a:latin typeface="Times New Roman"/>
                <a:ea typeface="Times New Roman"/>
              </a:rPr>
              <a:t>И. А.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5" name="Прямоугольник 44"/>
          <p:cNvSpPr>
            <a:spLocks/>
          </p:cNvSpPr>
          <p:nvPr/>
        </p:nvSpPr>
        <p:spPr>
          <a:xfrm>
            <a:off x="2421572" y="4586605"/>
            <a:ext cx="1524000" cy="12001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ШМО  учителей татарского языка и литературы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Кутуева Р. М.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  <p:sp>
        <p:nvSpPr>
          <p:cNvPr id="46" name="Прямоугольник 45"/>
          <p:cNvSpPr>
            <a:spLocks/>
          </p:cNvSpPr>
          <p:nvPr/>
        </p:nvSpPr>
        <p:spPr>
          <a:xfrm>
            <a:off x="6288404" y="2681090"/>
            <a:ext cx="1771650" cy="18097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ШМО  учителей естественно-математического цикла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4F81BD"/>
                </a:solidFill>
                <a:effectLst/>
                <a:latin typeface="Times New Roman"/>
                <a:ea typeface="Times New Roman"/>
              </a:rPr>
              <a:t>Соколова Н. Г.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  <p:sp>
        <p:nvSpPr>
          <p:cNvPr id="47" name="Прямоугольник 46"/>
          <p:cNvSpPr>
            <a:spLocks/>
          </p:cNvSpPr>
          <p:nvPr/>
        </p:nvSpPr>
        <p:spPr>
          <a:xfrm>
            <a:off x="4112260" y="4586605"/>
            <a:ext cx="1562100" cy="12001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>
                <a:effectLst/>
                <a:latin typeface="Times New Roman"/>
                <a:ea typeface="Times New Roman"/>
              </a:rPr>
              <a:t>ШМО  учителей гуманитарного цикла</a:t>
            </a:r>
            <a:endParaRPr lang="ru-RU" sz="120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Максина О. Ю.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  <p:sp>
        <p:nvSpPr>
          <p:cNvPr id="48" name="Прямоугольник 47"/>
          <p:cNvSpPr>
            <a:spLocks/>
          </p:cNvSpPr>
          <p:nvPr/>
        </p:nvSpPr>
        <p:spPr>
          <a:xfrm>
            <a:off x="1369060" y="5965190"/>
            <a:ext cx="5124450" cy="723900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9" name="Rectangle 53"/>
          <p:cNvSpPr>
            <a:spLocks noChangeArrowheads="1"/>
          </p:cNvSpPr>
          <p:nvPr/>
        </p:nvSpPr>
        <p:spPr bwMode="auto">
          <a:xfrm>
            <a:off x="2817" y="-36078"/>
            <a:ext cx="78876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Структура управления методической работой школы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54"/>
          <p:cNvSpPr>
            <a:spLocks noChangeArrowheads="1"/>
          </p:cNvSpPr>
          <p:nvPr/>
        </p:nvSpPr>
        <p:spPr bwMode="auto">
          <a:xfrm>
            <a:off x="892810" y="402303"/>
            <a:ext cx="40984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Директор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55"/>
          <p:cNvSpPr>
            <a:spLocks noChangeArrowheads="1"/>
          </p:cNvSpPr>
          <p:nvPr/>
        </p:nvSpPr>
        <p:spPr bwMode="auto">
          <a:xfrm>
            <a:off x="722947" y="1760380"/>
            <a:ext cx="76206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Зам. директора по УВР и ВР                         Педсовет                                  Аттестационная комиссия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8"/>
          <p:cNvSpPr>
            <a:spLocks noChangeArrowheads="1"/>
          </p:cNvSpPr>
          <p:nvPr/>
        </p:nvSpPr>
        <p:spPr bwMode="auto">
          <a:xfrm>
            <a:off x="-212725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61"/>
          <p:cNvSpPr>
            <a:spLocks noChangeArrowheads="1"/>
          </p:cNvSpPr>
          <p:nvPr/>
        </p:nvSpPr>
        <p:spPr bwMode="auto">
          <a:xfrm>
            <a:off x="0" y="1826568"/>
            <a:ext cx="2868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64"/>
          <p:cNvSpPr>
            <a:spLocks noChangeArrowheads="1"/>
          </p:cNvSpPr>
          <p:nvPr/>
        </p:nvSpPr>
        <p:spPr bwMode="auto">
          <a:xfrm>
            <a:off x="473710" y="60985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Индивидуальная работа каждого учителя над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своей методической проблемой в течение учебного года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353935" y="3140666"/>
            <a:ext cx="20106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Методический совет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1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/>
              <a:t>Этапы работы над методической темой   школы: «Повышение качества образовательного процесса через внедрение новых педагогических и информационно-коммуникационных технологий (ИКТ)</a:t>
            </a:r>
            <a:r>
              <a:rPr lang="ru-RU" sz="1100" dirty="0"/>
              <a:t/>
            </a:r>
            <a:br>
              <a:rPr lang="ru-RU" sz="1100" dirty="0"/>
            </a:br>
            <a:endParaRPr lang="ru-RU" sz="1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91264" cy="514116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</a:t>
            </a:r>
            <a:r>
              <a:rPr lang="ru-RU" sz="1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этап организационный - 2018-2019 учебный год</a:t>
            </a:r>
            <a:endParaRPr lang="ru-RU" sz="1200" dirty="0">
              <a:ea typeface="Calibri"/>
              <a:cs typeface="Times New Roman"/>
            </a:endParaRPr>
          </a:p>
          <a:p>
            <a:pPr marL="10210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/>
                <a:ea typeface="Symbol"/>
                <a:cs typeface="Times New Roman"/>
              </a:rPr>
              <a:t> 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"Системно-</a:t>
            </a:r>
            <a:r>
              <a:rPr lang="ru-RU" sz="1400" b="1" dirty="0" err="1" smtClean="0">
                <a:effectLst/>
                <a:latin typeface="Times New Roman"/>
                <a:ea typeface="Times New Roman"/>
                <a:cs typeface="Times New Roman"/>
              </a:rPr>
              <a:t>деятельностный</a:t>
            </a: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подход как механизм реализации ФГОС " 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Цели: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sz="1400" dirty="0" smtClean="0">
                <a:effectLst/>
                <a:latin typeface="Times New Roman"/>
                <a:ea typeface="Calibri"/>
                <a:cs typeface="Times New Roman"/>
              </a:rPr>
              <a:t>обоснование  актуальности темы, выявление проблем по ее освоению</a:t>
            </a: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2. Усилить личностно ориентированную направленность образования через совершенствование традиционных и развитие новых педагогических технологий.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3. Развитие творческого потенциала педагогов и учащихся школы.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1200" dirty="0">
              <a:ea typeface="Calibri"/>
              <a:cs typeface="Times New Roman"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Изучение и осмысление  основ системно-</a:t>
            </a:r>
            <a:r>
              <a:rPr lang="ru-RU" sz="1400" dirty="0" err="1" smtClean="0">
                <a:effectLst/>
                <a:latin typeface="Times New Roman"/>
                <a:ea typeface="Times New Roman"/>
              </a:rPr>
              <a:t>деятельностного</a:t>
            </a:r>
            <a:r>
              <a:rPr lang="ru-RU" sz="1400" dirty="0" smtClean="0">
                <a:effectLst/>
                <a:latin typeface="Times New Roman"/>
                <a:ea typeface="Times New Roman"/>
              </a:rPr>
              <a:t> подхода в образовании и воспитании</a:t>
            </a:r>
            <a:endParaRPr lang="ru-RU" sz="1400" dirty="0" smtClean="0">
              <a:effectLst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Анализ затруднений учителей, состояния учебного процесса.</a:t>
            </a:r>
            <a:endParaRPr lang="ru-RU" sz="1400" dirty="0" smtClean="0">
              <a:effectLst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Выявление противоречий, нуждающихся в скорейшей ликвидации.</a:t>
            </a:r>
            <a:endParaRPr lang="ru-RU" sz="1400" dirty="0" smtClean="0">
              <a:effectLst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Овладение нетрадиционными формами учебных занятий, адекватных  содержанию учебного материала и целям образования.</a:t>
            </a:r>
            <a:endParaRPr lang="ru-RU" sz="1400" dirty="0" smtClean="0">
              <a:effectLst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Разработка уроков различного типа с использованием  системно-</a:t>
            </a:r>
            <a:r>
              <a:rPr lang="ru-RU" sz="1400" dirty="0" err="1" smtClean="0">
                <a:effectLst/>
                <a:latin typeface="Times New Roman"/>
                <a:ea typeface="Times New Roman"/>
              </a:rPr>
              <a:t>деятельностного</a:t>
            </a:r>
            <a:r>
              <a:rPr lang="ru-RU" sz="1400" dirty="0" smtClean="0">
                <a:effectLst/>
                <a:latin typeface="Times New Roman"/>
                <a:ea typeface="Times New Roman"/>
              </a:rPr>
              <a:t> подхода.</a:t>
            </a:r>
            <a:endParaRPr lang="ru-RU" sz="1400" dirty="0" smtClean="0">
              <a:effectLst/>
            </a:endParaRPr>
          </a:p>
          <a:p>
            <a:pPr lvl="0">
              <a:buFont typeface="+mj-lt"/>
              <a:buAutoNum type="arabicPeriod"/>
            </a:pPr>
            <a:r>
              <a:rPr lang="ru-RU" sz="1400" dirty="0" smtClean="0">
                <a:effectLst/>
                <a:latin typeface="Times New Roman"/>
                <a:ea typeface="Times New Roman"/>
              </a:rPr>
              <a:t>Выявление и развитие творческого потенциала педагогов.</a:t>
            </a:r>
            <a:endParaRPr lang="ru-RU" sz="1400" dirty="0" smtClean="0">
              <a:effectLst/>
            </a:endParaRPr>
          </a:p>
          <a:p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32013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II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этап внедрение новых идей-2019-2020 учебный год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424936" cy="54006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b="1" dirty="0" smtClean="0">
                <a:effectLst/>
                <a:latin typeface="Times New Roman"/>
                <a:ea typeface="Times New Roman"/>
                <a:cs typeface="Times New Roman"/>
              </a:rPr>
              <a:t>"</a:t>
            </a: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5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Педагогические  и информационные технологии как ресурс развития качества образования</a:t>
            </a:r>
            <a:r>
              <a:rPr lang="ru-RU" sz="5600" b="1" dirty="0" smtClean="0">
                <a:effectLst/>
                <a:latin typeface="Times New Roman"/>
                <a:ea typeface="Times New Roman"/>
                <a:cs typeface="Times New Roman"/>
              </a:rPr>
              <a:t> "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b="1" dirty="0" smtClean="0">
                <a:effectLst/>
                <a:latin typeface="Times New Roman"/>
                <a:ea typeface="Times New Roman"/>
                <a:cs typeface="Times New Roman"/>
              </a:rPr>
              <a:t>Цели: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1. Обеспечение высокого методического уровня проведения всех видов занятий.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2. Обеспечение условий для внедрения новых технологий для лучшей реализации общих, единых для всех учащихся целей обучения.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b="1" dirty="0" smtClean="0">
                <a:effectLst/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1. Выбор оптимальных методик повышения качества образования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2. Формирование у школьников навыков самоанализа и самоконтроля в процессе обучения.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effectLst/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Реализовать личностно-ориентированный  </a:t>
            </a:r>
            <a:r>
              <a:rPr lang="ru-RU" sz="56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компетентностный</a:t>
            </a: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подход в обучении. 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4. Создать организационно-педагогические условия для повышения  педагогического мастерства учителей. 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5. Внедрить  современные педагогических технологий обучения с использованием ИКТ.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6. Внедрить в практику работы школы современные педагогические технологии обучения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7. Обеспечить единство и преемственность отдельных ступеней образования в условиях перехода к ФГОС второго поколения.</a:t>
            </a:r>
            <a:endParaRPr lang="ru-RU" sz="5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8. Диагностика.</a:t>
            </a:r>
            <a:endParaRPr lang="ru-RU" sz="5600" dirty="0">
              <a:ea typeface="Calibri"/>
              <a:cs typeface="Times New Roman"/>
            </a:endParaRPr>
          </a:p>
          <a:p>
            <a:endParaRPr lang="ru-RU" sz="4300" dirty="0"/>
          </a:p>
        </p:txBody>
      </p:sp>
    </p:spTree>
    <p:extLst>
      <p:ext uri="{BB962C8B-B14F-4D97-AF65-F5344CB8AC3E}">
        <p14:creationId xmlns:p14="http://schemas.microsoft.com/office/powerpoint/2010/main" val="3703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III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этап сбор и обработка полученной информации -2020-2021 учебный год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544616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III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этап сбор и обработка полученной информации -2020-2021 учебный год</a:t>
            </a:r>
            <a:endParaRPr lang="ru-RU" sz="2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"Эффективное развитие познавательных интересов учащихся на основе современных педагогических и ИКТ технологий" 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Цели: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1. Формирование у школьника ценности образования на основе современных педагогических и ИКТ технологий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2. Активизация учащихся путем формирования у них познавательных интересов.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3. Повышение уровня 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сформированности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самостоятельной образовательной деятельности учащихся.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Задачи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1. Обеспечить уровень образования, соответствующий современным требованиям ФГОС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2. Развивать у учащихся способность к самообразованию и саморазвитию.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3. С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бор и обработка информации (членами администрации, руководителями  МО учителей-предметников);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4. Обработка информации для дальнейшего управления – мониторинг;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5. Принятие конкретных  решений и разработка конкретных рекомендаций на основе полученной информации;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6. Составление карты использования педагогических технологий учителями школы;</a:t>
            </a:r>
            <a:endParaRPr lang="ru-RU" sz="2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реализация плана-графика контрольных мероприятий (открытое мероприятие, подготовленное членами проблемных творческих групп, мероприятия в рамках методической декады, творческие отчеты педагогов, собеседование с учащимися, научно-методический семинар).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IV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этап обобщение и оценка результатов -2021-2022 учебный год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640960" cy="583264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"Повышение качества образованности и воспитанности учащихся путем интеграции семьи, общего и дополнительного образования" </a:t>
            </a:r>
            <a:endParaRPr lang="ru-RU" sz="14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Цели</a:t>
            </a: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1. Обновление содержания совместной работы общего и дополнительного образования  по управлению развитием качества образованности и воспитанности учащегося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2. Родительская поддержка в основе саморазвития и самооценки личности.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Задачи</a:t>
            </a: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1. Взаимодействие структур школы, родителей и структуры дополнительного образования в формировании личности школьников.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2. Развитие самостоятельности детей в условиях школы, дополнительного образовательного пространства и семьи.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3. Формирование у родителей умения диагностировать развитие детей.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4. Т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ворческие отчеты;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5. Проведение максимального количества открытых уроков и мероприятий;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6. Оформление папок по материалам, наработанным педагогами по теме;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7.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Самообобщение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опыта и размещение в сети Интернет;</a:t>
            </a:r>
            <a:endParaRPr lang="ru-RU" sz="16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8. Выпуск методических бюллетеней, методических сборников, и т.д..</a:t>
            </a:r>
            <a:endParaRPr lang="ru-RU" sz="16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ea typeface="Calibri"/>
              <a:cs typeface="Times New Roman"/>
            </a:endParaRP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4506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заключительный этап анализ и прогнозирование-2022-2023 учебный год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80920" cy="460851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9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"Роль внедрения новых педагогических и информационных технологий в повышении качества образовательного процесса" (Результативность работы школы по методической теме) 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Цели</a:t>
            </a: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1. Достижение оптимального уровня профессиональной квалификации педагогов.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2. Обеспечение высокого уровня образованности и воспитанности учащихся.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Задачи</a:t>
            </a: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1. Использование новых педагогических и ИКТ технологий как средство удовлетворения образовательных потребностей и возможностей учащихся.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2.Формирование у школьников личной ответственности за результаты своей деятельности.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3. Разработка учебных, научно-методических и дидактических материалов, сосредоточение основных усилий МО на создание у учащихся выпускных классов научной базы для успешного продолжения образования.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effectLst/>
                <a:latin typeface="Times New Roman"/>
                <a:ea typeface="Times New Roman"/>
                <a:cs typeface="Times New Roman"/>
              </a:rPr>
              <a:t>4. О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ценка уровня профессионального мастерства педагогов;</a:t>
            </a:r>
            <a:endParaRPr lang="ru-RU" sz="1600" dirty="0"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5. Определение перспектив дальнейшего развития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5265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9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29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абота над единой методической темой школы – это целостная, основанная на достижениях науки и передового педагогического опыта и на конкретном анализе учебно-воспитательного процесса система взаимосвязанных мер, действий и мероприятий, направленных на всестороннее повышение квалификации и профессионального мастерства каждого учителя, на развитие и повышение творческого потенциала педагогического коллектива, школы в целом, а в конечном счете – на совершенствование учебно-воспитательного процесса, достижение оптимального уровня образования, воспитание и развитие  школьников.</a:t>
            </a:r>
            <a:endParaRPr lang="ru-RU" sz="29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900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29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88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466</Words>
  <Application>Microsoft Office PowerPoint</Application>
  <PresentationFormat>Экран (4:3)</PresentationFormat>
  <Paragraphs>145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Работа педагогического коллектива над единой методической темой  школы    Заместитель директора по УВР МБОУ АСОШ №3 им. Г. С. Боровикова  Евланова А. Ф.</vt:lpstr>
      <vt:lpstr>Единая методическая тема школы: «Обновление  содержания и технологий образования, обеспечивающих   качество образования и системно-деятельностный  подход» </vt:lpstr>
      <vt:lpstr> Направления работы школы:     </vt:lpstr>
      <vt:lpstr> Формы методической работы, реализуемые в нашей школе:</vt:lpstr>
      <vt:lpstr>Презентация PowerPoint</vt:lpstr>
      <vt:lpstr>Этапы работы над методической темой   школы: «Повышение качества образовательного процесса через внедрение новых педагогических и информационно-коммуникационных технологий (ИКТ) </vt:lpstr>
      <vt:lpstr>II этап внедрение новых идей-2019-2020 учебный год </vt:lpstr>
      <vt:lpstr>III этап сбор и обработка полученной информации -2020-2021 учебный год </vt:lpstr>
      <vt:lpstr>IV этап обобщение и оценка результатов -2021-2022 учебный год   </vt:lpstr>
      <vt:lpstr>V заключительный этап анализ и прогнозирование-2022-2023 учебный год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педагогического коллектива над единой методической темой  школы    Заместитель директора по УВР МБОУ АСОШ №3 им. Г. С. Боровикова Еввланова А. Ф.</dc:title>
  <dc:creator>CHip</dc:creator>
  <cp:lastModifiedBy>CHip</cp:lastModifiedBy>
  <cp:revision>15</cp:revision>
  <dcterms:created xsi:type="dcterms:W3CDTF">2018-10-25T17:07:51Z</dcterms:created>
  <dcterms:modified xsi:type="dcterms:W3CDTF">2018-10-25T19:11:50Z</dcterms:modified>
</cp:coreProperties>
</file>