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sldIdLst>
    <p:sldId id="256" r:id="rId2"/>
    <p:sldId id="263" r:id="rId3"/>
    <p:sldId id="264" r:id="rId4"/>
    <p:sldId id="257" r:id="rId5"/>
    <p:sldId id="258" r:id="rId6"/>
    <p:sldId id="265" r:id="rId7"/>
    <p:sldId id="259" r:id="rId8"/>
    <p:sldId id="260" r:id="rId9"/>
    <p:sldId id="262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Билярская СОШ" initials="БС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283" autoAdjust="0"/>
  </p:normalViewPr>
  <p:slideViewPr>
    <p:cSldViewPr>
      <p:cViewPr>
        <p:scale>
          <a:sx n="70" d="100"/>
          <a:sy n="70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643183"/>
            <a:ext cx="8458200" cy="343260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1.нормативы финансирования деятельности  дошкольных образовательных  организаций муниципального образования  Алексеевского  муниципального   района РТ  на 2018 год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2. Статистические отчеты 85-УП, 85-К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736"/>
            <a:ext cx="8458200" cy="78581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Совещание руководителей и заведующих ДОУ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15.12.2017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Постановление №448 от 12.12.2017 Исполнительного комитета Алексеевского муниципального района Республики Татарстан</a:t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«Об утверждении нормативов финансирования деятельности дошкольных образовательных организаций муниципального образования Алексеевский муниципальный район Республики Татарстан на 2018 год»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Норматив расходов на продукты питания в день на одного воспитанника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Одновозрастные группы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Разновозрастные группы</a:t>
            </a:r>
          </a:p>
          <a:p>
            <a:pPr>
              <a:buNone/>
            </a:pPr>
            <a:endParaRPr lang="ru-RU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472" y="2357430"/>
          <a:ext cx="8001056" cy="1204188"/>
        </p:xfrm>
        <a:graphic>
          <a:graphicData uri="http://schemas.openxmlformats.org/drawingml/2006/table">
            <a:tbl>
              <a:tblPr/>
              <a:tblGrid>
                <a:gridCol w="2081421"/>
                <a:gridCol w="2811296"/>
                <a:gridCol w="3108339"/>
              </a:tblGrid>
              <a:tr h="2731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Количество часов работы ОУ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от 1 года до 3 лет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от 3 до 7 лет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7-10,5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85,98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108,28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107,47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121,65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42910" y="4714883"/>
          <a:ext cx="7929617" cy="1305044"/>
        </p:xfrm>
        <a:graphic>
          <a:graphicData uri="http://schemas.openxmlformats.org/drawingml/2006/table">
            <a:tbl>
              <a:tblPr/>
              <a:tblGrid>
                <a:gridCol w="2062836"/>
                <a:gridCol w="2786195"/>
                <a:gridCol w="3080586"/>
              </a:tblGrid>
              <a:tr h="3151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Количество часов работы ОУ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от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</a:rPr>
                        <a:t> месяцев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 до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3 лет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от 3 до 7 лет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7-10,5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131,78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108,28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161,28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121,65</a:t>
                      </a:r>
                    </a:p>
                  </a:txBody>
                  <a:tcPr marL="58196" marR="581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78579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/>
              <a:t>РАЗМЕРЫ РОДИТЕЛЬСКОЙ ПЛАТЫ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за  присмотр  и  уход  за  детьми</a:t>
            </a:r>
            <a:endParaRPr lang="ru-RU" sz="16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-1" y="785793"/>
          <a:ext cx="9144000" cy="6038210"/>
        </p:xfrm>
        <a:graphic>
          <a:graphicData uri="http://schemas.openxmlformats.org/drawingml/2006/table">
            <a:tbl>
              <a:tblPr/>
              <a:tblGrid>
                <a:gridCol w="1969806"/>
                <a:gridCol w="530493"/>
                <a:gridCol w="1026673"/>
                <a:gridCol w="1124993"/>
                <a:gridCol w="1134482"/>
                <a:gridCol w="1197909"/>
                <a:gridCol w="1034651"/>
                <a:gridCol w="1124993"/>
              </a:tblGrid>
              <a:tr h="745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Количество дней работы ДОУ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в неделю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часы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в том числе стоимость продуктов питания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абонент плата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4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от 1 года до 3 лет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от 3 до 7 лет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от 1 года до 3 лет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от 3 до 7 лет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от 1 года до 3 лет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от 3 до 7 лет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6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5 рабочих дней      100%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2652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2731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430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541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2222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2190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90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                               50%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1326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1367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215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271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1111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1069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6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6 рабочих дней       100%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2926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3069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516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650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2419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90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                                50%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1463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1535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258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325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1205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1210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6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                                  100%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10.5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2969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3090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516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650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2453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2440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90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                                50%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1484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1545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258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325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1226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1220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6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                                 100%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3455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3399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645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730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2669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90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                               50%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1727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1700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322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365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1405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1335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6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ДОУ № 6 «Пчелка»     100%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3916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3800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645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730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3271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3070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6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50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%                                       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1958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1900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322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365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1636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1535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Группы по возрастам</a:t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642918"/>
          <a:ext cx="8572559" cy="5786460"/>
        </p:xfrm>
        <a:graphic>
          <a:graphicData uri="http://schemas.openxmlformats.org/drawingml/2006/table">
            <a:tbl>
              <a:tblPr/>
              <a:tblGrid>
                <a:gridCol w="6204277"/>
                <a:gridCol w="1184141"/>
                <a:gridCol w="1184141"/>
              </a:tblGrid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Чувашскомайнская ООШ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МБДОУ Лебяжинский </a:t>
                      </a: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/с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Куркульская СОШ                   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Мокрокурналинская СОШ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МБОУ Сахаровская СОШ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МБДОУ Билярский </a:t>
                      </a:r>
                      <a:r>
                        <a:rPr lang="ru-RU" sz="1600" dirty="0" err="1" smtClean="0">
                          <a:latin typeface="Times New Roman"/>
                          <a:ea typeface="Times New Roman"/>
                        </a:rPr>
                        <a:t>д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/с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МБДОУ Реченская ООШ    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 Большеполянская СОШ    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Большетиганская ООШ   </a:t>
                      </a: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1-3</a:t>
                      </a: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 Краснобаранская ООШ          </a:t>
                      </a: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Лебединская ООШ       </a:t>
                      </a: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Среднетиганская СОШ</a:t>
                      </a: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Ромодановская СОШ</a:t>
                      </a: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Левашовская ООШ          </a:t>
                      </a: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«Шаминская ООШ»        </a:t>
                      </a: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Степношенталинская ООШ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Ялкынская ООШ   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Подлесношенталинская ООШ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Ерыклинская ООШ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Родниковская ООШ    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/>
          <a:lstStyle/>
          <a:p>
            <a:pPr algn="ctr"/>
            <a:r>
              <a:rPr lang="ru-RU" dirty="0" smtClean="0"/>
              <a:t>Работа с родителями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До 1 января 2018 нужно оформить дополнительное соглашение</a:t>
            </a:r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«Об изменениях размера родительской платы за присмотр  и  уход  за  детьми  в  образовательной  организации»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Отчеты по форме № 85-к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686800" cy="4525963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1</a:t>
            </a:r>
            <a:r>
              <a:rPr lang="ru-RU" sz="2400" b="1" dirty="0" smtClean="0">
                <a:solidFill>
                  <a:schemeClr val="tx1"/>
                </a:solidFill>
              </a:rPr>
              <a:t>. </a:t>
            </a:r>
            <a:r>
              <a:rPr lang="ru-RU" sz="2400" b="1" dirty="0" smtClean="0">
                <a:solidFill>
                  <a:schemeClr val="tx1"/>
                </a:solidFill>
              </a:rPr>
              <a:t>Бланк </a:t>
            </a:r>
            <a:r>
              <a:rPr lang="ru-RU" sz="2400" b="1" dirty="0" smtClean="0">
                <a:solidFill>
                  <a:schemeClr val="tx1"/>
                </a:solidFill>
              </a:rPr>
              <a:t>85-к (заполняется в 2 экземплярах </a:t>
            </a:r>
            <a:r>
              <a:rPr lang="ru-RU" sz="2400" b="1" u="sng" dirty="0" smtClean="0">
                <a:solidFill>
                  <a:schemeClr val="tx1"/>
                </a:solidFill>
              </a:rPr>
              <a:t>в письменной форме</a:t>
            </a:r>
            <a:r>
              <a:rPr lang="ru-RU" sz="2400" b="1" dirty="0" smtClean="0">
                <a:solidFill>
                  <a:schemeClr val="tx1"/>
                </a:solidFill>
              </a:rPr>
              <a:t>) 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в БАРС  </a:t>
            </a:r>
            <a:r>
              <a:rPr lang="en-US" sz="2400" b="1" dirty="0" smtClean="0">
                <a:solidFill>
                  <a:srgbClr val="FF0000"/>
                </a:solidFill>
              </a:rPr>
              <a:t>Web-</a:t>
            </a:r>
            <a:r>
              <a:rPr lang="ru-RU" sz="2400" b="1" dirty="0" smtClean="0">
                <a:solidFill>
                  <a:srgbClr val="FF0000"/>
                </a:solidFill>
              </a:rPr>
              <a:t>Своды во вкладке «сектор дошкольного образования» форму заполнять не надо.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</a:rPr>
              <a:t>. </a:t>
            </a:r>
            <a:r>
              <a:rPr lang="ru-RU" sz="2400" b="1" dirty="0" smtClean="0">
                <a:solidFill>
                  <a:schemeClr val="tx1"/>
                </a:solidFill>
              </a:rPr>
              <a:t>Каталог дошкольных образовательных организаций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Отчеты по форме № 85-Уп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Заполнять форму только в БАРС  </a:t>
            </a:r>
            <a:r>
              <a:rPr lang="en-US" sz="3600" b="1" dirty="0" smtClean="0">
                <a:solidFill>
                  <a:schemeClr val="tx1"/>
                </a:solidFill>
              </a:rPr>
              <a:t>Web-</a:t>
            </a:r>
            <a:r>
              <a:rPr lang="ru-RU" sz="3600" b="1" dirty="0" smtClean="0">
                <a:solidFill>
                  <a:schemeClr val="tx1"/>
                </a:solidFill>
              </a:rPr>
              <a:t>Своды; </a:t>
            </a:r>
          </a:p>
          <a:p>
            <a:r>
              <a:rPr lang="ru-RU" sz="3600" b="1" dirty="0" smtClean="0">
                <a:solidFill>
                  <a:schemeClr val="tx1"/>
                </a:solidFill>
              </a:rPr>
              <a:t>В отчетных формах во вкладке «сектор дошкольного образования» ;</a:t>
            </a:r>
          </a:p>
          <a:p>
            <a:r>
              <a:rPr lang="ru-RU" sz="3600" b="1" dirty="0" smtClean="0">
                <a:solidFill>
                  <a:schemeClr val="tx1"/>
                </a:solidFill>
              </a:rPr>
              <a:t>Печатную форму  заполнять не надо.</a:t>
            </a:r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Предоставить дополнительную информацию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</a:rPr>
              <a:t>1. Всего детей татарской национальности в ДОУ;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2. Число дней, проведенных воспитанниками в группах, всего;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3. Число дней, пропущенных воспитанниками, всего;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4. В том числе по болезни;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5. Число детей со льготами 50% с 1 до 3 лет, с 3до 7 лет;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6. Число детей по возрастам от 0 до 7 лет организованных и неорганизованных по данным СМС.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tx1"/>
                </a:solidFill>
              </a:rPr>
              <a:t>        График </a:t>
            </a:r>
            <a:r>
              <a:rPr lang="ru-RU" sz="2700" b="1" dirty="0" smtClean="0">
                <a:solidFill>
                  <a:schemeClr val="tx1"/>
                </a:solidFill>
              </a:rPr>
              <a:t>отчетности 85-УП и 85-К  за 2017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0" y="1500174"/>
          <a:ext cx="7858179" cy="4464030"/>
        </p:xfrm>
        <a:graphic>
          <a:graphicData uri="http://schemas.openxmlformats.org/drawingml/2006/table">
            <a:tbl>
              <a:tblPr/>
              <a:tblGrid>
                <a:gridCol w="444890"/>
                <a:gridCol w="3556786"/>
                <a:gridCol w="1991082"/>
                <a:gridCol w="1865421"/>
              </a:tblGrid>
              <a:tr h="7683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ОУ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Месяц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Время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Билярский ДОУ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25.12.2017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9.00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7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Алексеевский д/с №1 «Ромашка»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25.12.2017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10.00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Алексеевский д/с №2 «Зайчик»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25.12.2017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11.00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Алексеевский д/с №3 «Петушок»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25.12.2017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13.00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Алексеевский д/с №4 «Березка»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25.12.2017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14.00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Алексеевский д/с №5 «Солнышко»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25.12.2017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15.00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Алексеевский д/с №6 «Пчелка»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25.12.2017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16.00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smtClean="0">
                <a:solidFill>
                  <a:schemeClr val="tx1"/>
                </a:solidFill>
              </a:rPr>
              <a:t>График отчетности 85-УП и 85-К  за 2017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1" y="1500172"/>
          <a:ext cx="7715302" cy="4286282"/>
        </p:xfrm>
        <a:graphic>
          <a:graphicData uri="http://schemas.openxmlformats.org/drawingml/2006/table">
            <a:tbl>
              <a:tblPr/>
              <a:tblGrid>
                <a:gridCol w="436801"/>
                <a:gridCol w="3492117"/>
                <a:gridCol w="1954880"/>
                <a:gridCol w="1831504"/>
              </a:tblGrid>
              <a:tr h="612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АНОШ №4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26.12.2017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08.00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Чувашскомайнская ООШ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26.12.2017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09.00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Большетиганская ООШ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26.12.2017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10.00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Подлесношенталинская ООШ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26.12.2017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11.00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Ромодановская СОШ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26.12.2017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13.00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Сахаровская СОШ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26.12.2017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14.00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Реченская ООШ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26.12.2017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15.00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График отчетности 85-УП и 85-К  за 2017 год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571614"/>
          <a:ext cx="8072493" cy="4357717"/>
        </p:xfrm>
        <a:graphic>
          <a:graphicData uri="http://schemas.openxmlformats.org/drawingml/2006/table">
            <a:tbl>
              <a:tblPr/>
              <a:tblGrid>
                <a:gridCol w="457024"/>
                <a:gridCol w="3653790"/>
                <a:gridCol w="2045384"/>
                <a:gridCol w="1916295"/>
              </a:tblGrid>
              <a:tr h="622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Куркульская СОШ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27.12.2017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08.00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Лебединская ООШ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27.12.2017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09.00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Ялкынская ООШ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27.12.2017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10.00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Родниковская ООШ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27.12.2017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11.00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Ерыклинская ООШ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27.12.2017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13.00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Мокрокурналинская СОШ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27.12.2017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14.00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Лебяжинский ДОУ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27.12.2016</a:t>
                      </a:r>
                      <a:endParaRPr lang="ru-RU" sz="2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15.00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График отчетности 85-УП и 85-К  за 2017 год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5783" y="1428736"/>
          <a:ext cx="7929620" cy="4500594"/>
        </p:xfrm>
        <a:graphic>
          <a:graphicData uri="http://schemas.openxmlformats.org/drawingml/2006/table">
            <a:tbl>
              <a:tblPr/>
              <a:tblGrid>
                <a:gridCol w="448936"/>
                <a:gridCol w="3589122"/>
                <a:gridCol w="2009183"/>
                <a:gridCol w="1882379"/>
              </a:tblGrid>
              <a:tr h="750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Шаминская ООШ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28.12.2017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08.00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Краснобаранская ООШ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28.12.2017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09.00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Левашовская СОШ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28.12.2017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10.00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Среднетиганская СОШ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28.12.2017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11.00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Большеполянская СОШ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28.12.2017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13.00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Степношенталинская ООШ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28.12.2017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14.00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1815</TotalTime>
  <Words>743</Words>
  <Application>Microsoft Office PowerPoint</Application>
  <PresentationFormat>Экран (4:3)</PresentationFormat>
  <Paragraphs>301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1.нормативы финансирования деятельности  дошкольных образовательных  организаций муниципального образования  Алексеевского  муниципального   района РТ  на 2018 год  2. Статистические отчеты 85-УП, 85-К</vt:lpstr>
      <vt:lpstr>Постановление №448 от 12.12.2017 Исполнительного комитета Алексеевского муниципального района Республики Татарстан </vt:lpstr>
      <vt:lpstr>Норматив расходов на продукты питания в день на одного воспитанника</vt:lpstr>
      <vt:lpstr>РАЗМЕРЫ РОДИТЕЛЬСКОЙ ПЛАТЫ за  присмотр  и  уход  за  детьми</vt:lpstr>
      <vt:lpstr>Группы по возрастам </vt:lpstr>
      <vt:lpstr>Работа с родителями</vt:lpstr>
      <vt:lpstr>Отчеты по форме № 85-к </vt:lpstr>
      <vt:lpstr>Отчеты по форме № 85-Уп </vt:lpstr>
      <vt:lpstr>Предоставить дополнительную информацию</vt:lpstr>
      <vt:lpstr>        График отчетности 85-УП и 85-К  за 2017 год </vt:lpstr>
      <vt:lpstr> График отчетности 85-УП и 85-К  за 2017 год </vt:lpstr>
      <vt:lpstr>График отчетности 85-УП и 85-К  за 2017 год</vt:lpstr>
      <vt:lpstr>График отчетности 85-УП и 85-К  за 2017 год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работы с учащимися, рискующими не набрать минимальное количество баллов по обязательным предметам.</dc:title>
  <dc:creator>Билярская СОШ</dc:creator>
  <cp:lastModifiedBy>Admin</cp:lastModifiedBy>
  <cp:revision>188</cp:revision>
  <dcterms:created xsi:type="dcterms:W3CDTF">2014-03-13T09:47:49Z</dcterms:created>
  <dcterms:modified xsi:type="dcterms:W3CDTF">2017-12-14T15:21:24Z</dcterms:modified>
</cp:coreProperties>
</file>