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sldIdLst>
    <p:sldId id="271" r:id="rId2"/>
    <p:sldId id="299" r:id="rId3"/>
    <p:sldId id="311" r:id="rId4"/>
    <p:sldId id="313" r:id="rId5"/>
    <p:sldId id="303" r:id="rId6"/>
    <p:sldId id="314" r:id="rId7"/>
    <p:sldId id="315" r:id="rId8"/>
    <p:sldId id="294" r:id="rId9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Gothic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416" y="-12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0945535F-B967-4F9A-A388-B0C2F1A4A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7664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E7C69-2A3A-4870-A3E8-FE143DC711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18459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E07CC-31B0-4CC1-A7E1-123D11A88B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75368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8C4EA-A8A2-4B23-9F07-D6793D0920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37516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3BA84-60F7-4F53-B24D-056605BC3D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59274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4E47A-EA57-4A8C-B989-8E92B1E760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44723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EFA34-F4CC-4E5B-8A21-3C8D5C196E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16226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6F7C9-DC73-40DE-991E-FF4AE65122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5125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9E30B-7118-4477-A52C-5C7292E0F2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106379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3E005-4FEC-45C2-A718-196A28B55D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528598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30F78-8CC7-4E1B-99A9-73AB02F2FE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33704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45F7C-168A-4D7E-AB92-980A5D6A8F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72108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43384C34-35C9-4408-9756-F32218818F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832" y="1187549"/>
            <a:ext cx="9001000" cy="609397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Организация работы по реализации «дорожной карты» по повышению качества образования                                     в МБОУ </a:t>
            </a:r>
            <a:r>
              <a:rPr lang="ru-RU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Левашовская</a:t>
            </a:r>
            <a:r>
              <a:rPr lang="ru-RU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СОШ                                       во втором полугодии 2016-2017 </a:t>
            </a:r>
            <a:r>
              <a:rPr lang="ru-RU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уч.года</a:t>
            </a:r>
            <a:endParaRPr lang="ru-RU" sz="36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ru-RU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         </a:t>
            </a:r>
            <a:r>
              <a:rPr lang="ru-RU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4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06075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Результаты ЕГЭ за последние 3 года</a:t>
            </a:r>
            <a:br>
              <a:rPr lang="ru-RU" sz="4000" dirty="0" smtClean="0"/>
            </a:br>
            <a:endParaRPr lang="ru-RU" sz="4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095486"/>
              </p:ext>
            </p:extLst>
          </p:nvPr>
        </p:nvGraphicFramePr>
        <p:xfrm>
          <a:off x="1680104" y="1539698"/>
          <a:ext cx="6720418" cy="258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209"/>
                <a:gridCol w="1055687"/>
                <a:gridCol w="1152261"/>
                <a:gridCol w="1152261"/>
              </a:tblGrid>
              <a:tr h="185420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Кол-во баллов по школе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4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2014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57,5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66,7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76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( профиль)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34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36,6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45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(база)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5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52,5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61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5400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Результаты ОГЭ за последние 2 года</a:t>
            </a:r>
            <a:br>
              <a:rPr lang="ru-RU" sz="4000" dirty="0" smtClean="0"/>
            </a:br>
            <a:r>
              <a:rPr lang="ru-RU" sz="2400" dirty="0" smtClean="0"/>
              <a:t>Проблема: нестабильные результаты, резко отрицательная динамика по русскому языку и математике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373283"/>
              </p:ext>
            </p:extLst>
          </p:nvPr>
        </p:nvGraphicFramePr>
        <p:xfrm>
          <a:off x="1680104" y="1539698"/>
          <a:ext cx="6720418" cy="422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209"/>
                <a:gridCol w="1055687"/>
                <a:gridCol w="1152261"/>
                <a:gridCol w="1152261"/>
              </a:tblGrid>
              <a:tr h="185420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 smtClean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4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2015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2016 пробное тестирование декабрь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4,6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3,2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2,8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2,2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     Биология               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2,5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-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2,8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-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</a:t>
                      </a:r>
                    </a:p>
                    <a:p>
                      <a:r>
                        <a:rPr lang="ru-RU" dirty="0" smtClean="0"/>
                        <a:t>Химия</a:t>
                      </a:r>
                    </a:p>
                    <a:p>
                      <a:r>
                        <a:rPr lang="ru-RU" dirty="0" smtClean="0"/>
                        <a:t>Татарский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</a:p>
                    <a:p>
                      <a:r>
                        <a:rPr lang="ru-RU" dirty="0" smtClean="0"/>
                        <a:t>-</a:t>
                      </a:r>
                    </a:p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2,6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</a:p>
                    <a:p>
                      <a:r>
                        <a:rPr lang="ru-RU" dirty="0" smtClean="0"/>
                        <a:t>-</a:t>
                      </a:r>
                    </a:p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4458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899517"/>
            <a:ext cx="4457700" cy="5856883"/>
          </a:xfrm>
        </p:spPr>
        <p:txBody>
          <a:bodyPr/>
          <a:lstStyle/>
          <a:p>
            <a:r>
              <a:rPr lang="ru-RU" dirty="0" smtClean="0"/>
              <a:t>Пути решения проблемы</a:t>
            </a:r>
          </a:p>
          <a:p>
            <a:r>
              <a:rPr lang="ru-RU" sz="2400" dirty="0" smtClean="0"/>
              <a:t>1.Обязательное распределение уч-ся на группы в зависимости от уровня подготовки;</a:t>
            </a:r>
          </a:p>
          <a:p>
            <a:r>
              <a:rPr lang="ru-RU" sz="2400" dirty="0" smtClean="0"/>
              <a:t>2.Закрепление за уч-ся разных групп отдельных педагогов по предмету математика;</a:t>
            </a:r>
          </a:p>
          <a:p>
            <a:r>
              <a:rPr lang="ru-RU" sz="2400" dirty="0" smtClean="0"/>
              <a:t>3.Проведение еженедельных тренировочных тестирований в формате ОГЭ</a:t>
            </a:r>
          </a:p>
          <a:p>
            <a:r>
              <a:rPr lang="ru-RU" sz="2400" dirty="0" smtClean="0"/>
              <a:t>4.Контроль со стороны администрации за подготовкой к ОГЭ</a:t>
            </a:r>
          </a:p>
          <a:p>
            <a:r>
              <a:rPr lang="ru-RU" sz="2400" dirty="0" smtClean="0"/>
              <a:t>5.Работа с родителями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3338" y="899517"/>
            <a:ext cx="4459287" cy="5856883"/>
          </a:xfrm>
        </p:spPr>
        <p:txBody>
          <a:bodyPr/>
          <a:lstStyle/>
          <a:p>
            <a:r>
              <a:rPr lang="ru-RU" dirty="0" smtClean="0"/>
              <a:t>Ожидаемые результаты</a:t>
            </a:r>
          </a:p>
          <a:p>
            <a:r>
              <a:rPr lang="ru-RU" sz="2400" dirty="0" smtClean="0"/>
              <a:t>    Отсутствие неудовлетворительных отметок по результатам ГИА -2017</a:t>
            </a:r>
          </a:p>
        </p:txBody>
      </p:sp>
    </p:spTree>
    <p:extLst>
      <p:ext uri="{BB962C8B-B14F-4D97-AF65-F5344CB8AC3E}">
        <p14:creationId xmlns:p14="http://schemas.microsoft.com/office/powerpoint/2010/main" val="19256813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6430540"/>
          </a:xfrm>
        </p:spPr>
        <p:txBody>
          <a:bodyPr/>
          <a:lstStyle/>
          <a:p>
            <a:r>
              <a:rPr lang="ru-RU" sz="3600" dirty="0" smtClean="0"/>
              <a:t>Проблема: слабоуспевающие уч-ся в каждом классе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800" dirty="0" smtClean="0"/>
              <a:t>Качество знаний по итогам 2 четверти</a:t>
            </a:r>
            <a:br>
              <a:rPr lang="ru-RU" sz="2800" dirty="0" smtClean="0"/>
            </a:br>
            <a:r>
              <a:rPr lang="ru-RU" sz="2800" dirty="0" smtClean="0"/>
              <a:t>1-4 </a:t>
            </a:r>
            <a:r>
              <a:rPr lang="ru-RU" sz="2800" dirty="0" err="1" smtClean="0"/>
              <a:t>кл</a:t>
            </a:r>
            <a:r>
              <a:rPr lang="ru-RU" sz="2800" dirty="0" smtClean="0"/>
              <a:t> 55% , успеваемость – 98%</a:t>
            </a:r>
            <a:br>
              <a:rPr lang="ru-RU" sz="2800" dirty="0" smtClean="0"/>
            </a:br>
            <a:r>
              <a:rPr lang="ru-RU" sz="2800" dirty="0" smtClean="0"/>
              <a:t>5-9 </a:t>
            </a:r>
            <a:r>
              <a:rPr lang="ru-RU" sz="2800" dirty="0" err="1" smtClean="0"/>
              <a:t>кл</a:t>
            </a:r>
            <a:r>
              <a:rPr lang="ru-RU" sz="2800" dirty="0" smtClean="0"/>
              <a:t> 50%, успеваемость-100%</a:t>
            </a:r>
            <a:br>
              <a:rPr lang="ru-RU" sz="2800" dirty="0" smtClean="0"/>
            </a:br>
            <a:r>
              <a:rPr lang="ru-RU" sz="2800" dirty="0" smtClean="0"/>
              <a:t>10 кл-100% , успеваемость -100%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Группа риска</a:t>
            </a:r>
            <a:br>
              <a:rPr lang="ru-RU" sz="2800" dirty="0" smtClean="0"/>
            </a:br>
            <a:r>
              <a:rPr lang="ru-RU" sz="2800" dirty="0" smtClean="0"/>
              <a:t>5 кл-2 ученика</a:t>
            </a:r>
            <a:br>
              <a:rPr lang="ru-RU" sz="2800" dirty="0" smtClean="0"/>
            </a:br>
            <a:r>
              <a:rPr lang="ru-RU" sz="2800" dirty="0" smtClean="0"/>
              <a:t>6 кл-2 ученика</a:t>
            </a:r>
            <a:br>
              <a:rPr lang="ru-RU" sz="2800" dirty="0" smtClean="0"/>
            </a:br>
            <a:r>
              <a:rPr lang="ru-RU" sz="2800" dirty="0" smtClean="0"/>
              <a:t>7 кл-3 ученика</a:t>
            </a:r>
            <a:br>
              <a:rPr lang="ru-RU" sz="2800" dirty="0" smtClean="0"/>
            </a:br>
            <a:r>
              <a:rPr lang="ru-RU" sz="2800" dirty="0" smtClean="0"/>
              <a:t>8 кл-1 ученик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111688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467469"/>
            <a:ext cx="4457700" cy="6288931"/>
          </a:xfrm>
        </p:spPr>
        <p:txBody>
          <a:bodyPr/>
          <a:lstStyle/>
          <a:p>
            <a:r>
              <a:rPr lang="ru-RU" dirty="0" smtClean="0"/>
              <a:t>Пути решения проблемы</a:t>
            </a:r>
          </a:p>
          <a:p>
            <a:r>
              <a:rPr lang="ru-RU" sz="2400" dirty="0" smtClean="0"/>
              <a:t>1.Составление списка слабоуспевающих по результатам входного контроля и дальнейшая его корректировка по результатам текущей внутренней и внешней оценки </a:t>
            </a:r>
            <a:r>
              <a:rPr lang="ru-RU" sz="2400" dirty="0" err="1" smtClean="0"/>
              <a:t>оценки</a:t>
            </a:r>
            <a:r>
              <a:rPr lang="ru-RU" sz="2400" dirty="0" smtClean="0"/>
              <a:t> качества образования;</a:t>
            </a:r>
          </a:p>
          <a:p>
            <a:r>
              <a:rPr lang="ru-RU" sz="2400" dirty="0" smtClean="0"/>
              <a:t>2.Организация и проведение отдельных занятий со слабоуспевающими по отдельному графику;</a:t>
            </a:r>
          </a:p>
          <a:p>
            <a:r>
              <a:rPr lang="ru-RU" sz="2400" dirty="0" smtClean="0"/>
              <a:t>3.Индивидуальные беседы с родителями об отрицательной динамике в знаниях уч-ся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3338" y="467469"/>
            <a:ext cx="4459287" cy="6288931"/>
          </a:xfrm>
        </p:spPr>
        <p:txBody>
          <a:bodyPr/>
          <a:lstStyle/>
          <a:p>
            <a:r>
              <a:rPr lang="ru-RU" dirty="0" smtClean="0"/>
              <a:t>Ожидаемые результаты</a:t>
            </a:r>
          </a:p>
          <a:p>
            <a:r>
              <a:rPr lang="ru-RU" dirty="0" smtClean="0"/>
              <a:t>    </a:t>
            </a:r>
            <a:r>
              <a:rPr lang="ru-RU" sz="2400" dirty="0" smtClean="0"/>
              <a:t>Повышение среднего балла по предметам у слабоуспевающих учащихся</a:t>
            </a:r>
          </a:p>
        </p:txBody>
      </p:sp>
    </p:spTree>
    <p:extLst>
      <p:ext uri="{BB962C8B-B14F-4D97-AF65-F5344CB8AC3E}">
        <p14:creationId xmlns:p14="http://schemas.microsoft.com/office/powerpoint/2010/main" val="3874746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808" y="-684659"/>
            <a:ext cx="9069387" cy="4283893"/>
          </a:xfrm>
        </p:spPr>
        <p:txBody>
          <a:bodyPr/>
          <a:lstStyle/>
          <a:p>
            <a:r>
              <a:rPr lang="ru-RU" sz="2800" dirty="0" smtClean="0"/>
              <a:t>Проблема: отсутствие результатов олимпиад по предметам на муниципальном уровне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17298"/>
              </p:ext>
            </p:extLst>
          </p:nvPr>
        </p:nvGraphicFramePr>
        <p:xfrm>
          <a:off x="1680104" y="1539698"/>
          <a:ext cx="6720416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104"/>
                <a:gridCol w="1680104"/>
                <a:gridCol w="1680104"/>
                <a:gridCol w="168010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2015-2016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2016-2017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ученик призер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Физическая культура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ученика призеры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229534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776" y="251445"/>
            <a:ext cx="9433048" cy="3024337"/>
          </a:xfrm>
        </p:spPr>
        <p:txBody>
          <a:bodyPr>
            <a:prstTxWarp prst="textStop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</a:t>
            </a:r>
            <a:endParaRPr lang="ru-RU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2" descr="2c97559f32f5d07985af318fae877eb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992" y="3275781"/>
            <a:ext cx="5761112" cy="443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1622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250</Words>
  <Application>Microsoft Office PowerPoint</Application>
  <PresentationFormat>Произвольный</PresentationFormat>
  <Paragraphs>85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Результаты ЕГЭ за последние 3 года </vt:lpstr>
      <vt:lpstr>Результаты ОГЭ за последние 2 года Проблема: нестабильные результаты, резко отрицательная динамика по русскому языку и математике</vt:lpstr>
      <vt:lpstr>Презентация PowerPoint</vt:lpstr>
      <vt:lpstr>Проблема: слабоуспевающие уч-ся в каждом классе  Качество знаний по итогам 2 четверти 1-4 кл 55% , успеваемость – 98% 5-9 кл 50%, успеваемость-100% 10 кл-100% , успеваемость -100%  Группа риска 5 кл-2 ученика 6 кл-2 ученика 7 кл-3 ученика 8 кл-1 ученик</vt:lpstr>
      <vt:lpstr>Презентация PowerPoint</vt:lpstr>
      <vt:lpstr>Проблема: отсутствие результатов олимпиад по предметам на муниципальном уровне 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Евгения</cp:lastModifiedBy>
  <cp:revision>89</cp:revision>
  <cp:lastPrinted>1601-01-01T00:00:00Z</cp:lastPrinted>
  <dcterms:created xsi:type="dcterms:W3CDTF">2010-10-20T07:40:23Z</dcterms:created>
  <dcterms:modified xsi:type="dcterms:W3CDTF">2017-01-27T05:51:21Z</dcterms:modified>
</cp:coreProperties>
</file>