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65" r:id="rId4"/>
    <p:sldId id="268" r:id="rId5"/>
    <p:sldId id="258" r:id="rId6"/>
    <p:sldId id="266" r:id="rId7"/>
    <p:sldId id="267" r:id="rId8"/>
  </p:sldIdLst>
  <p:sldSz cx="9144000" cy="5143500" type="screen16x9"/>
  <p:notesSz cx="9926638" cy="6858000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54" d="100"/>
          <a:sy n="154" d="100"/>
        </p:scale>
        <p:origin x="38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 bwMode="auto"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 bwMode="auto"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 bwMode="auto"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 bwMode="auto"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obj" userDrawn="1">
  <p:cSld name="OBJEC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 bwMode="auto">
          <a:xfrm>
            <a:off x="628650" y="1369218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 bwMode="auto"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 bwMode="auto"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type="twoObj" userDrawn="1">
  <p:cSld name="TWO_OBJECT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 bwMode="auto">
          <a:xfrm>
            <a:off x="628650" y="1369218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body" idx="2"/>
          </p:nvPr>
        </p:nvSpPr>
        <p:spPr bwMode="auto">
          <a:xfrm>
            <a:off x="4629150" y="1369218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dt" idx="10"/>
          </p:nvPr>
        </p:nvSpPr>
        <p:spPr bwMode="auto"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ftr" idx="11"/>
          </p:nvPr>
        </p:nvSpPr>
        <p:spPr bwMode="auto"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sldNum" idx="12"/>
          </p:nvPr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type="picTx" userDrawn="1">
  <p:cSld name="PICTURE_WITH_CAPTIO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>
            <a:spLocks noGrp="1"/>
          </p:cNvSpPr>
          <p:nvPr>
            <p:ph type="title"/>
          </p:nvPr>
        </p:nvSpPr>
        <p:spPr bwMode="auto"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7" name="Google Shape;77;p17"/>
          <p:cNvSpPr>
            <a:spLocks noGrp="1"/>
          </p:cNvSpPr>
          <p:nvPr>
            <p:ph type="pic" idx="2"/>
          </p:nvPr>
        </p:nvSpPr>
        <p:spPr bwMode="auto"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 bwMode="auto"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pPr>
              <a:defRPr/>
            </a:pPr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dt" idx="10"/>
          </p:nvPr>
        </p:nvSpPr>
        <p:spPr bwMode="auto"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ftr" idx="11"/>
          </p:nvPr>
        </p:nvSpPr>
        <p:spPr bwMode="auto"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sldNum" idx="12"/>
          </p:nvPr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>
            <a:spLocks noGrp="1"/>
          </p:cNvSpPr>
          <p:nvPr>
            <p:ph type="title"/>
          </p:nvPr>
        </p:nvSpPr>
        <p:spPr bwMode="auto"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1"/>
          </p:nvPr>
        </p:nvSpPr>
        <p:spPr bwMode="auto"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 bwMode="auto"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 bwMode="auto"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type="twoTxTwoObj" userDrawn="1">
  <p:cSld name="TWO_OBJECTS_WITH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 bwMode="auto"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1"/>
          </p:nvPr>
        </p:nvSpPr>
        <p:spPr bwMode="auto"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pPr>
              <a:defRPr/>
            </a:pPr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2"/>
          </p:nvPr>
        </p:nvSpPr>
        <p:spPr bwMode="auto"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3"/>
          </p:nvPr>
        </p:nvSpPr>
        <p:spPr bwMode="auto"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pPr>
              <a:defRPr/>
            </a:pPr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body" idx="4"/>
          </p:nvPr>
        </p:nvSpPr>
        <p:spPr bwMode="auto"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 bwMode="auto"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 bwMode="auto"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title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dt" idx="10"/>
          </p:nvPr>
        </p:nvSpPr>
        <p:spPr bwMode="auto"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ftr" idx="11"/>
          </p:nvPr>
        </p:nvSpPr>
        <p:spPr bwMode="auto"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sldNum" idx="12"/>
          </p:nvPr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 bwMode="auto"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 bwMode="auto"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type="objTx" userDrawn="1">
  <p:cSld name="OBJECT_WITH_CAPTIO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 bwMode="auto"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8" name="Google Shape;108;p22"/>
          <p:cNvSpPr txBox="1">
            <a:spLocks noGrp="1"/>
          </p:cNvSpPr>
          <p:nvPr>
            <p:ph type="body" idx="1"/>
          </p:nvPr>
        </p:nvSpPr>
        <p:spPr bwMode="auto"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pPr>
              <a:defRPr/>
            </a:pPr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2"/>
          </p:nvPr>
        </p:nvSpPr>
        <p:spPr bwMode="auto"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pPr>
              <a:defRPr/>
            </a:pPr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 bwMode="auto"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 bwMode="auto"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вертикальный текст" type="vertTx" userDrawn="1">
  <p:cSld name="VERTICAL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 bwMode="auto"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 bwMode="auto"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 bwMode="auto"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Вертикальный заголовок и текст" type="vertTitleAndTx" userDrawn="1">
  <p:cSld name="VERTICAL_TITLE_AND_VERTICAL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 bwMode="auto"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 bwMode="auto"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 bwMode="auto"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 bwMode="auto"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 bwMode="auto">
          <a:xfrm>
            <a:off x="628650" y="1369218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 bwMode="auto"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 bwMode="auto"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>
            <a:spLocks noGrp="1"/>
          </p:cNvSpPr>
          <p:nvPr>
            <p:ph type="ctrTitle"/>
          </p:nvPr>
        </p:nvSpPr>
        <p:spPr bwMode="auto">
          <a:xfrm>
            <a:off x="212272" y="195943"/>
            <a:ext cx="8670471" cy="2436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/>
            </a:pPr>
            <a:r>
              <a:rPr lang="ru" sz="1100"/>
              <a:t>       </a:t>
            </a:r>
            <a:endParaRPr sz="1100"/>
          </a:p>
        </p:txBody>
      </p:sp>
      <p:sp>
        <p:nvSpPr>
          <p:cNvPr id="130" name="Google Shape;130;p25"/>
          <p:cNvSpPr txBox="1">
            <a:spLocks noGrp="1"/>
          </p:cNvSpPr>
          <p:nvPr>
            <p:ph type="subTitle" idx="1"/>
          </p:nvPr>
        </p:nvSpPr>
        <p:spPr bwMode="auto">
          <a:xfrm>
            <a:off x="586996" y="928326"/>
            <a:ext cx="8229600" cy="29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E4E79"/>
              </a:buClr>
              <a:buSzPts val="2700"/>
              <a:buNone/>
              <a:defRPr/>
            </a:pPr>
            <a:endParaRPr sz="2700" b="1" dirty="0">
              <a:solidFill>
                <a:srgbClr val="1E4E79"/>
              </a:solidFill>
              <a:latin typeface="Times New Roman"/>
              <a:ea typeface="Times New Roman"/>
              <a:cs typeface="Times New Roman"/>
            </a:endParaRPr>
          </a:p>
          <a:p>
            <a:pPr marL="0" lvl="0" indent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E4E79"/>
              </a:buClr>
              <a:buSzPts val="2700"/>
              <a:buNone/>
              <a:defRPr/>
            </a:pPr>
            <a:r>
              <a:rPr lang="ru" sz="2700" b="1" dirty="0">
                <a:solidFill>
                  <a:srgbClr val="1E4E79"/>
                </a:solidFill>
                <a:latin typeface="Times New Roman"/>
                <a:ea typeface="Times New Roman"/>
                <a:cs typeface="Times New Roman"/>
              </a:rPr>
              <a:t>                                    </a:t>
            </a:r>
            <a:endParaRPr sz="2700" b="1" dirty="0">
              <a:solidFill>
                <a:srgbClr val="1E4E79"/>
              </a:solidFill>
              <a:latin typeface="Times New Roman"/>
              <a:ea typeface="Times New Roman"/>
              <a:cs typeface="Times New Roman"/>
            </a:endParaRPr>
          </a:p>
          <a:p>
            <a:pPr marL="0" lvl="0" indent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pPr>
            <a:endParaRPr sz="2700" dirty="0"/>
          </a:p>
        </p:txBody>
      </p:sp>
      <p:pic>
        <p:nvPicPr>
          <p:cNvPr id="131" name="Google Shape;131;p25"/>
          <p:cNvPicPr/>
          <p:nvPr/>
        </p:nvPicPr>
        <p:blipFill>
          <a:blip r:embed="rId2">
            <a:alphaModFix/>
          </a:blip>
          <a:srcRect/>
          <a:stretch/>
        </p:blipFill>
        <p:spPr bwMode="auto">
          <a:xfrm>
            <a:off x="0" y="1"/>
            <a:ext cx="1054579" cy="716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5324244" name="Рисунок 198532424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554984" y="0"/>
            <a:ext cx="1636640" cy="71644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27584" y="1131590"/>
            <a:ext cx="74888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пользователей в ИКОП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Сферум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 выданных документах об образовании, документах об обучении в федеральную информационную систему «Федеральный реестр сведений о документах об образовании, документах об обучении»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4" name="Google Shape;174;p30"/>
          <p:cNvSpPr txBox="1">
            <a:spLocks noGrp="1"/>
          </p:cNvSpPr>
          <p:nvPr>
            <p:ph type="ctrTitle"/>
          </p:nvPr>
        </p:nvSpPr>
        <p:spPr bwMode="auto">
          <a:xfrm>
            <a:off x="212271" y="195942"/>
            <a:ext cx="8670600" cy="1518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4" tIns="34274" rIns="68574" bIns="34274" anchor="b" anchorCtr="0">
            <a:normAutofit/>
          </a:bodyPr>
          <a:lstStyle/>
          <a:p>
            <a:pPr marL="0" lv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/>
            </a:pPr>
            <a:r>
              <a:rPr lang="ru" sz="1100"/>
              <a:t>     </a:t>
            </a:r>
            <a:endParaRPr sz="1100"/>
          </a:p>
        </p:txBody>
      </p:sp>
      <p:sp>
        <p:nvSpPr>
          <p:cNvPr id="175" name="Google Shape;175;p30"/>
          <p:cNvSpPr txBox="1">
            <a:spLocks noGrp="1"/>
          </p:cNvSpPr>
          <p:nvPr>
            <p:ph type="subTitle" idx="1"/>
          </p:nvPr>
        </p:nvSpPr>
        <p:spPr bwMode="auto">
          <a:xfrm>
            <a:off x="683568" y="195942"/>
            <a:ext cx="8256451" cy="57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3" tIns="34273" rIns="68573" bIns="34273" anchor="t" anchorCtr="0">
            <a:noAutofit/>
          </a:bodyPr>
          <a:lstStyle/>
          <a:p>
            <a:pPr marL="0" lvl="0" indent="0" algn="ctr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Clr>
                <a:srgbClr val="1E4E79"/>
              </a:buClr>
              <a:buSzPts val="2700"/>
              <a:buNone/>
              <a:defRPr/>
            </a:pPr>
            <a:r>
              <a:rPr lang="ru" sz="18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lang="ru" sz="27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" sz="2700" b="1" dirty="0">
                <a:solidFill>
                  <a:srgbClr val="1E4E79"/>
                </a:solidFill>
                <a:latin typeface="Times New Roman"/>
                <a:ea typeface="Times New Roman"/>
                <a:cs typeface="Times New Roman"/>
              </a:rPr>
              <a:t>                                              </a:t>
            </a:r>
            <a:endParaRPr sz="2700" dirty="0"/>
          </a:p>
        </p:txBody>
      </p:sp>
      <p:pic>
        <p:nvPicPr>
          <p:cNvPr id="176" name="Google Shape;176;p30"/>
          <p:cNvPicPr/>
          <p:nvPr/>
        </p:nvPicPr>
        <p:blipFill>
          <a:blip r:embed="rId2">
            <a:alphaModFix/>
          </a:blip>
          <a:srcRect/>
          <a:stretch/>
        </p:blipFill>
        <p:spPr bwMode="auto">
          <a:xfrm>
            <a:off x="12446" y="29683"/>
            <a:ext cx="713778" cy="611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9918136" name="Рисунок 188991813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864822" y="12245"/>
            <a:ext cx="1241076" cy="543282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49480"/>
              </p:ext>
            </p:extLst>
          </p:nvPr>
        </p:nvGraphicFramePr>
        <p:xfrm>
          <a:off x="107504" y="699542"/>
          <a:ext cx="8856986" cy="396158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341249"/>
                <a:gridCol w="762010"/>
                <a:gridCol w="1104362"/>
                <a:gridCol w="832940"/>
                <a:gridCol w="1172582"/>
                <a:gridCol w="1033683"/>
                <a:gridCol w="1027057"/>
                <a:gridCol w="583103"/>
              </a:tblGrid>
              <a:tr h="615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Краткое название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Учителей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Кол-во учителей, написавших </a:t>
                      </a:r>
                      <a:r>
                        <a:rPr lang="ru-RU" sz="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минимум </a:t>
                      </a:r>
                      <a:r>
                        <a:rPr lang="ru-RU" sz="8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3 </a:t>
                      </a:r>
                    </a:p>
                    <a:p>
                      <a:pPr algn="ctr" fontAlgn="ctr"/>
                      <a:r>
                        <a:rPr lang="ru-RU" sz="800" b="1" u="none" strike="noStrike" dirty="0" smtClean="0">
                          <a:effectLst/>
                        </a:rPr>
                        <a:t>сообщения </a:t>
                      </a:r>
                      <a:r>
                        <a:rPr lang="ru-RU" sz="800" b="1" u="none" strike="noStrike" dirty="0">
                          <a:effectLst/>
                        </a:rPr>
                        <a:t>в чаты за неделю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ДОЛЯ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Кол-во учителей, написавших </a:t>
                      </a:r>
                      <a:endParaRPr lang="ru-RU" sz="800" b="1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минимум</a:t>
                      </a:r>
                      <a:r>
                        <a:rPr lang="ru-RU" sz="800" b="1" u="none" strike="noStrike" dirty="0" smtClean="0">
                          <a:effectLst/>
                        </a:rPr>
                        <a:t> </a:t>
                      </a:r>
                      <a:r>
                        <a:rPr lang="ru-RU" sz="800" b="1" u="none" strike="noStrike" baseline="0" dirty="0" smtClean="0">
                          <a:effectLst/>
                        </a:rPr>
                        <a:t> </a:t>
                      </a:r>
                      <a:r>
                        <a:rPr lang="ru-RU" sz="8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10</a:t>
                      </a:r>
                      <a:r>
                        <a:rPr lang="ru-RU" sz="800" b="1" u="none" strike="noStrike" dirty="0" smtClean="0">
                          <a:effectLst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800" b="1" u="none" strike="noStrike" dirty="0" smtClean="0">
                          <a:effectLst/>
                        </a:rPr>
                        <a:t>сообщений </a:t>
                      </a:r>
                      <a:r>
                        <a:rPr lang="ru-RU" sz="800" b="1" u="none" strike="noStrike" dirty="0">
                          <a:effectLst/>
                        </a:rPr>
                        <a:t>в чаты за неделю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ДОЛЯ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Кол-во учителей, совершивших </a:t>
                      </a:r>
                      <a:r>
                        <a:rPr lang="ru-RU" sz="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минимум </a:t>
                      </a:r>
                      <a:r>
                        <a:rPr lang="ru-RU" sz="8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</a:p>
                    <a:p>
                      <a:pPr algn="ctr" fontAlgn="ctr"/>
                      <a:r>
                        <a:rPr lang="ru-RU" sz="800" b="1" u="none" strike="noStrike" dirty="0" smtClean="0">
                          <a:effectLst/>
                        </a:rPr>
                        <a:t> </a:t>
                      </a:r>
                      <a:r>
                        <a:rPr lang="ru-RU" sz="800" b="1" u="none" strike="noStrike" dirty="0">
                          <a:effectLst/>
                        </a:rPr>
                        <a:t>звонок за неделю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ДОЛЯ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</a:tr>
              <a:tr h="1267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МБОУ "Алексеевская СОШ №1"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66,66666667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54,76190476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14,2857143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</a:tr>
              <a:tr h="1267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МБОУ "</a:t>
                      </a:r>
                      <a:r>
                        <a:rPr lang="ru-RU" sz="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Большеполянская</a:t>
                      </a:r>
                      <a:r>
                        <a:rPr lang="ru-RU" sz="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ООШ"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66,66666667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53,33333333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26,6666667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</a:tr>
              <a:tr h="1267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МБОУ "</a:t>
                      </a:r>
                      <a:r>
                        <a:rPr lang="ru-RU" sz="800" u="none" strike="noStrike" dirty="0" err="1">
                          <a:effectLst/>
                        </a:rPr>
                        <a:t>Большетиганская</a:t>
                      </a:r>
                      <a:r>
                        <a:rPr lang="ru-RU" sz="800" u="none" strike="noStrike" dirty="0">
                          <a:effectLst/>
                        </a:rPr>
                        <a:t> ООШ им. А. </a:t>
                      </a:r>
                      <a:r>
                        <a:rPr lang="ru-RU" sz="800" u="none" strike="noStrike" dirty="0" err="1">
                          <a:effectLst/>
                        </a:rPr>
                        <a:t>Баттала</a:t>
                      </a:r>
                      <a:r>
                        <a:rPr lang="ru-RU" sz="800" u="none" strike="noStrike" dirty="0">
                          <a:effectLst/>
                        </a:rPr>
                        <a:t>"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75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66,6666667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50"/>
                    </a:solidFill>
                  </a:tcPr>
                </a:tc>
              </a:tr>
              <a:tr h="1267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</a:rPr>
                        <a:t>МБОУ "</a:t>
                      </a:r>
                      <a:r>
                        <a:rPr lang="ru-RU" sz="800" b="1" u="none" strike="noStrike" dirty="0" err="1">
                          <a:effectLst/>
                        </a:rPr>
                        <a:t>Краснобаранская</a:t>
                      </a:r>
                      <a:r>
                        <a:rPr lang="ru-RU" sz="800" b="1" u="none" strike="noStrike" dirty="0">
                          <a:effectLst/>
                        </a:rPr>
                        <a:t> ООШ"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22,22222222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22,22222222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</a:tr>
              <a:tr h="1267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МБОУ "Лебединская ООШ"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85,71428571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78,57142857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42,8571429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FF00"/>
                    </a:solidFill>
                  </a:tcPr>
                </a:tc>
              </a:tr>
              <a:tr h="1267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</a:rPr>
                        <a:t>МБОУ "</a:t>
                      </a:r>
                      <a:r>
                        <a:rPr lang="ru-RU" sz="800" b="1" u="none" strike="noStrike" dirty="0" err="1">
                          <a:effectLst/>
                        </a:rPr>
                        <a:t>Левашевская</a:t>
                      </a:r>
                      <a:r>
                        <a:rPr lang="ru-RU" sz="800" b="1" u="none" strike="noStrike" dirty="0">
                          <a:effectLst/>
                        </a:rPr>
                        <a:t> ООШ"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64,28571429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64,28571429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</a:tr>
              <a:tr h="1267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МБОУ "Сахаровская ООШ"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88,88888889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72,22222222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50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50"/>
                    </a:solidFill>
                  </a:tcPr>
                </a:tc>
              </a:tr>
              <a:tr h="1267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МБОУ "Чувашскомайнская ООШ"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76,47058824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64,70588235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41,1764706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FF00"/>
                    </a:solidFill>
                  </a:tcPr>
                </a:tc>
              </a:tr>
              <a:tr h="1267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МБОУ "Шаминская ООШ"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77,77777778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44,44444444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55,5555556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50"/>
                    </a:solidFill>
                  </a:tcPr>
                </a:tc>
              </a:tr>
              <a:tr h="1267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</a:rPr>
                        <a:t>МБОУ "</a:t>
                      </a:r>
                      <a:r>
                        <a:rPr lang="ru-RU" sz="800" b="1" u="none" strike="noStrike" dirty="0" err="1">
                          <a:effectLst/>
                        </a:rPr>
                        <a:t>Ялкынская</a:t>
                      </a:r>
                      <a:r>
                        <a:rPr lang="ru-RU" sz="800" b="1" u="none" strike="noStrike" dirty="0">
                          <a:effectLst/>
                        </a:rPr>
                        <a:t> ООШ"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92,85714286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92,85714286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78,5714286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50"/>
                    </a:solidFill>
                  </a:tcPr>
                </a:tc>
              </a:tr>
              <a:tr h="1267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</a:rPr>
                        <a:t>МБОУ «Алексеевская СОШ №2»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78,57142857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66,66666667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35,7142857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</a:tr>
              <a:tr h="1267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</a:rPr>
                        <a:t>МБОУ «Алексеевская НОШ №4»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</a:tr>
              <a:tr h="1267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</a:rPr>
                        <a:t>МБОУ</a:t>
                      </a:r>
                      <a:r>
                        <a:rPr lang="ru-RU" sz="800" u="none" strike="noStrike" dirty="0">
                          <a:effectLst/>
                        </a:rPr>
                        <a:t> </a:t>
                      </a:r>
                      <a:r>
                        <a:rPr lang="ru-RU" sz="800" b="1" u="none" strike="noStrike" dirty="0">
                          <a:effectLst/>
                        </a:rPr>
                        <a:t>«</a:t>
                      </a:r>
                      <a:r>
                        <a:rPr lang="ru-RU" sz="800" b="1" u="none" strike="noStrike" dirty="0" err="1">
                          <a:effectLst/>
                        </a:rPr>
                        <a:t>Билярская</a:t>
                      </a:r>
                      <a:r>
                        <a:rPr lang="ru-RU" sz="800" b="1" u="none" strike="noStrike" dirty="0">
                          <a:effectLst/>
                        </a:rPr>
                        <a:t> СОШ»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90,90909091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90,90909091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57,5757576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50"/>
                    </a:solidFill>
                  </a:tcPr>
                </a:tc>
              </a:tr>
              <a:tr h="1267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</a:rPr>
                        <a:t>МБОУ «</a:t>
                      </a:r>
                      <a:r>
                        <a:rPr lang="ru-RU" sz="800" b="1" u="none" strike="noStrike" dirty="0" err="1">
                          <a:effectLst/>
                        </a:rPr>
                        <a:t>Ерыклинская</a:t>
                      </a:r>
                      <a:r>
                        <a:rPr lang="ru-RU" sz="800" b="1" u="none" strike="noStrike" dirty="0">
                          <a:effectLst/>
                        </a:rPr>
                        <a:t> ООШ»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46,66666667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33,33333333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</a:tr>
              <a:tr h="1267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МБОУ АСОШ №3 им. Г.С. Боровикова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93,33333333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26,6666667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</a:tr>
              <a:tr h="1267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</a:rPr>
                        <a:t>МБОУ </a:t>
                      </a:r>
                      <a:r>
                        <a:rPr lang="ru-RU" sz="800" b="1" u="none" strike="noStrike" dirty="0" err="1">
                          <a:effectLst/>
                        </a:rPr>
                        <a:t>Куркульская</a:t>
                      </a:r>
                      <a:r>
                        <a:rPr lang="ru-RU" sz="800" b="1" u="none" strike="noStrike" dirty="0">
                          <a:effectLst/>
                        </a:rPr>
                        <a:t> СОШ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91,66666667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91,66666667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75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50"/>
                    </a:solidFill>
                  </a:tcPr>
                </a:tc>
              </a:tr>
              <a:tr h="1267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МБОУ Мокрокурналинская СОШ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94,11764706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88,23529412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58,8235294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50"/>
                    </a:solidFill>
                  </a:tcPr>
                </a:tc>
              </a:tr>
              <a:tr h="1267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МБОУ Подлесношенталинская ООШ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81,81818182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81,81818182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27,2727273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</a:tr>
              <a:tr h="9964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МБОУ Реченская ООШ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80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80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50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50"/>
                    </a:solidFill>
                  </a:tcPr>
                </a:tc>
              </a:tr>
              <a:tr h="1267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</a:rPr>
                        <a:t>МБОУ </a:t>
                      </a:r>
                      <a:r>
                        <a:rPr lang="ru-RU" sz="800" b="1" u="none" strike="noStrike" dirty="0" err="1">
                          <a:effectLst/>
                        </a:rPr>
                        <a:t>Родниковская</a:t>
                      </a:r>
                      <a:r>
                        <a:rPr lang="ru-RU" sz="800" b="1" u="none" strike="noStrike" dirty="0">
                          <a:effectLst/>
                        </a:rPr>
                        <a:t> СОШ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53,33333333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26,6666667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</a:tr>
              <a:tr h="1267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</a:rPr>
                        <a:t>МБОУ Ромодановская СОШ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91,66666667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91,66666667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66,6666667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50"/>
                    </a:solidFill>
                  </a:tcPr>
                </a:tc>
              </a:tr>
              <a:tr h="1267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</a:rPr>
                        <a:t>МБОУ </a:t>
                      </a:r>
                      <a:r>
                        <a:rPr lang="ru-RU" sz="800" b="1" u="none" strike="noStrike" dirty="0" err="1">
                          <a:effectLst/>
                        </a:rPr>
                        <a:t>Среднетиганская</a:t>
                      </a:r>
                      <a:r>
                        <a:rPr lang="ru-RU" sz="800" b="1" u="none" strike="noStrike" dirty="0">
                          <a:effectLst/>
                        </a:rPr>
                        <a:t> СОШ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92,30769231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92,30769231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84,6153846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50"/>
                    </a:solidFill>
                  </a:tcPr>
                </a:tc>
              </a:tr>
              <a:tr h="1267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МБОУ Степношенталинская ООШ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90,90909091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81,81818182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36,3636364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</a:tr>
              <a:tr h="1267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МБУДО "СДЮТЭ"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66,66666667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66,6666667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50"/>
                    </a:solidFill>
                  </a:tcPr>
                </a:tc>
              </a:tr>
              <a:tr h="1267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МБУДО "ЦДТ"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87,5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12,5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FF0000"/>
                    </a:solidFill>
                  </a:tcPr>
                </a:tc>
              </a:tr>
              <a:tr h="1509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ИТОГО: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401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319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</a:rPr>
                        <a:t>79,55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283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</a:rPr>
                        <a:t>70,57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159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</a:rPr>
                        <a:t>39,65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06" marR="5006" marT="5006" marB="0" anchor="ctr"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46431" y="135483"/>
            <a:ext cx="6870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Активность пользователей в ИКОП «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Сферум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06053781" name="Google Shape;174;p30"/>
          <p:cNvSpPr txBox="1">
            <a:spLocks noGrp="1"/>
          </p:cNvSpPr>
          <p:nvPr>
            <p:ph type="ctrTitle"/>
          </p:nvPr>
        </p:nvSpPr>
        <p:spPr bwMode="auto">
          <a:xfrm>
            <a:off x="212270" y="195941"/>
            <a:ext cx="8670600" cy="1518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3" tIns="34273" rIns="68573" bIns="34273" anchor="b" anchorCtr="0">
            <a:normAutofit/>
          </a:bodyPr>
          <a:lstStyle/>
          <a:p>
            <a:pPr marL="0" lv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/>
            </a:pPr>
            <a:r>
              <a:rPr lang="ru" sz="1100"/>
              <a:t>     </a:t>
            </a:r>
            <a:endParaRPr sz="1100"/>
          </a:p>
        </p:txBody>
      </p:sp>
      <p:sp>
        <p:nvSpPr>
          <p:cNvPr id="311563181" name="Google Shape;175;p30"/>
          <p:cNvSpPr txBox="1">
            <a:spLocks noGrp="1"/>
          </p:cNvSpPr>
          <p:nvPr>
            <p:ph type="subTitle" idx="1"/>
          </p:nvPr>
        </p:nvSpPr>
        <p:spPr bwMode="auto">
          <a:xfrm>
            <a:off x="841729" y="195941"/>
            <a:ext cx="8098288" cy="1354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2" tIns="34272" rIns="68572" bIns="34272" anchor="t" anchorCtr="0">
            <a:noAutofit/>
          </a:bodyPr>
          <a:lstStyle/>
          <a:p>
            <a:pPr marL="0" lvl="0" indent="0" algn="ctr">
              <a:lnSpc>
                <a:spcPct val="90000"/>
              </a:lnSpc>
              <a:spcBef>
                <a:spcPts val="797"/>
              </a:spcBef>
              <a:spcAft>
                <a:spcPts val="0"/>
              </a:spcAft>
              <a:buClr>
                <a:srgbClr val="1E4E79"/>
              </a:buClr>
              <a:buSzPts val="2700"/>
              <a:buNone/>
              <a:defRPr/>
            </a:pPr>
            <a:r>
              <a:rPr lang="ru" sz="18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lang="ru" sz="27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" sz="2700" b="1">
                <a:solidFill>
                  <a:srgbClr val="1E4E79"/>
                </a:solidFill>
                <a:latin typeface="Times New Roman"/>
                <a:ea typeface="Times New Roman"/>
                <a:cs typeface="Times New Roman"/>
              </a:rPr>
              <a:t>                                              </a:t>
            </a:r>
            <a:endParaRPr sz="2700"/>
          </a:p>
        </p:txBody>
      </p:sp>
      <p:pic>
        <p:nvPicPr>
          <p:cNvPr id="1350313504" name="Google Shape;176;p30"/>
          <p:cNvPicPr/>
          <p:nvPr/>
        </p:nvPicPr>
        <p:blipFill>
          <a:blip r:embed="rId2">
            <a:alphaModFix/>
          </a:blip>
          <a:srcRect/>
          <a:stretch/>
        </p:blipFill>
        <p:spPr bwMode="auto">
          <a:xfrm>
            <a:off x="-102217" y="-56183"/>
            <a:ext cx="1054577" cy="716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78308" name="Рисунок 9677830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407993" y="12244"/>
            <a:ext cx="1697904" cy="7432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2270" y="1131590"/>
            <a:ext cx="860820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Постановление Правительства РФ от 24.11.2022 N 2136 "О внесении изменений в пункт 6 Правил формирования и ведения федеральной информационной системы "Федеральный реестр сведений о документах об образовании и (или) о квалификации, документах об обучении"</a:t>
            </a:r>
          </a:p>
          <a:p>
            <a:pPr algn="ctr"/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40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10" y="21431"/>
            <a:ext cx="5052981" cy="5103891"/>
          </a:xfrm>
          <a:prstGeom prst="rect">
            <a:avLst/>
          </a:prstGeom>
        </p:spPr>
      </p:pic>
      <p:sp>
        <p:nvSpPr>
          <p:cNvPr id="1306053781" name="Google Shape;174;p30"/>
          <p:cNvSpPr txBox="1">
            <a:spLocks noGrp="1"/>
          </p:cNvSpPr>
          <p:nvPr>
            <p:ph type="ctrTitle"/>
          </p:nvPr>
        </p:nvSpPr>
        <p:spPr bwMode="auto">
          <a:xfrm>
            <a:off x="212270" y="195941"/>
            <a:ext cx="8670600" cy="1518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3" tIns="34273" rIns="68573" bIns="34273" anchor="b" anchorCtr="0">
            <a:normAutofit/>
          </a:bodyPr>
          <a:lstStyle/>
          <a:p>
            <a:pPr marL="0" lv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/>
            </a:pPr>
            <a:r>
              <a:rPr lang="ru" sz="1100"/>
              <a:t>     </a:t>
            </a:r>
            <a:endParaRPr sz="1100"/>
          </a:p>
        </p:txBody>
      </p:sp>
      <p:sp>
        <p:nvSpPr>
          <p:cNvPr id="311563181" name="Google Shape;175;p30"/>
          <p:cNvSpPr txBox="1">
            <a:spLocks noGrp="1"/>
          </p:cNvSpPr>
          <p:nvPr>
            <p:ph type="subTitle" idx="1"/>
          </p:nvPr>
        </p:nvSpPr>
        <p:spPr bwMode="auto">
          <a:xfrm>
            <a:off x="841729" y="195941"/>
            <a:ext cx="8098288" cy="1354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2" tIns="34272" rIns="68572" bIns="34272" anchor="t" anchorCtr="0">
            <a:noAutofit/>
          </a:bodyPr>
          <a:lstStyle/>
          <a:p>
            <a:pPr marL="0" lvl="0" indent="0" algn="ctr">
              <a:lnSpc>
                <a:spcPct val="90000"/>
              </a:lnSpc>
              <a:spcBef>
                <a:spcPts val="797"/>
              </a:spcBef>
              <a:spcAft>
                <a:spcPts val="0"/>
              </a:spcAft>
              <a:buClr>
                <a:srgbClr val="1E4E79"/>
              </a:buClr>
              <a:buSzPts val="2700"/>
              <a:buNone/>
              <a:defRPr/>
            </a:pPr>
            <a:r>
              <a:rPr lang="ru" sz="18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lang="ru" sz="27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" sz="2700" b="1">
                <a:solidFill>
                  <a:srgbClr val="1E4E79"/>
                </a:solidFill>
                <a:latin typeface="Times New Roman"/>
                <a:ea typeface="Times New Roman"/>
                <a:cs typeface="Times New Roman"/>
              </a:rPr>
              <a:t>                                              </a:t>
            </a:r>
            <a:endParaRPr sz="2700"/>
          </a:p>
        </p:txBody>
      </p:sp>
      <p:pic>
        <p:nvPicPr>
          <p:cNvPr id="1350313504" name="Google Shape;176;p30"/>
          <p:cNvPicPr/>
          <p:nvPr/>
        </p:nvPicPr>
        <p:blipFill>
          <a:blip r:embed="rId3">
            <a:alphaModFix/>
          </a:blip>
          <a:srcRect/>
          <a:stretch/>
        </p:blipFill>
        <p:spPr bwMode="auto">
          <a:xfrm>
            <a:off x="-102217" y="-56183"/>
            <a:ext cx="1054577" cy="716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78308" name="Рисунок 9677830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407993" y="12244"/>
            <a:ext cx="1697904" cy="7432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08104" y="1131590"/>
            <a:ext cx="33123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*Ф.И.О. ответственного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ДОЛЖНЫ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отличаться от Ф.И.О. владельца личного кабинета</a:t>
            </a:r>
          </a:p>
        </p:txBody>
      </p:sp>
    </p:spTree>
    <p:extLst>
      <p:ext uri="{BB962C8B-B14F-4D97-AF65-F5344CB8AC3E}">
        <p14:creationId xmlns:p14="http://schemas.microsoft.com/office/powerpoint/2010/main" val="379042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06053781" name="Google Shape;174;p30"/>
          <p:cNvSpPr txBox="1">
            <a:spLocks noGrp="1"/>
          </p:cNvSpPr>
          <p:nvPr>
            <p:ph type="ctrTitle"/>
          </p:nvPr>
        </p:nvSpPr>
        <p:spPr bwMode="auto">
          <a:xfrm>
            <a:off x="212270" y="195941"/>
            <a:ext cx="8670600" cy="1518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3" tIns="34273" rIns="68573" bIns="34273" anchor="b" anchorCtr="0">
            <a:normAutofit/>
          </a:bodyPr>
          <a:lstStyle/>
          <a:p>
            <a:pPr marL="0" lv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/>
            </a:pPr>
            <a:r>
              <a:rPr lang="ru" sz="1100"/>
              <a:t>     </a:t>
            </a:r>
            <a:endParaRPr sz="1100"/>
          </a:p>
        </p:txBody>
      </p:sp>
      <p:sp>
        <p:nvSpPr>
          <p:cNvPr id="311563181" name="Google Shape;175;p30"/>
          <p:cNvSpPr txBox="1">
            <a:spLocks noGrp="1"/>
          </p:cNvSpPr>
          <p:nvPr>
            <p:ph type="subTitle" idx="1"/>
          </p:nvPr>
        </p:nvSpPr>
        <p:spPr bwMode="auto">
          <a:xfrm>
            <a:off x="841729" y="195941"/>
            <a:ext cx="8098288" cy="1354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2" tIns="34272" rIns="68572" bIns="34272" anchor="t" anchorCtr="0">
            <a:noAutofit/>
          </a:bodyPr>
          <a:lstStyle/>
          <a:p>
            <a:pPr marL="0" lvl="0" indent="0" algn="ctr">
              <a:lnSpc>
                <a:spcPct val="90000"/>
              </a:lnSpc>
              <a:spcBef>
                <a:spcPts val="797"/>
              </a:spcBef>
              <a:spcAft>
                <a:spcPts val="0"/>
              </a:spcAft>
              <a:buClr>
                <a:srgbClr val="1E4E79"/>
              </a:buClr>
              <a:buSzPts val="2700"/>
              <a:buNone/>
              <a:defRPr/>
            </a:pPr>
            <a:r>
              <a:rPr lang="ru" sz="18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lang="ru" sz="27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" sz="2700" b="1">
                <a:solidFill>
                  <a:srgbClr val="1E4E79"/>
                </a:solidFill>
                <a:latin typeface="Times New Roman"/>
                <a:ea typeface="Times New Roman"/>
                <a:cs typeface="Times New Roman"/>
              </a:rPr>
              <a:t>                                              </a:t>
            </a:r>
            <a:endParaRPr sz="2700"/>
          </a:p>
        </p:txBody>
      </p:sp>
      <p:pic>
        <p:nvPicPr>
          <p:cNvPr id="1350313504" name="Google Shape;176;p30"/>
          <p:cNvPicPr/>
          <p:nvPr/>
        </p:nvPicPr>
        <p:blipFill>
          <a:blip r:embed="rId2">
            <a:alphaModFix/>
          </a:blip>
          <a:srcRect/>
          <a:stretch/>
        </p:blipFill>
        <p:spPr bwMode="auto">
          <a:xfrm>
            <a:off x="-102217" y="-56183"/>
            <a:ext cx="1054577" cy="716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78308" name="Рисунок 9677830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407993" y="12244"/>
            <a:ext cx="1697904" cy="74325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52361" y="123478"/>
            <a:ext cx="64556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Наименование шаблона для внесения в ФИС ФРДО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44" t="4182" r="1"/>
          <a:stretch/>
        </p:blipFill>
        <p:spPr>
          <a:xfrm>
            <a:off x="1187624" y="987574"/>
            <a:ext cx="6249272" cy="15334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3528" y="2211710"/>
            <a:ext cx="86409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Название файла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Еxcel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должен иметь следующий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вид: 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1111111111111-333333333-2023-9.xlsx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1111111111111 – ОГРН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организации;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333333333 – КПП организации;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2023 – год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выдачи документов об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образовании;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9 – количество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классов, которые закончили выпускники получившие документы об образовании.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06053781" name="Google Shape;174;p30"/>
          <p:cNvSpPr txBox="1">
            <a:spLocks noGrp="1"/>
          </p:cNvSpPr>
          <p:nvPr>
            <p:ph type="ctrTitle"/>
          </p:nvPr>
        </p:nvSpPr>
        <p:spPr bwMode="auto">
          <a:xfrm>
            <a:off x="212270" y="195941"/>
            <a:ext cx="8670600" cy="1518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3" tIns="34273" rIns="68573" bIns="34273" anchor="b" anchorCtr="0">
            <a:normAutofit/>
          </a:bodyPr>
          <a:lstStyle/>
          <a:p>
            <a:pPr marL="0" lv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/>
            </a:pPr>
            <a:r>
              <a:rPr lang="ru" sz="1100"/>
              <a:t>     </a:t>
            </a:r>
            <a:endParaRPr sz="1100"/>
          </a:p>
        </p:txBody>
      </p:sp>
      <p:sp>
        <p:nvSpPr>
          <p:cNvPr id="311563181" name="Google Shape;175;p30"/>
          <p:cNvSpPr txBox="1">
            <a:spLocks noGrp="1"/>
          </p:cNvSpPr>
          <p:nvPr>
            <p:ph type="subTitle" idx="1"/>
          </p:nvPr>
        </p:nvSpPr>
        <p:spPr bwMode="auto">
          <a:xfrm>
            <a:off x="841729" y="195941"/>
            <a:ext cx="8098288" cy="1354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2" tIns="34272" rIns="68572" bIns="34272" anchor="t" anchorCtr="0">
            <a:noAutofit/>
          </a:bodyPr>
          <a:lstStyle/>
          <a:p>
            <a:pPr marL="0" lvl="0" indent="0" algn="ctr">
              <a:lnSpc>
                <a:spcPct val="90000"/>
              </a:lnSpc>
              <a:spcBef>
                <a:spcPts val="797"/>
              </a:spcBef>
              <a:spcAft>
                <a:spcPts val="0"/>
              </a:spcAft>
              <a:buClr>
                <a:srgbClr val="1E4E79"/>
              </a:buClr>
              <a:buSzPts val="2700"/>
              <a:buNone/>
              <a:defRPr/>
            </a:pPr>
            <a:r>
              <a:rPr lang="ru" sz="18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lang="ru" sz="27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" sz="2700" b="1">
                <a:solidFill>
                  <a:srgbClr val="1E4E79"/>
                </a:solidFill>
                <a:latin typeface="Times New Roman"/>
                <a:ea typeface="Times New Roman"/>
                <a:cs typeface="Times New Roman"/>
              </a:rPr>
              <a:t>                                              </a:t>
            </a:r>
            <a:endParaRPr sz="2700"/>
          </a:p>
        </p:txBody>
      </p:sp>
      <p:pic>
        <p:nvPicPr>
          <p:cNvPr id="1350313504" name="Google Shape;176;p30"/>
          <p:cNvPicPr/>
          <p:nvPr/>
        </p:nvPicPr>
        <p:blipFill>
          <a:blip r:embed="rId2">
            <a:alphaModFix/>
          </a:blip>
          <a:srcRect/>
          <a:stretch/>
        </p:blipFill>
        <p:spPr bwMode="auto">
          <a:xfrm>
            <a:off x="-102217" y="-56183"/>
            <a:ext cx="1054577" cy="716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78308" name="Рисунок 9677830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407993" y="12244"/>
            <a:ext cx="1697904" cy="74325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07687" y="-56183"/>
            <a:ext cx="6455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Заполнение шаблона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7480" y="340004"/>
            <a:ext cx="6768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Согласно </a:t>
            </a:r>
            <a:r>
              <a:rPr lang="ru-RU" sz="2000" b="1" dirty="0" smtClean="0">
                <a:solidFill>
                  <a:srgbClr val="FF0000"/>
                </a:solidFill>
              </a:rPr>
              <a:t>справочнику (Выбирать из списка) </a:t>
            </a:r>
          </a:p>
          <a:p>
            <a:endParaRPr lang="ru-RU" dirty="0"/>
          </a:p>
          <a:p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829547"/>
              </p:ext>
            </p:extLst>
          </p:nvPr>
        </p:nvGraphicFramePr>
        <p:xfrm>
          <a:off x="107504" y="843558"/>
          <a:ext cx="8784976" cy="42195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28392"/>
                <a:gridCol w="5256584"/>
              </a:tblGrid>
              <a:tr h="271863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Пример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3878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документа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Аттестат о 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среднем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общем образовании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402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Статус документа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«Оригинал» или «Дубликат»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726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Подтверждение утраты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«Да» или «Нет»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60493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Подтверждение обмена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«Да» или «Нет»</a:t>
                      </a:r>
                    </a:p>
                  </a:txBody>
                  <a:tcPr/>
                </a:tc>
              </a:tr>
              <a:tr h="24372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Подтверждение уничтожения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«Да» или «Нет»</a:t>
                      </a:r>
                    </a:p>
                  </a:txBody>
                  <a:tcPr/>
                </a:tc>
              </a:tr>
              <a:tr h="42871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Уровень образования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«Основное общее образование», «Среднее общее образование», «Неполное среднее образование» или «Нет»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311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Гражданство получателя (код страны по ОКСМ)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643 Российская Федерация, в случае отсутствия гражданства нужно выбрать значение из выпадающего списка «000»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311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Форма получения образования на момент прекращения образовательных отношений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«В образовательной организации» или «Вне образовательной организации»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311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Пол получателя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«Жен» или «Муж»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311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Источник финансирования обучения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«Федеральный бюджет», «Региональный бюджет», «Местный бюджет»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311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Форма обучения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«Очная», «Очно-заочная (вечерняя)» или «Заочная»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7992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1563181" name="Google Shape;175;p30"/>
          <p:cNvSpPr txBox="1">
            <a:spLocks noGrp="1"/>
          </p:cNvSpPr>
          <p:nvPr>
            <p:ph type="subTitle" idx="1"/>
          </p:nvPr>
        </p:nvSpPr>
        <p:spPr bwMode="auto">
          <a:xfrm>
            <a:off x="841729" y="195941"/>
            <a:ext cx="8098288" cy="1354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2" tIns="34272" rIns="68572" bIns="34272" anchor="t" anchorCtr="0">
            <a:noAutofit/>
          </a:bodyPr>
          <a:lstStyle/>
          <a:p>
            <a:pPr marL="0" lvl="0" indent="0" algn="ctr">
              <a:lnSpc>
                <a:spcPct val="90000"/>
              </a:lnSpc>
              <a:spcBef>
                <a:spcPts val="797"/>
              </a:spcBef>
              <a:spcAft>
                <a:spcPts val="0"/>
              </a:spcAft>
              <a:buClr>
                <a:srgbClr val="1E4E79"/>
              </a:buClr>
              <a:buSzPts val="2700"/>
              <a:buNone/>
              <a:defRPr/>
            </a:pPr>
            <a:r>
              <a:rPr lang="ru" sz="18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lang="ru" sz="27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" sz="2700" b="1">
                <a:solidFill>
                  <a:srgbClr val="1E4E79"/>
                </a:solidFill>
                <a:latin typeface="Times New Roman"/>
                <a:ea typeface="Times New Roman"/>
                <a:cs typeface="Times New Roman"/>
              </a:rPr>
              <a:t>                                              </a:t>
            </a:r>
            <a:endParaRPr sz="2700"/>
          </a:p>
        </p:txBody>
      </p:sp>
      <p:pic>
        <p:nvPicPr>
          <p:cNvPr id="1350313504" name="Google Shape;176;p30"/>
          <p:cNvPicPr/>
          <p:nvPr/>
        </p:nvPicPr>
        <p:blipFill>
          <a:blip r:embed="rId2">
            <a:alphaModFix/>
          </a:blip>
          <a:srcRect/>
          <a:stretch/>
        </p:blipFill>
        <p:spPr bwMode="auto">
          <a:xfrm>
            <a:off x="-102217" y="-56183"/>
            <a:ext cx="1054577" cy="716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78308" name="Рисунок 9677830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407993" y="12244"/>
            <a:ext cx="1697904" cy="74325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27584" y="-39702"/>
            <a:ext cx="6455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Заполнение шаблона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383873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697669"/>
              </p:ext>
            </p:extLst>
          </p:nvPr>
        </p:nvGraphicFramePr>
        <p:xfrm>
          <a:off x="179512" y="645485"/>
          <a:ext cx="8712968" cy="43801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77795"/>
                <a:gridCol w="6835173"/>
              </a:tblGrid>
              <a:tr h="315671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Пример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9051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Серия документа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Указываете слово «Нет» при заполнении сведений о документах "Аттестат о среднем общем образовании", "Аттестат о среднем общем образовании с отличием", "Аттестат об основном общем образовании", "Аттестат об основном общем образовании с отличием" выданных 2021 году или позднее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Номер документа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14 цифр без пробелов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2531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Дата выдачи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20.06.2023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074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Регистрационный номер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Данные из книги выдачи</a:t>
                      </a:r>
                    </a:p>
                  </a:txBody>
                  <a:tcPr/>
                </a:tc>
              </a:tr>
              <a:tr h="39675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Год поступления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фактического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поступления выпускника в организацию, где выдавался документ об образовании. </a:t>
                      </a:r>
                    </a:p>
                  </a:txBody>
                  <a:tcPr/>
                </a:tc>
              </a:tr>
              <a:tr h="29959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Год окончания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Год выдачи документа об образовании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Срок обучения, лет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Заполняется автоматически. Срок обучения может быть не нормативным и может составлять 0 лет.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ФИО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В отдельных 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ПОЛЯХ </a:t>
                      </a:r>
                      <a:endParaRPr lang="ru-RU" sz="1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Дата рождения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20.06.2006</a:t>
                      </a: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250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СНИЛС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123-456-789 10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543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</TotalTime>
  <Words>777</Words>
  <Application>Microsoft Office PowerPoint</Application>
  <DocSecurity>0</DocSecurity>
  <PresentationFormat>Экран (16:9)</PresentationFormat>
  <Paragraphs>296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Тема Office</vt:lpstr>
      <vt:lpstr>       </vt:lpstr>
      <vt:lpstr>     </vt:lpstr>
      <vt:lpstr>     </vt:lpstr>
      <vt:lpstr>     </vt:lpstr>
      <vt:lpstr>     </vt:lpstr>
      <vt:lpstr>     </vt:lpstr>
      <vt:lpstr>Презентация PowerPoint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</dc:title>
  <dc:creator>пк</dc:creator>
  <cp:lastModifiedBy>Пользователь Windows</cp:lastModifiedBy>
  <cp:revision>74</cp:revision>
  <cp:lastPrinted>2023-05-23T09:48:11Z</cp:lastPrinted>
  <dcterms:modified xsi:type="dcterms:W3CDTF">2023-05-23T09:48:20Z</dcterms:modified>
  <dc:identifier/>
  <dc:language/>
  <cp:version/>
</cp:coreProperties>
</file>