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57" r:id="rId5"/>
    <p:sldId id="282" r:id="rId6"/>
    <p:sldId id="265" r:id="rId7"/>
    <p:sldId id="298" r:id="rId8"/>
    <p:sldId id="259" r:id="rId9"/>
    <p:sldId id="285" r:id="rId10"/>
    <p:sldId id="260" r:id="rId11"/>
    <p:sldId id="262" r:id="rId12"/>
    <p:sldId id="263" r:id="rId13"/>
    <p:sldId id="269" r:id="rId14"/>
    <p:sldId id="264" r:id="rId15"/>
    <p:sldId id="267" r:id="rId16"/>
    <p:sldId id="29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38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Родниковская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средняя общеобразовательная школа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РТ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9144000" cy="589040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Учебно-опытного участка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Родниковской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r="7710" b="-2921"/>
          <a:stretch>
            <a:fillRect/>
          </a:stretch>
        </p:blipFill>
        <p:spPr bwMode="auto">
          <a:xfrm>
            <a:off x="2071670" y="3643314"/>
            <a:ext cx="513239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4778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620689"/>
            <a:ext cx="698477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</a:rPr>
              <a:t>Паспорт  учебно-опытного </a:t>
            </a:r>
            <a:r>
              <a:rPr lang="ru-RU" sz="3200" b="1" dirty="0" smtClean="0">
                <a:solidFill>
                  <a:schemeClr val="accent2"/>
                </a:solidFill>
              </a:rPr>
              <a:t>участка</a:t>
            </a:r>
            <a:endParaRPr lang="ru-RU" sz="3200" dirty="0" smtClean="0">
              <a:solidFill>
                <a:schemeClr val="accent2"/>
              </a:solidFill>
            </a:endParaRPr>
          </a:p>
          <a:p>
            <a:pPr lvl="0"/>
            <a:endParaRPr lang="ru-RU" sz="2400" dirty="0" smtClean="0"/>
          </a:p>
          <a:p>
            <a:pPr lvl="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Директор школы: Плотникова Лидия Николаевна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. пришкольным участком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Сапожникова Н.Ю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Республика  Татарстан, Алексеевский муниципальный  район,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Родники, ул.Центральная , 11,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8(84341)314-62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Rodniki93@mail.ru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89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14" y="0"/>
            <a:ext cx="9183356" cy="688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57290" y="928670"/>
            <a:ext cx="710314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Наличие необходимой документации</a:t>
            </a:r>
            <a:r>
              <a:rPr lang="ru-RU" sz="2400" b="1" dirty="0" smtClean="0"/>
              <a:t>:</a:t>
            </a:r>
          </a:p>
          <a:p>
            <a:pPr algn="ctr"/>
            <a:endParaRPr lang="ru-RU" sz="2400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sz="2400" dirty="0"/>
              <a:t>План работы</a:t>
            </a:r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2400" dirty="0"/>
              <a:t>Журнал учета прохождения летней </a:t>
            </a:r>
            <a:r>
              <a:rPr lang="ru-RU" sz="2400" dirty="0" smtClean="0"/>
              <a:t>практики</a:t>
            </a:r>
            <a:endParaRPr lang="ru-RU" sz="2400" dirty="0"/>
          </a:p>
          <a:p>
            <a:pPr marL="285750" lvl="0" indent="-285750">
              <a:buFont typeface="Wingdings" pitchFamily="2" charset="2"/>
              <a:buChar char="v"/>
            </a:pPr>
            <a:r>
              <a:rPr lang="ru-RU" sz="2400" dirty="0"/>
              <a:t>Журнал инструктажа по технике </a:t>
            </a:r>
            <a:r>
              <a:rPr lang="ru-RU" sz="2400" dirty="0" smtClean="0"/>
              <a:t>безопасности</a:t>
            </a:r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6" name="Рисунок 5" descr="C:\Users\Евгения\Desktop\журнал 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914" y="3789040"/>
            <a:ext cx="1548172" cy="255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Евгения\Desktop\журнал 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89040"/>
            <a:ext cx="1791072" cy="2615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56237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Учебно-опытный участок</a:t>
            </a:r>
            <a:br>
              <a:rPr lang="ru-RU" dirty="0" smtClean="0"/>
            </a:br>
            <a:endParaRPr lang="ru-RU" sz="3100" dirty="0"/>
          </a:p>
        </p:txBody>
      </p:sp>
      <p:pic>
        <p:nvPicPr>
          <p:cNvPr id="1026" name="Picture 2" descr="C:\Users\Comp\Desktop\пришкольный участок\Территория школы и огород 2015\IMG_129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287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43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347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</a:t>
                      </a:r>
                      <a:endParaRPr lang="ru-RU" dirty="0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smtClean="0"/>
                        <a:t>Овощной в системе севооборота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2120</a:t>
                      </a:r>
                      <a:r>
                        <a:rPr lang="ru-RU" baseline="0" dirty="0" smtClean="0"/>
                        <a:t>  м (в квадрате)</a:t>
                      </a:r>
                      <a:endParaRPr lang="ru-RU" dirty="0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Полевые культуры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0,3сот</a:t>
                      </a:r>
                      <a:endParaRPr lang="ru-RU" dirty="0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smtClean="0"/>
                        <a:t>Лекарственные растения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0,3сот</a:t>
                      </a:r>
                      <a:endParaRPr lang="ru-RU" dirty="0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Плодово</a:t>
                      </a:r>
                      <a:r>
                        <a:rPr lang="ru-RU" dirty="0" smtClean="0"/>
                        <a:t>- ягодный отдел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6сот</a:t>
                      </a:r>
                      <a:endParaRPr lang="ru-RU" dirty="0"/>
                    </a:p>
                  </a:txBody>
                  <a:tcPr/>
                </a:tc>
              </a:tr>
              <a:tr h="434749">
                <a:tc>
                  <a:txBody>
                    <a:bodyPr/>
                    <a:lstStyle/>
                    <a:p>
                      <a:r>
                        <a:rPr lang="ru-RU" dirty="0" smtClean="0"/>
                        <a:t>Цветник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214414" y="785794"/>
            <a:ext cx="6572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Земельная  площадь в ОУ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98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/>
              <a:t> </a:t>
            </a:r>
            <a:r>
              <a:rPr lang="ru-RU" sz="2700" b="1" i="1" dirty="0" smtClean="0">
                <a:ea typeface="Times New Roman"/>
              </a:rPr>
              <a:t>Опытный участок находится в  производственном отделе в юго-западной части, почва плодородная</a:t>
            </a:r>
            <a:br>
              <a:rPr lang="ru-RU" sz="2700" b="1" i="1" dirty="0" smtClean="0">
                <a:ea typeface="Times New Roman"/>
              </a:rPr>
            </a:br>
            <a:r>
              <a:rPr lang="ru-RU" sz="2700" b="1" i="1" dirty="0" smtClean="0">
                <a:ea typeface="Times New Roman"/>
              </a:rPr>
              <a:t> </a:t>
            </a:r>
            <a:r>
              <a:rPr lang="ru-RU" sz="2700" b="1" i="1" dirty="0" smtClean="0"/>
              <a:t>Участок расположен около здания школы, забором  огорожен, водой  обеспечен. </a:t>
            </a:r>
            <a:br>
              <a:rPr lang="ru-RU" sz="2700" b="1" i="1" dirty="0" smtClean="0"/>
            </a:br>
            <a:r>
              <a:rPr lang="ru-RU" sz="2700" b="1" i="1" dirty="0" smtClean="0"/>
              <a:t>В школе есть погреб, овощехранилище</a:t>
            </a:r>
            <a:endParaRPr lang="ru-RU" sz="2700" dirty="0"/>
          </a:p>
        </p:txBody>
      </p:sp>
      <p:pic>
        <p:nvPicPr>
          <p:cNvPr id="6" name="Picture 2" descr="C:\Users\Comp\Desktop\пришкольный участок\Территория школы и огород 2015\IMG_13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5" y="2786058"/>
            <a:ext cx="5374763" cy="3340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181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500043"/>
            <a:ext cx="8229600" cy="1071570"/>
          </a:xfrm>
        </p:spPr>
        <p:txBody>
          <a:bodyPr/>
          <a:lstStyle/>
          <a:p>
            <a:r>
              <a:rPr lang="ru-RU" dirty="0" smtClean="0"/>
              <a:t>                     Овощной отдел</a:t>
            </a:r>
            <a:endParaRPr lang="ru-RU" dirty="0"/>
          </a:p>
        </p:txBody>
      </p:sp>
      <p:pic>
        <p:nvPicPr>
          <p:cNvPr id="3075" name="Picture 3" descr="C:\Users\Comp\Desktop\пришкольный участок\Территория школы и огород 2015\IMG_12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3643306" cy="2643206"/>
          </a:xfrm>
          <a:prstGeom prst="rect">
            <a:avLst/>
          </a:prstGeom>
          <a:noFill/>
        </p:spPr>
      </p:pic>
      <p:pic>
        <p:nvPicPr>
          <p:cNvPr id="3076" name="Picture 4" descr="C:\Users\Comp\Desktop\пришкольный участок\Территория школы и огород 2015\IMG_13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14422"/>
            <a:ext cx="3905278" cy="2714644"/>
          </a:xfrm>
          <a:prstGeom prst="rect">
            <a:avLst/>
          </a:prstGeom>
          <a:noFill/>
        </p:spPr>
      </p:pic>
      <p:pic>
        <p:nvPicPr>
          <p:cNvPr id="3077" name="Picture 5" descr="C:\Users\Comp\Desktop\пришкольный участок\Территория школы и огород 2015\IMG_13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357695"/>
            <a:ext cx="3857652" cy="2214578"/>
          </a:xfrm>
          <a:prstGeom prst="rect">
            <a:avLst/>
          </a:prstGeom>
          <a:noFill/>
        </p:spPr>
      </p:pic>
      <p:pic>
        <p:nvPicPr>
          <p:cNvPr id="1026" name="Picture 2" descr="C:\Users\Comp\Desktop\пришкольный участок\Территория школы и огород 2015\IMG_13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357694"/>
            <a:ext cx="3786214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181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Comp\Desktop\пришкольный участок\Территория школы и огород 2015\IMG_1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85728"/>
            <a:ext cx="4000496" cy="3271836"/>
          </a:xfrm>
          <a:prstGeom prst="rect">
            <a:avLst/>
          </a:prstGeom>
          <a:noFill/>
        </p:spPr>
      </p:pic>
      <p:pic>
        <p:nvPicPr>
          <p:cNvPr id="2052" name="Picture 4" descr="C:\Users\Comp\Desktop\пришкольный участок\Территория школы и огород 2015\IMG_129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85728"/>
            <a:ext cx="3660251" cy="3286148"/>
          </a:xfrm>
          <a:prstGeom prst="rect">
            <a:avLst/>
          </a:prstGeom>
          <a:noFill/>
        </p:spPr>
      </p:pic>
      <p:pic>
        <p:nvPicPr>
          <p:cNvPr id="2053" name="Picture 5" descr="C:\Users\Comp\Desktop\пришкольный участок\Территория школы и огород 2015\IMG_13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714752"/>
            <a:ext cx="3643338" cy="2818431"/>
          </a:xfrm>
          <a:prstGeom prst="rect">
            <a:avLst/>
          </a:prstGeom>
          <a:noFill/>
        </p:spPr>
      </p:pic>
      <p:pic>
        <p:nvPicPr>
          <p:cNvPr id="7" name="Объект 3" descr="C:\Users\Евгения\Desktop\100KC182\100_1763.JP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4902" t="9624"/>
          <a:stretch>
            <a:fillRect/>
          </a:stretch>
        </p:blipFill>
        <p:spPr bwMode="auto">
          <a:xfrm>
            <a:off x="3428992" y="3714752"/>
            <a:ext cx="5072098" cy="26663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927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Плодово</a:t>
            </a:r>
            <a:r>
              <a:rPr lang="ru-RU" dirty="0" smtClean="0"/>
              <a:t>- ягодный отдел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Comp\Desktop\пришкольный участок\SAM_24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4071942"/>
            <a:ext cx="3357586" cy="2357454"/>
          </a:xfrm>
          <a:prstGeom prst="rect">
            <a:avLst/>
          </a:prstGeom>
          <a:noFill/>
        </p:spPr>
      </p:pic>
      <p:pic>
        <p:nvPicPr>
          <p:cNvPr id="3075" name="Picture 3" descr="C:\Users\Comp\Desktop\пришкольный участок\SAM_2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928670"/>
            <a:ext cx="3786214" cy="2839660"/>
          </a:xfrm>
          <a:prstGeom prst="rect">
            <a:avLst/>
          </a:prstGeom>
          <a:noFill/>
        </p:spPr>
      </p:pic>
      <p:pic>
        <p:nvPicPr>
          <p:cNvPr id="3076" name="Picture 4" descr="C:\Users\Comp\Desktop\пришкольный участок\SAM_25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000108"/>
            <a:ext cx="3309928" cy="2643205"/>
          </a:xfrm>
          <a:prstGeom prst="rect">
            <a:avLst/>
          </a:prstGeom>
          <a:noFill/>
        </p:spPr>
      </p:pic>
      <p:pic>
        <p:nvPicPr>
          <p:cNvPr id="3077" name="Picture 5" descr="C:\Users\Comp\Desktop\пришкольный участок\Территория школы и огород 2015\IMG_12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071942"/>
            <a:ext cx="3929090" cy="2428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716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Семенной отдел</a:t>
            </a:r>
            <a:endParaRPr lang="ru-RU" dirty="0"/>
          </a:p>
        </p:txBody>
      </p:sp>
      <p:pic>
        <p:nvPicPr>
          <p:cNvPr id="4098" name="Picture 2" descr="C:\Users\Comp\Desktop\пришкольный участок\SAM_251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142984"/>
            <a:ext cx="3619524" cy="2714643"/>
          </a:xfrm>
          <a:prstGeom prst="rect">
            <a:avLst/>
          </a:prstGeom>
          <a:noFill/>
        </p:spPr>
      </p:pic>
      <p:pic>
        <p:nvPicPr>
          <p:cNvPr id="4099" name="Picture 3" descr="C:\Users\Comp\Desktop\пришкольный участок\Территория школы и огород 2015\IMG_13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214422"/>
            <a:ext cx="3643306" cy="2625323"/>
          </a:xfrm>
          <a:prstGeom prst="rect">
            <a:avLst/>
          </a:prstGeom>
          <a:noFill/>
        </p:spPr>
      </p:pic>
      <p:pic>
        <p:nvPicPr>
          <p:cNvPr id="4100" name="Picture 4" descr="C:\Users\Comp\Desktop\пришкольный участок\Территория школы и огород 2015\IMG_13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4000504"/>
            <a:ext cx="4286248" cy="2571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3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Цветник</a:t>
            </a:r>
            <a:endParaRPr lang="ru-RU" dirty="0"/>
          </a:p>
        </p:txBody>
      </p:sp>
      <p:pic>
        <p:nvPicPr>
          <p:cNvPr id="5123" name="Picture 3" descr="C:\Users\Comp\Desktop\пришкольный участок\Территория школы и огород 2015\IMG_13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142984"/>
            <a:ext cx="3857620" cy="2893215"/>
          </a:xfrm>
          <a:prstGeom prst="rect">
            <a:avLst/>
          </a:prstGeom>
          <a:noFill/>
        </p:spPr>
      </p:pic>
      <p:pic>
        <p:nvPicPr>
          <p:cNvPr id="5127" name="Picture 7" descr="C:\Users\Comp\Desktop\пришкольный участок\SAM_249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7" y="1071546"/>
            <a:ext cx="3714776" cy="3280973"/>
          </a:xfrm>
          <a:prstGeom prst="rect">
            <a:avLst/>
          </a:prstGeom>
          <a:noFill/>
        </p:spPr>
      </p:pic>
      <p:pic>
        <p:nvPicPr>
          <p:cNvPr id="5128" name="Picture 8" descr="C:\Users\Comp\Desktop\пришкольный участок\SAM_24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232653"/>
            <a:ext cx="3857652" cy="2625347"/>
          </a:xfrm>
          <a:prstGeom prst="rect">
            <a:avLst/>
          </a:prstGeom>
          <a:noFill/>
        </p:spPr>
      </p:pic>
      <p:pic>
        <p:nvPicPr>
          <p:cNvPr id="5129" name="Picture 9" descr="C:\Users\Comp\Desktop\пришкольный участок\SAM_24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429132"/>
            <a:ext cx="3643338" cy="2428868"/>
          </a:xfrm>
          <a:prstGeom prst="rect">
            <a:avLst/>
          </a:prstGeom>
          <a:noFill/>
        </p:spPr>
      </p:pic>
      <p:pic>
        <p:nvPicPr>
          <p:cNvPr id="5130" name="Picture 10" descr="C:\Users\Comp\Desktop\пришкольный участок\SAM_25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3357562"/>
            <a:ext cx="2405080" cy="1803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398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Уборка урожая</a:t>
            </a:r>
            <a:endParaRPr lang="ru-RU" dirty="0"/>
          </a:p>
        </p:txBody>
      </p:sp>
      <p:pic>
        <p:nvPicPr>
          <p:cNvPr id="6147" name="Picture 3" descr="C:\Users\Comp\Desktop\пришкольный участок\SAM_27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142985"/>
            <a:ext cx="4017441" cy="2786082"/>
          </a:xfrm>
          <a:prstGeom prst="rect">
            <a:avLst/>
          </a:prstGeom>
          <a:noFill/>
        </p:spPr>
      </p:pic>
      <p:pic>
        <p:nvPicPr>
          <p:cNvPr id="6148" name="Picture 4" descr="C:\Users\Comp\Desktop\пришкольный участок\SAM_27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142984"/>
            <a:ext cx="3857620" cy="2643206"/>
          </a:xfrm>
          <a:prstGeom prst="rect">
            <a:avLst/>
          </a:prstGeom>
          <a:noFill/>
        </p:spPr>
      </p:pic>
      <p:pic>
        <p:nvPicPr>
          <p:cNvPr id="6149" name="Picture 5" descr="C:\Users\Comp\Desktop\пришкольный участок\SDC107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179075"/>
            <a:ext cx="3786214" cy="2464635"/>
          </a:xfrm>
          <a:prstGeom prst="rect">
            <a:avLst/>
          </a:prstGeom>
          <a:noFill/>
        </p:spPr>
      </p:pic>
      <p:pic>
        <p:nvPicPr>
          <p:cNvPr id="11" name="Объект 3" descr="F:\IMG_20160906_131904.jp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4357694"/>
            <a:ext cx="3857652" cy="2286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33294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29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</a:t>
            </a:r>
            <a:r>
              <a:rPr lang="ru-RU" dirty="0" smtClean="0"/>
              <a:t> </a:t>
            </a:r>
            <a:r>
              <a:rPr lang="ru-RU" dirty="0" smtClean="0"/>
              <a:t>к</a:t>
            </a:r>
            <a:r>
              <a:rPr lang="ru-RU" dirty="0" smtClean="0"/>
              <a:t> </a:t>
            </a:r>
            <a:r>
              <a:rPr lang="ru-RU" dirty="0" smtClean="0"/>
              <a:t>2019г.</a:t>
            </a:r>
            <a:endParaRPr lang="ru-RU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340768"/>
            <a:ext cx="2643206" cy="258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340768"/>
            <a:ext cx="269699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628800"/>
            <a:ext cx="248491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4365104"/>
            <a:ext cx="328614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4437112"/>
            <a:ext cx="342902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05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Информация по сбору урожая 2018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85722" y="857230"/>
          <a:ext cx="8401078" cy="593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625"/>
                <a:gridCol w="729282"/>
                <a:gridCol w="933453"/>
                <a:gridCol w="933453"/>
                <a:gridCol w="933453"/>
                <a:gridCol w="933453"/>
                <a:gridCol w="933453"/>
                <a:gridCol w="933453"/>
                <a:gridCol w="933453"/>
              </a:tblGrid>
              <a:tr h="93201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школа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Кар-тофель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капуста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свекла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Мор -ковь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другое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31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Потребность</a:t>
                      </a:r>
                      <a:r>
                        <a:rPr lang="ru-RU" sz="1200" baseline="0" dirty="0" smtClean="0"/>
                        <a:t> с сентября- по май 2019г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537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Выращено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275кг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510кг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642кг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507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Реализовано</a:t>
                      </a:r>
                      <a:r>
                        <a:rPr lang="ru-RU" sz="1200" baseline="0" dirty="0" smtClean="0"/>
                        <a:t> на </a:t>
                      </a:r>
                      <a:r>
                        <a:rPr lang="ru-RU" sz="1200" dirty="0" smtClean="0"/>
                        <a:t>Ярмарке:</a:t>
                      </a:r>
                    </a:p>
                    <a:p>
                      <a:r>
                        <a:rPr lang="ru-RU" sz="1200" dirty="0" smtClean="0"/>
                        <a:t>Реализовано ИП Антонов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100кг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30кг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50кг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120кг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50кг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102кг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20кг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3700р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3516р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429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Потребность 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дош</a:t>
                      </a:r>
                      <a:r>
                        <a:rPr lang="ru-RU" sz="1200" baseline="0" dirty="0" smtClean="0"/>
                        <a:t>. Группа сентябрь-май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537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Выращено </a:t>
                      </a:r>
                      <a:r>
                        <a:rPr lang="ru-RU" sz="1200" dirty="0" err="1" smtClean="0"/>
                        <a:t>дош</a:t>
                      </a:r>
                      <a:r>
                        <a:rPr lang="ru-RU" sz="1200" dirty="0" smtClean="0"/>
                        <a:t> группе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80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80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Излишки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175кг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160кг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175к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80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16496р.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80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621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4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dirty="0" smtClean="0"/>
              <a:t>Средняя стоимость обеда без овощей в месяц: 400руб</a:t>
            </a:r>
            <a:br>
              <a:rPr lang="ru-RU" sz="2700" dirty="0" smtClean="0"/>
            </a:br>
            <a:r>
              <a:rPr lang="ru-RU" sz="2700" dirty="0" smtClean="0"/>
              <a:t>Средняя стоимость обеда с овощами: 600руб.</a:t>
            </a:r>
            <a:br>
              <a:rPr lang="ru-RU" sz="2700" dirty="0" smtClean="0"/>
            </a:br>
            <a:r>
              <a:rPr lang="ru-RU" sz="2700" dirty="0" smtClean="0"/>
              <a:t>Заготовлено всего варенья:</a:t>
            </a:r>
            <a:br>
              <a:rPr lang="ru-RU" sz="2700" dirty="0" smtClean="0"/>
            </a:br>
            <a:r>
              <a:rPr lang="ru-RU" sz="2700" dirty="0" smtClean="0"/>
              <a:t>56 банок(3л)(280кг)  из смородины,  вишни ,   яблок.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285992"/>
            <a:ext cx="4381531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57430"/>
            <a:ext cx="3929058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633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6" y="0"/>
            <a:ext cx="910915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95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204</Words>
  <Application>Microsoft Office PowerPoint</Application>
  <PresentationFormat>Экран (4:3)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Муниципальное бюджетное общеобразовательное учреждение Родниковская  средняя общеобразовательная школа Алексеевского муниципального района РТ   </vt:lpstr>
      <vt:lpstr>Слайд 2</vt:lpstr>
      <vt:lpstr>Слайд 3</vt:lpstr>
      <vt:lpstr>Учебно-опытный участок </vt:lpstr>
      <vt:lpstr>Слайд 5</vt:lpstr>
      <vt:lpstr>  Опытный участок находится в  производственном отделе в юго-западной части, почва плодородная  Участок расположен около здания школы, забором  огорожен, водой  обеспечен.  В школе есть погреб, овощехранилище</vt:lpstr>
      <vt:lpstr> </vt:lpstr>
      <vt:lpstr>Слайд 8</vt:lpstr>
      <vt:lpstr>Плодово- ягодный отдел </vt:lpstr>
      <vt:lpstr>Семенной отдел</vt:lpstr>
      <vt:lpstr>Цветник</vt:lpstr>
      <vt:lpstr>Уборка урожая</vt:lpstr>
      <vt:lpstr>Подготовка  к 2019г.</vt:lpstr>
      <vt:lpstr>Информация по сбору урожая 2018</vt:lpstr>
      <vt:lpstr>      Средняя стоимость обеда без овощей в месяц: 400руб Средняя стоимость обеда с овощами: 600руб. Заготовлено всего варенья: 56 банок(3л)(280кг)  из смородины,  вишни ,   яблок.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</dc:creator>
  <cp:lastModifiedBy>1</cp:lastModifiedBy>
  <cp:revision>42</cp:revision>
  <dcterms:modified xsi:type="dcterms:W3CDTF">2018-10-25T20:45:31Z</dcterms:modified>
</cp:coreProperties>
</file>