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21"/>
  </p:notesMasterIdLst>
  <p:sldIdLst>
    <p:sldId id="256" r:id="rId2"/>
    <p:sldId id="358" r:id="rId3"/>
    <p:sldId id="375" r:id="rId4"/>
    <p:sldId id="359" r:id="rId5"/>
    <p:sldId id="357" r:id="rId6"/>
    <p:sldId id="383" r:id="rId7"/>
    <p:sldId id="376" r:id="rId8"/>
    <p:sldId id="370" r:id="rId9"/>
    <p:sldId id="364" r:id="rId10"/>
    <p:sldId id="369" r:id="rId11"/>
    <p:sldId id="372" r:id="rId12"/>
    <p:sldId id="374" r:id="rId13"/>
    <p:sldId id="377" r:id="rId14"/>
    <p:sldId id="378" r:id="rId15"/>
    <p:sldId id="379" r:id="rId16"/>
    <p:sldId id="380" r:id="rId17"/>
    <p:sldId id="368" r:id="rId18"/>
    <p:sldId id="384" r:id="rId19"/>
    <p:sldId id="281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1272" autoAdjust="0"/>
    <p:restoredTop sz="82024" autoAdjust="0"/>
  </p:normalViewPr>
  <p:slideViewPr>
    <p:cSldViewPr>
      <p:cViewPr>
        <p:scale>
          <a:sx n="100" d="100"/>
          <a:sy n="100" d="100"/>
        </p:scale>
        <p:origin x="-78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mp7775\Desktop\4%20&#1052;&#1041;&#1054;&#1059;%20&#1057;&#1088;&#1077;&#1076;&#1085;&#1077;&#1090;&#1080;&#1075;&#1072;&#1085;&#1089;&#1082;&#1072;&#1103;%20&#1057;&#1054;&#1064;.&#1040;&#1085;&#1072;&#1083;&#1080;&#1079;&#1099;%20&#1054;&#1043;&#1069;,&#1045;&#1043;&#1069;%20&#1089;%20&#1076;&#1080;&#1085;&#1072;&#1084;&#1080;&#1082;&#1086;&#1081;\&#1045;&#1043;&#1069;.&#1052;&#1041;&#1054;&#1059;&#1057;&#1088;&#1077;&#1076;&#1085;&#1077;&#1090;&#1080;&#1075;&#1072;&#1085;&#1089;&#1082;&#1072;&#1103;%20&#1057;&#1054;&#1064;.&#1040;&#1085;&#1072;&#1083;&#1080;&#1079;&#1099;%20&#1045;&#1043;&#1069;(&#1057;&#1077;&#1085;&#1090;&#1103;&#1073;&#1088;&#1100;-&#1085;&#1086;&#1103;&#1073;&#1088;&#1100;)\&#1056;&#1091;&#1089;&#1089;&#1082;&#1080;&#1081;-&#1045;&#1043;&#1069;.&#1044;&#1080;&#1072;&#1075;&#1088;&#1072;&#1084;&#1084;&#1099;.(&#1089;&#1077;&#1085;&#1090;&#1103;&#1073;&#1088;&#1100;-&#1085;&#1086;&#1103;&#1073;&#1088;&#1100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6.3655074365704292E-2"/>
          <c:y val="5.6030183727034118E-2"/>
          <c:w val="0.61874912510936164"/>
          <c:h val="0.6944243948673082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Лист1!$B$4</c:f>
              <c:strCache>
                <c:ptCount val="1"/>
                <c:pt idx="0">
                  <c:v>Галлямова Расиля</c:v>
                </c:pt>
              </c:strCache>
            </c:strRef>
          </c:tx>
          <c:cat>
            <c:strRef>
              <c:f>Лист1!$C$3:$G$3</c:f>
              <c:strCache>
                <c:ptCount val="5"/>
                <c:pt idx="0">
                  <c:v>15.09(РОО)</c:v>
                </c:pt>
                <c:pt idx="1">
                  <c:v>12.окт</c:v>
                </c:pt>
                <c:pt idx="2">
                  <c:v>09.ноя</c:v>
                </c:pt>
                <c:pt idx="3">
                  <c:v>01.дек</c:v>
                </c:pt>
                <c:pt idx="4">
                  <c:v>11.янв</c:v>
                </c:pt>
              </c:strCache>
            </c:strRef>
          </c:cat>
          <c:val>
            <c:numRef>
              <c:f>Лист1!$C$4:$G$4</c:f>
              <c:numCache>
                <c:formatCode>General</c:formatCode>
                <c:ptCount val="5"/>
                <c:pt idx="0">
                  <c:v>48</c:v>
                </c:pt>
                <c:pt idx="1">
                  <c:v>61</c:v>
                </c:pt>
                <c:pt idx="2">
                  <c:v>67</c:v>
                </c:pt>
                <c:pt idx="3">
                  <c:v>46</c:v>
                </c:pt>
                <c:pt idx="4">
                  <c:v>69</c:v>
                </c:pt>
              </c:numCache>
            </c:numRef>
          </c:val>
        </c:ser>
        <c:ser>
          <c:idx val="1"/>
          <c:order val="1"/>
          <c:tx>
            <c:strRef>
              <c:f>Лист1!$B$5</c:f>
              <c:strCache>
                <c:ptCount val="1"/>
                <c:pt idx="0">
                  <c:v>Гилязов Булат</c:v>
                </c:pt>
              </c:strCache>
            </c:strRef>
          </c:tx>
          <c:cat>
            <c:strRef>
              <c:f>Лист1!$C$3:$G$3</c:f>
              <c:strCache>
                <c:ptCount val="5"/>
                <c:pt idx="0">
                  <c:v>15.09(РОО)</c:v>
                </c:pt>
                <c:pt idx="1">
                  <c:v>12.окт</c:v>
                </c:pt>
                <c:pt idx="2">
                  <c:v>09.ноя</c:v>
                </c:pt>
                <c:pt idx="3">
                  <c:v>01.дек</c:v>
                </c:pt>
                <c:pt idx="4">
                  <c:v>11.янв</c:v>
                </c:pt>
              </c:strCache>
            </c:strRef>
          </c:cat>
          <c:val>
            <c:numRef>
              <c:f>Лист1!$C$5:$G$5</c:f>
              <c:numCache>
                <c:formatCode>General</c:formatCode>
                <c:ptCount val="5"/>
                <c:pt idx="0">
                  <c:v>38</c:v>
                </c:pt>
                <c:pt idx="1">
                  <c:v>59</c:v>
                </c:pt>
                <c:pt idx="2">
                  <c:v>66</c:v>
                </c:pt>
                <c:pt idx="3">
                  <c:v>46</c:v>
                </c:pt>
                <c:pt idx="4">
                  <c:v>73</c:v>
                </c:pt>
              </c:numCache>
            </c:numRef>
          </c:val>
        </c:ser>
        <c:ser>
          <c:idx val="2"/>
          <c:order val="2"/>
          <c:tx>
            <c:strRef>
              <c:f>Лист1!$B$6</c:f>
              <c:strCache>
                <c:ptCount val="1"/>
                <c:pt idx="0">
                  <c:v>Сибатов Салават</c:v>
                </c:pt>
              </c:strCache>
            </c:strRef>
          </c:tx>
          <c:cat>
            <c:strRef>
              <c:f>Лист1!$C$3:$G$3</c:f>
              <c:strCache>
                <c:ptCount val="5"/>
                <c:pt idx="0">
                  <c:v>15.09(РОО)</c:v>
                </c:pt>
                <c:pt idx="1">
                  <c:v>12.окт</c:v>
                </c:pt>
                <c:pt idx="2">
                  <c:v>09.ноя</c:v>
                </c:pt>
                <c:pt idx="3">
                  <c:v>01.дек</c:v>
                </c:pt>
                <c:pt idx="4">
                  <c:v>11.янв</c:v>
                </c:pt>
              </c:strCache>
            </c:strRef>
          </c:cat>
          <c:val>
            <c:numRef>
              <c:f>Лист1!$C$6:$G$6</c:f>
              <c:numCache>
                <c:formatCode>General</c:formatCode>
                <c:ptCount val="5"/>
                <c:pt idx="0">
                  <c:v>43</c:v>
                </c:pt>
                <c:pt idx="1">
                  <c:v>62</c:v>
                </c:pt>
                <c:pt idx="2">
                  <c:v>65</c:v>
                </c:pt>
                <c:pt idx="3">
                  <c:v>55</c:v>
                </c:pt>
                <c:pt idx="4">
                  <c:v>71</c:v>
                </c:pt>
              </c:numCache>
            </c:numRef>
          </c:val>
        </c:ser>
        <c:axId val="84378368"/>
        <c:axId val="84379904"/>
      </c:barChart>
      <c:catAx>
        <c:axId val="84378368"/>
        <c:scaling>
          <c:orientation val="minMax"/>
        </c:scaling>
        <c:axPos val="b"/>
        <c:tickLblPos val="nextTo"/>
        <c:crossAx val="84379904"/>
        <c:crosses val="autoZero"/>
        <c:auto val="1"/>
        <c:lblAlgn val="ctr"/>
        <c:lblOffset val="100"/>
      </c:catAx>
      <c:valAx>
        <c:axId val="84379904"/>
        <c:scaling>
          <c:orientation val="minMax"/>
        </c:scaling>
        <c:axPos val="l"/>
        <c:majorGridlines/>
        <c:numFmt formatCode="General" sourceLinked="1"/>
        <c:tickLblPos val="nextTo"/>
        <c:crossAx val="84378368"/>
        <c:crosses val="autoZero"/>
        <c:crossBetween val="between"/>
      </c:valAx>
    </c:plotArea>
    <c:plotVisOnly val="1"/>
    <c:dispBlanksAs val="gap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1AA30-A8AA-47A6-A6FD-6B79E73F128F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2065-22C5-4C1A-8D05-81C30E6891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726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12B09-9889-4B24-99AD-D38D092F85F3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D7848-80E8-471E-A10A-C67BFCAA3D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656184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Среднетиганская средняя общеобразовательная школа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работы школы за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I-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полугодие и план работы на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II-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полугодие 2016-2017 учебного года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Гульнара\Desktop\Одаренные дети ДГХ\Камалова С\IMG_20160804_095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8488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 нашей школе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1-  ведущий учитель</a:t>
            </a:r>
          </a:p>
          <a:p>
            <a:r>
              <a:rPr lang="ru-RU" dirty="0" smtClean="0"/>
              <a:t>13- </a:t>
            </a:r>
            <a:r>
              <a:rPr lang="en-US" dirty="0" smtClean="0"/>
              <a:t>I-</a:t>
            </a:r>
            <a:r>
              <a:rPr lang="ru-RU" dirty="0" smtClean="0"/>
              <a:t>кв.категорией</a:t>
            </a:r>
          </a:p>
          <a:p>
            <a:r>
              <a:rPr lang="ru-RU" dirty="0" smtClean="0"/>
              <a:t> 5- СЗД</a:t>
            </a:r>
          </a:p>
          <a:p>
            <a:endParaRPr lang="ru-RU" dirty="0" smtClean="0"/>
          </a:p>
          <a:p>
            <a:r>
              <a:rPr lang="ru-RU" dirty="0" smtClean="0"/>
              <a:t>Воспитанников  -18</a:t>
            </a:r>
          </a:p>
          <a:p>
            <a:r>
              <a:rPr lang="ru-RU" dirty="0" smtClean="0"/>
              <a:t>Учеников - 57</a:t>
            </a:r>
          </a:p>
          <a:p>
            <a:r>
              <a:rPr lang="ru-RU" dirty="0" smtClean="0"/>
              <a:t>Выпускники дошкольной группы-3</a:t>
            </a:r>
          </a:p>
          <a:p>
            <a:r>
              <a:rPr lang="ru-RU" dirty="0" smtClean="0"/>
              <a:t>В 4 классе-4 ученика</a:t>
            </a:r>
          </a:p>
          <a:p>
            <a:r>
              <a:rPr lang="ru-RU" dirty="0" smtClean="0"/>
              <a:t>В 9 классе-7 учеников</a:t>
            </a:r>
          </a:p>
          <a:p>
            <a:r>
              <a:rPr lang="ru-RU" dirty="0" smtClean="0"/>
              <a:t>В 11 классе-3 ученика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Деятельность школы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1454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1.Учебный план на 1 полугодие 2016-2017  учебного года выполнен, учебные программы пройдены.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2.В 1 полугодии проводились следующие  мероприятия: </a:t>
            </a:r>
          </a:p>
          <a:p>
            <a:pPr marL="0" lv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собеседования с учителями  и классными руководителями  о возможностях обучающихся;</a:t>
            </a:r>
          </a:p>
          <a:p>
            <a:pPr marL="0" lv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по графику были проведены  административные контрольные  работы</a:t>
            </a:r>
          </a:p>
          <a:p>
            <a:pPr marL="0" lv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посещение уроков  администрацией школы</a:t>
            </a:r>
          </a:p>
          <a:p>
            <a:pPr marL="0" lv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предметные недели, школьные олимпиады  по предметам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заседания МО, совещания при директоре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проверка адаптации детей в ДОУ и в 1, 5 классах к новым условиям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предметные олимпиады 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стартовые диагностики в 5 классе;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аттестация учителей;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муниципальные контрольные работы;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диагностические тестирования по татарскому и английскому языку(4,6 классов);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итоговое сочинение для 11 класса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подготовка к ОГЭ и ЕГЭ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пробное тестирование учащихся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тестирование учащихся 7 класса.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результате проделанной работы  общая успеваемость составила 100%,  качественная успеваемость по итогам 1 полугодия 2016-2017 учебного    года  составила  58%.</a:t>
            </a:r>
          </a:p>
          <a:p>
            <a:pPr lvl="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2000" b="1" dirty="0" smtClean="0">
                <a:latin typeface="SL_Times New Roman"/>
                <a:ea typeface="Times New Roman" pitchFamily="18" charset="0"/>
                <a:cs typeface="Times New Roman" pitchFamily="18" charset="0"/>
              </a:rPr>
              <a:t>Качество знаний уч-ся по предметам  по школе за </a:t>
            </a:r>
            <a:r>
              <a:rPr lang="en-US" sz="2000" b="1" dirty="0" smtClean="0">
                <a:latin typeface="SL_Times New Roman"/>
                <a:ea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latin typeface="SL_Times New Roman"/>
                <a:ea typeface="Times New Roman" pitchFamily="18" charset="0"/>
                <a:cs typeface="Times New Roman" pitchFamily="18" charset="0"/>
              </a:rPr>
              <a:t>-полугодие</a:t>
            </a:r>
            <a:br>
              <a:rPr lang="ru-RU" sz="2000" b="1" dirty="0" smtClean="0">
                <a:latin typeface="SL_Times New Roman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SL_Times New Roman"/>
                <a:ea typeface="Times New Roman" pitchFamily="18" charset="0"/>
                <a:cs typeface="Times New Roman" pitchFamily="18" charset="0"/>
              </a:rPr>
              <a:t>2016-2017 учебного года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340775"/>
          <a:ext cx="8018650" cy="5161897"/>
        </p:xfrm>
        <a:graphic>
          <a:graphicData uri="http://schemas.openxmlformats.org/drawingml/2006/table">
            <a:tbl>
              <a:tblPr/>
              <a:tblGrid>
                <a:gridCol w="1878834"/>
                <a:gridCol w="1127300"/>
                <a:gridCol w="1127300"/>
                <a:gridCol w="1503067"/>
                <a:gridCol w="2382149"/>
              </a:tblGrid>
              <a:tr h="645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>
                          <a:latin typeface="Times New Roman"/>
                          <a:ea typeface="Times New Roman"/>
                          <a:cs typeface="Calibri"/>
                        </a:rPr>
                        <a:t>Предметы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 smtClean="0">
                          <a:latin typeface="Times New Roman"/>
                          <a:ea typeface="Times New Roman"/>
                          <a:cs typeface="Calibri"/>
                        </a:rPr>
                        <a:t>1-четверть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 smtClean="0">
                          <a:latin typeface="Times New Roman"/>
                          <a:ea typeface="Times New Roman"/>
                          <a:cs typeface="Calibri"/>
                        </a:rPr>
                        <a:t>2-четверть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Calibri"/>
                        </a:rPr>
                        <a:t>Динамика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Выводы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Русс.язык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72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83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1">
                  <a:txBody>
                    <a:bodyPr/>
                    <a:lstStyle/>
                    <a:p>
                      <a:pPr fontAlgn="base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 планировании уроков продумывать систему индивидуальной работы с учащимися, своевременно выявлять образовавшиеся пробелы в знаниях, умениях и организовывать своевременную ликвидацию пробелов, стремиться к созданию на уроках ситуации успеха. Классным руководителям провести родительские собрания по итогам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I-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полугодия.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Литература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92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+mn-lt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Тат.язык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70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92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Тат.лит-ра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96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92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Падение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Математика 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75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+mn-lt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История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92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+mn-lt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Обществознание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86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92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География 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Биология 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Физика 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67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+mn-lt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Химия 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57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82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Информатика 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Англ. язык 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72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92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ОБ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Calibri"/>
                        </a:rPr>
                        <a:t>Ж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ИЗО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latin typeface="Times New Roman"/>
                          <a:ea typeface="Times New Roman"/>
                          <a:cs typeface="Calibri"/>
                        </a:rPr>
                        <a:t>96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+mn-lt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Музыка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latin typeface="Times New Roman"/>
                          <a:ea typeface="Times New Roman"/>
                          <a:cs typeface="Calibri"/>
                        </a:rPr>
                        <a:t>93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Повышение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Искусство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Право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-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Экономика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Times New Roman"/>
                          <a:cs typeface="Calibri"/>
                        </a:rPr>
                        <a:t>-</a:t>
                      </a:r>
                      <a:endParaRPr lang="ru-RU" sz="11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Технология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latin typeface="Times New Roman"/>
                          <a:ea typeface="Times New Roman"/>
                          <a:cs typeface="Calibri"/>
                        </a:rPr>
                        <a:t>96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Падение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Физ-ра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Times New Roman"/>
                          <a:cs typeface="Calibri"/>
                        </a:rPr>
                        <a:t>100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Calibri"/>
                        </a:rPr>
                        <a:t>Стабильно</a:t>
                      </a: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313" marR="6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Успеваемость за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полугодие 2016-2017 учебного года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848872" cy="458606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25644055"/>
              </p:ext>
            </p:extLst>
          </p:nvPr>
        </p:nvGraphicFramePr>
        <p:xfrm>
          <a:off x="611560" y="980728"/>
          <a:ext cx="7776866" cy="4357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037"/>
                <a:gridCol w="953766"/>
                <a:gridCol w="1027133"/>
                <a:gridCol w="1393966"/>
                <a:gridCol w="1373003"/>
                <a:gridCol w="1031624"/>
                <a:gridCol w="1190337"/>
              </a:tblGrid>
              <a:tr h="7136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Классы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Кол-во учащихся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Качество знания за </a:t>
                      </a:r>
                      <a:r>
                        <a:rPr lang="en-US" sz="1200" dirty="0" smtClean="0"/>
                        <a:t> I-</a:t>
                      </a:r>
                      <a:r>
                        <a:rPr lang="ru-RU" sz="1200" dirty="0" smtClean="0"/>
                        <a:t>четверть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Качество знания за </a:t>
                      </a:r>
                      <a:r>
                        <a:rPr lang="en-US" sz="1200" dirty="0" smtClean="0"/>
                        <a:t> II-</a:t>
                      </a:r>
                      <a:r>
                        <a:rPr lang="ru-RU" sz="1200" dirty="0" smtClean="0"/>
                        <a:t>четверть </a:t>
                      </a:r>
                    </a:p>
                    <a:p>
                      <a:r>
                        <a:rPr lang="ru-RU" sz="1200" dirty="0" smtClean="0"/>
                        <a:t>(</a:t>
                      </a:r>
                      <a:r>
                        <a:rPr lang="en-US" sz="1200" dirty="0" smtClean="0"/>
                        <a:t>I-</a:t>
                      </a:r>
                      <a:r>
                        <a:rPr lang="ru-RU" sz="1200" dirty="0" smtClean="0"/>
                        <a:t>полугодие)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Показатель</a:t>
                      </a:r>
                    </a:p>
                    <a:p>
                      <a:r>
                        <a:rPr lang="ru-RU" sz="1200" dirty="0" smtClean="0"/>
                        <a:t>качества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Отличники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Слабоуспе-вающие</a:t>
                      </a:r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77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77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стабильно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60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падение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стабильно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  !!</a:t>
                      </a:r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62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62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стабильно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стабильно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60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падение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29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29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стабильно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  !!!</a:t>
                      </a:r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77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95442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 школе: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падение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</a:tr>
              <a:tr h="393922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fontAlgn="base"/>
                      <a:endParaRPr lang="en-US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468052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Выводы</a:t>
            </a:r>
            <a:r>
              <a:rPr lang="ru-RU" b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1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ru-RU" b="1" dirty="0" smtClean="0"/>
              <a:t>Во </a:t>
            </a:r>
            <a:r>
              <a:rPr lang="ru-RU" b="1" dirty="0"/>
              <a:t>2 классе  слабых учеников 2, в 4 классе 2, в 7 классе 1, в 9 классе 3, в 10 классе 1ученик</a:t>
            </a:r>
            <a:r>
              <a:rPr lang="ru-RU" b="1" dirty="0" smtClean="0"/>
              <a:t>.</a:t>
            </a:r>
          </a:p>
          <a:p>
            <a:pPr marL="0" indent="0" fontAlgn="base">
              <a:buNone/>
            </a:pPr>
            <a:r>
              <a:rPr lang="ru-RU" b="1" dirty="0" smtClean="0"/>
              <a:t>Причина слабых знаний:</a:t>
            </a:r>
          </a:p>
          <a:p>
            <a:pPr marL="0" indent="0" fontAlgn="base">
              <a:buNone/>
            </a:pPr>
            <a:r>
              <a:rPr lang="ru-RU" b="1" dirty="0" smtClean="0"/>
              <a:t>1. Нет </a:t>
            </a:r>
            <a:r>
              <a:rPr lang="ru-RU" b="1" dirty="0"/>
              <a:t>родительского контроля,</a:t>
            </a:r>
            <a:endParaRPr lang="ru-RU" dirty="0"/>
          </a:p>
          <a:p>
            <a:pPr marL="0" indent="0" fontAlgn="base">
              <a:buNone/>
            </a:pPr>
            <a:r>
              <a:rPr lang="ru-RU" b="1" dirty="0" smtClean="0"/>
              <a:t>2. Ученики часто болеют и пропускают уроки.</a:t>
            </a:r>
          </a:p>
          <a:p>
            <a:pPr marL="0" indent="0" fontAlgn="base">
              <a:buNone/>
            </a:pPr>
            <a:r>
              <a:rPr lang="ru-RU" b="1" dirty="0" smtClean="0"/>
              <a:t>Пути устранения:</a:t>
            </a:r>
          </a:p>
          <a:p>
            <a:pPr marL="0" indent="0" fontAlgn="base">
              <a:buNone/>
            </a:pPr>
            <a:r>
              <a:rPr lang="ru-RU" b="1" dirty="0" smtClean="0"/>
              <a:t>1.Усилить работу с родителями.</a:t>
            </a:r>
          </a:p>
          <a:p>
            <a:pPr marL="0" indent="0" fontAlgn="base">
              <a:buNone/>
            </a:pPr>
            <a:r>
              <a:rPr lang="ru-RU" b="1" dirty="0" smtClean="0"/>
              <a:t>2.Заниматся индивидуально с каждым учеником после уроков и во время урока.</a:t>
            </a:r>
          </a:p>
          <a:p>
            <a:pPr marL="0" indent="0" fontAlgn="base">
              <a:buNone/>
            </a:pPr>
            <a:r>
              <a:rPr lang="ru-RU" b="1" dirty="0" smtClean="0"/>
              <a:t>3.Использовать разные формы и методы на уроке.</a:t>
            </a:r>
          </a:p>
          <a:p>
            <a:pPr marL="0" indent="0" fontAlgn="base">
              <a:buNone/>
            </a:pPr>
            <a:r>
              <a:rPr lang="ru-RU" b="1" dirty="0" smtClean="0"/>
              <a:t>4.Организовать дополнительные консультации.</a:t>
            </a:r>
          </a:p>
          <a:p>
            <a:pPr marL="0" indent="0" fontAlgn="base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041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Диаграммы пробных ЕГЭ по русскому  языку по МБОУ </a:t>
            </a:r>
            <a:r>
              <a:rPr lang="ru-RU" sz="2400" dirty="0" err="1" smtClean="0"/>
              <a:t>Среднетиганской</a:t>
            </a:r>
            <a:r>
              <a:rPr lang="ru-RU" sz="2400" dirty="0" smtClean="0"/>
              <a:t> СОШ(Сентябрь-январь)за 2016-2017 учебный год</a:t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7" y="1196763"/>
          <a:ext cx="7669063" cy="4929402"/>
        </p:xfrm>
        <a:graphic>
          <a:graphicData uri="http://schemas.openxmlformats.org/drawingml/2006/table">
            <a:tbl>
              <a:tblPr/>
              <a:tblGrid>
                <a:gridCol w="385215"/>
                <a:gridCol w="694904"/>
                <a:gridCol w="886241"/>
                <a:gridCol w="717558"/>
                <a:gridCol w="634473"/>
                <a:gridCol w="483408"/>
                <a:gridCol w="483408"/>
                <a:gridCol w="483408"/>
                <a:gridCol w="483408"/>
                <a:gridCol w="483408"/>
                <a:gridCol w="483408"/>
                <a:gridCol w="483408"/>
                <a:gridCol w="483408"/>
                <a:gridCol w="483408"/>
              </a:tblGrid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3687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04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ФИО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15.09(РОО)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12.окт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09.ноя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01.дек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11.янв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46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46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46"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Учитель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русского языка и литературы:   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Фатыхова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Р.С./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ЗДУВР:                             </a:t>
                      </a:r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/Валиева Н.Т./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16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860032" y="2852937"/>
          <a:ext cx="417646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cs typeface="Aharoni" panose="02010803020104030203" pitchFamily="2" charset="-79"/>
              </a:rPr>
              <a:t>Муниципальный тур олимпиад  по предметам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1600" dirty="0" err="1" smtClean="0"/>
              <a:t>Ситдиков</a:t>
            </a:r>
            <a:r>
              <a:rPr lang="ru-RU" sz="1600" dirty="0" smtClean="0"/>
              <a:t> и Сафин,</a:t>
            </a:r>
          </a:p>
          <a:p>
            <a:r>
              <a:rPr lang="ru-RU" sz="1600" dirty="0" smtClean="0"/>
              <a:t>призёры по физической культуре,</a:t>
            </a:r>
          </a:p>
          <a:p>
            <a:r>
              <a:rPr lang="ru-RU" sz="1600" dirty="0" smtClean="0"/>
              <a:t>учитель Г.М. </a:t>
            </a:r>
            <a:r>
              <a:rPr lang="ru-RU" sz="1600" dirty="0" err="1" smtClean="0"/>
              <a:t>Валеев</a:t>
            </a:r>
            <a:endParaRPr lang="ru-RU" sz="1600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005" y="2204864"/>
            <a:ext cx="438120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Информация об участии в конкурсах  за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-полугодие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2016-2017 учебного года</a:t>
            </a:r>
            <a:endParaRPr lang="ru-RU" sz="1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539552" y="692696"/>
          <a:ext cx="8136904" cy="5805280"/>
        </p:xfrm>
        <a:graphic>
          <a:graphicData uri="http://schemas.openxmlformats.org/drawingml/2006/table">
            <a:tbl>
              <a:tblPr/>
              <a:tblGrid>
                <a:gridCol w="271518"/>
                <a:gridCol w="1096634"/>
                <a:gridCol w="936104"/>
                <a:gridCol w="1224136"/>
                <a:gridCol w="1270798"/>
                <a:gridCol w="1207649"/>
                <a:gridCol w="213006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ученика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Школа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Название конкурса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ФИО учителя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МБОУ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Среднетиганская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СОШ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«Джутовые чудеса»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2-место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Камалова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С.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Р.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«Джутовые чудеса»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1-место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Заббарова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Р.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Учитель </a:t>
                      </a:r>
                      <a:r>
                        <a:rPr lang="ru-RU" sz="1200" b="1" dirty="0" err="1">
                          <a:latin typeface="Times New Roman"/>
                          <a:ea typeface="Calibri"/>
                          <a:cs typeface="Times New Roman"/>
                        </a:rPr>
                        <a:t>нач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классов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«Волшебная страна </a:t>
                      </a:r>
                      <a:r>
                        <a:rPr lang="ru-RU" sz="1200" b="1" dirty="0" err="1">
                          <a:latin typeface="Times New Roman"/>
                          <a:ea typeface="Calibri"/>
                          <a:cs typeface="Times New Roman"/>
                        </a:rPr>
                        <a:t>цветоделия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1-место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Соревнования по шахматам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/>
                          <a:ea typeface="Calibri"/>
                          <a:cs typeface="Times New Roman"/>
                        </a:rPr>
                        <a:t>3 – место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Валиев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Г. М.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Соревнования по шахматам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2-место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Валиев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Г. М.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Соревнования по шахматам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1-место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Валиев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Г. М.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21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Республиканский фестиваль детских и юношеских театров «Сайяр»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Диплом участника зонального этапа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Зарипова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Л. Р.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«Аксаковские чтения»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Сертификат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Галиева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Р. З.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Учитель тат. языка и литературы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«Мин </a:t>
                      </a:r>
                      <a:r>
                        <a:rPr lang="ru-RU" sz="1200" b="1" dirty="0" err="1">
                          <a:latin typeface="Times New Roman"/>
                          <a:ea typeface="Calibri"/>
                          <a:cs typeface="Times New Roman"/>
                        </a:rPr>
                        <a:t>татарча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t-RU" sz="1200" b="1" dirty="0">
                          <a:latin typeface="Times New Roman"/>
                          <a:ea typeface="Calibri"/>
                          <a:cs typeface="Times New Roman"/>
                        </a:rPr>
                        <a:t>сөйләшәм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>
                          <a:latin typeface="Times New Roman"/>
                          <a:ea typeface="Calibri"/>
                          <a:cs typeface="Times New Roman"/>
                        </a:rPr>
                        <a:t>Диплом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     Учитель</a:t>
                      </a:r>
                      <a:endParaRPr lang="tt-RU" sz="12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9463" marR="294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Результаты диагностического тестирования учителей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результатам диагностического тестирования проведены следующие мероприятия: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1.Каждый учитель проанализировав свою работу определил западающие темы.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2.Установил причину допущенных   ошибок.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3.Внес коррективы в план самообразования.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4.Определил формы и методы самоподготовки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                                                                                             </a:t>
            </a:r>
          </a:p>
          <a:p>
            <a:pPr>
              <a:buNone/>
            </a:pPr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Дорожная карта по повышению профессионального развития педагогов </a:t>
            </a:r>
            <a:br>
              <a:rPr lang="ru-RU" sz="2000" dirty="0" smtClean="0"/>
            </a:br>
            <a:r>
              <a:rPr lang="ru-RU" sz="2000" dirty="0" smtClean="0"/>
              <a:t> МБОУ </a:t>
            </a:r>
            <a:r>
              <a:rPr lang="ru-RU" sz="2000" dirty="0" err="1" smtClean="0"/>
              <a:t>Среднетиганской</a:t>
            </a:r>
            <a:r>
              <a:rPr lang="ru-RU" sz="2000" dirty="0" smtClean="0"/>
              <a:t> СОШ  на </a:t>
            </a:r>
            <a:r>
              <a:rPr lang="en-US" sz="2000" dirty="0" smtClean="0"/>
              <a:t>II-</a:t>
            </a:r>
            <a:r>
              <a:rPr lang="ru-RU" sz="2000" dirty="0" smtClean="0"/>
              <a:t>полугодие 2016-2017 уч. года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8855889"/>
              </p:ext>
            </p:extLst>
          </p:nvPr>
        </p:nvGraphicFramePr>
        <p:xfrm>
          <a:off x="457200" y="908050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2417400"/>
                <a:gridCol w="1831072"/>
                <a:gridCol w="1656184"/>
                <a:gridCol w="1450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Ответственный за организацию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Сроки проведения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Отметки об исполнении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Анализ результатов, определение западающих тем.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Учителя-предметники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20.01.2017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Собеседование</a:t>
                      </a:r>
                      <a:endParaRPr lang="ru-RU" sz="1400" dirty="0"/>
                    </a:p>
                  </a:txBody>
                  <a:tcPr/>
                </a:tc>
              </a:tr>
              <a:tr h="50127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Корректировка  плана самообразования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ЗДУВР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 20.01.2017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Собеседование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Контроль  за ходом самоподготовки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Директор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Ежемесячно, последний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понедельник месяца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Организовать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систему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взаимопосещения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уроков с целью обмена опыта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Директор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ЗДУВР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Течение года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Решение заданий по западающим темам (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КИМы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Учителя- предметники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Течение года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Дорожная карта по повышению профессионального развития педагогов </a:t>
            </a:r>
            <a:br>
              <a:rPr lang="ru-RU" sz="2000" dirty="0" smtClean="0"/>
            </a:br>
            <a:r>
              <a:rPr lang="ru-RU" sz="2000" dirty="0" smtClean="0"/>
              <a:t> МБОУ </a:t>
            </a:r>
            <a:r>
              <a:rPr lang="ru-RU" sz="2000" dirty="0" err="1" smtClean="0"/>
              <a:t>Среднетиганской</a:t>
            </a:r>
            <a:r>
              <a:rPr lang="ru-RU" sz="2000" dirty="0" smtClean="0"/>
              <a:t> СОШ  на </a:t>
            </a:r>
            <a:r>
              <a:rPr lang="en-US" sz="2000" dirty="0" smtClean="0"/>
              <a:t>II-</a:t>
            </a:r>
            <a:r>
              <a:rPr lang="ru-RU" sz="2000" dirty="0" smtClean="0"/>
              <a:t>полугодие 2016-2017 уч.  года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908050"/>
          <a:ext cx="82296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2417400"/>
                <a:gridCol w="1831072"/>
                <a:gridCol w="1656184"/>
                <a:gridCol w="1450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Ответственный за организацию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Сроки проведения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Отметки об исполнении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Участие в мероприятиях по плану МКУ «Отдел образования Алексеевского муниципального района»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Администрация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Течение года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0127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Участие в обучающих семинарах организованных отделом образования и РЦМКО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Администрация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школы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Течение года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Изучение опыта работы учителей района, республики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Администрация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школы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Течение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Прохождение курсов повышения квалификации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Администрация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школы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 плану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Промежуточное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итоговое тестирование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Директор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ЗДУВР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Апрель, май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828675" y="542925"/>
          <a:ext cx="6591300" cy="3895725"/>
        </p:xfrm>
        <a:graphic>
          <a:graphicData uri="http://schemas.openxmlformats.org/presentationml/2006/ole">
            <p:oleObj spid="_x0000_s31748" name="Документ" r:id="rId3" imgW="9697783" imgH="563281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139256"/>
              </p:ext>
            </p:extLst>
          </p:nvPr>
        </p:nvGraphicFramePr>
        <p:xfrm>
          <a:off x="827582" y="1484783"/>
          <a:ext cx="6581059" cy="4000412"/>
        </p:xfrm>
        <a:graphic>
          <a:graphicData uri="http://schemas.openxmlformats.org/drawingml/2006/table">
            <a:tbl>
              <a:tblPr/>
              <a:tblGrid>
                <a:gridCol w="253572"/>
                <a:gridCol w="1007316"/>
                <a:gridCol w="684052"/>
                <a:gridCol w="988552"/>
                <a:gridCol w="683516"/>
                <a:gridCol w="988017"/>
                <a:gridCol w="988017"/>
                <a:gridCol w="988017"/>
              </a:tblGrid>
              <a:tr h="1085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Ф.И.О. ученика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Руссий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язык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Татарский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язык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Общество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Физика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Пятница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14.20-15.05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8.00-8.30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Вторник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14.20-15.05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Пятница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14.20-15.05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Вторник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8.00-8.35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8.00-8.30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Пятница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8.00-8.25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Суббота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14.20-15.55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04" marR="47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107504" y="482714"/>
            <a:ext cx="90364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Консультации по предметам для учащихся 11 класса: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План ликвидации пробелов при  подготовке к ОГЭ и ЕГЭ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521744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Индивидуализировать обучение при устранении пробелов в знании каждого ученика.</a:t>
            </a:r>
          </a:p>
          <a:p>
            <a:pPr lvl="0"/>
            <a:r>
              <a:rPr lang="ru-RU" dirty="0" smtClean="0"/>
              <a:t>Вести учет личных затруднений учащихся.</a:t>
            </a:r>
          </a:p>
          <a:p>
            <a:pPr lvl="0"/>
            <a:r>
              <a:rPr lang="ru-RU" dirty="0" smtClean="0"/>
              <a:t>Планировать устный опрос с учетом ликвидации персональных затруднений.</a:t>
            </a:r>
          </a:p>
          <a:p>
            <a:pPr lvl="0"/>
            <a:r>
              <a:rPr lang="ru-RU" dirty="0" smtClean="0"/>
              <a:t>Включать задания, вызвавшие затруднения, в классные и домашние работы (дифференциация домашних заданий).</a:t>
            </a:r>
          </a:p>
          <a:p>
            <a:pPr lvl="0"/>
            <a:r>
              <a:rPr lang="ru-RU" dirty="0" smtClean="0"/>
              <a:t>Усилить практическую направленность обучения.</a:t>
            </a:r>
          </a:p>
          <a:p>
            <a:pPr lvl="0"/>
            <a:r>
              <a:rPr lang="ru-RU" dirty="0" smtClean="0"/>
              <a:t>Отрабатывать навыки осмысленного чтения.</a:t>
            </a:r>
          </a:p>
          <a:p>
            <a:pPr lvl="0"/>
            <a:r>
              <a:rPr lang="ru-RU" dirty="0" smtClean="0"/>
              <a:t>Адресная работа над ошибками.</a:t>
            </a:r>
          </a:p>
          <a:p>
            <a:pPr lvl="0"/>
            <a:r>
              <a:rPr lang="ru-RU" dirty="0" smtClean="0"/>
              <a:t>Использование различных форм внеклассной и индивидуальной работы.</a:t>
            </a:r>
          </a:p>
          <a:p>
            <a:pPr lvl="0"/>
            <a:r>
              <a:rPr lang="ru-RU" dirty="0" smtClean="0"/>
              <a:t>Учитывать психолого-педагогические особенности усвоения материала.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План –график дополнительных занятий</a:t>
            </a:r>
            <a:endParaRPr lang="ru-RU" sz="28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79293354"/>
              </p:ext>
            </p:extLst>
          </p:nvPr>
        </p:nvGraphicFramePr>
        <p:xfrm>
          <a:off x="971601" y="1397000"/>
          <a:ext cx="6912766" cy="4857234"/>
        </p:xfrm>
        <a:graphic>
          <a:graphicData uri="http://schemas.openxmlformats.org/drawingml/2006/table">
            <a:tbl>
              <a:tblPr/>
              <a:tblGrid>
                <a:gridCol w="432047"/>
                <a:gridCol w="3603958"/>
                <a:gridCol w="1428339"/>
                <a:gridCol w="1034833"/>
                <a:gridCol w="413589"/>
              </a:tblGrid>
              <a:tr h="359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</a:rPr>
                        <a:t>План-график дополнительной работы по подготовке к ГИА   (9 </a:t>
                      </a:r>
                      <a:r>
                        <a:rPr lang="ru-RU" sz="1200" b="1" dirty="0" err="1">
                          <a:latin typeface="Times New Roman"/>
                          <a:ea typeface="Calibri"/>
                        </a:rPr>
                        <a:t>кл</a:t>
                      </a:r>
                      <a:r>
                        <a:rPr lang="ru-RU" sz="1200" b="1" dirty="0">
                          <a:latin typeface="Times New Roman"/>
                          <a:ea typeface="Calibri"/>
                        </a:rPr>
                        <a:t>).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9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Times New Roman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Успевающие по русскому языку на базовом уровне.                                                    </a:t>
                      </a:r>
                      <a:endParaRPr lang="ru-RU" sz="1200" dirty="0" smtClean="0">
                        <a:latin typeface="Times New Roman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                                                                    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Каждый вторник 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7  урок.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В течение всего года.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Слабоуспевающие по русскому языку.                                               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Каждая пятница,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Calibri"/>
                        </a:rPr>
                        <a:t>вторник 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7  урок.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В течение всего года.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</a:rPr>
                        <a:t>План-график дополнительной работы по подготовке к ЕГЭ (11 </a:t>
                      </a:r>
                      <a:r>
                        <a:rPr lang="ru-RU" sz="1200" b="1" dirty="0" err="1">
                          <a:latin typeface="Times New Roman"/>
                          <a:ea typeface="Calibri"/>
                        </a:rPr>
                        <a:t>кл</a:t>
                      </a:r>
                      <a:r>
                        <a:rPr lang="ru-RU" sz="1200" b="1" dirty="0">
                          <a:latin typeface="Times New Roman"/>
                          <a:ea typeface="Calibri"/>
                        </a:rPr>
                        <a:t>).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690">
                <a:tc>
                  <a:txBody>
                    <a:bodyPr/>
                    <a:lstStyle/>
                    <a:p>
                      <a:pPr marL="6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1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Успевающие по русскому языку на базовом  уровне.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Каждая суббота  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7  урок.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В течение всего года.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Проведение дополнительных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уроков по русскому</a:t>
                      </a:r>
                      <a:r>
                        <a:rPr lang="ru-RU" sz="1200" baseline="0" dirty="0" smtClean="0">
                          <a:latin typeface="Times New Roman"/>
                          <a:ea typeface="Calibri"/>
                        </a:rPr>
                        <a:t> языку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</a:rPr>
                        <a:t>по </a:t>
                      </a:r>
                      <a:r>
                        <a:rPr lang="ru-RU" sz="1200" dirty="0">
                          <a:latin typeface="Times New Roman"/>
                          <a:ea typeface="Calibri"/>
                        </a:rPr>
                        <a:t>четвергам по подготовке к итоговому сочинению и к ЕГЭ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Каждый четверг.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В течение всего года.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Подготовка и обновление справочных, информационных и учебно-тренировочных материалов по ОГЭ и ЕГЭ.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Октябрь 2016 года.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40423" marR="404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97160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 «Дорожная карта» 7 класса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1464510"/>
              </p:ext>
            </p:extLst>
          </p:nvPr>
        </p:nvGraphicFramePr>
        <p:xfrm>
          <a:off x="457200" y="1124744"/>
          <a:ext cx="8229600" cy="5143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707"/>
                <a:gridCol w="1597901"/>
                <a:gridCol w="1224136"/>
                <a:gridCol w="1440160"/>
                <a:gridCol w="1807096"/>
                <a:gridCol w="1371600"/>
              </a:tblGrid>
              <a:tr h="408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7535" algn="l"/>
                        </a:tabLs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7535" algn="l"/>
                        </a:tabLst>
                      </a:pPr>
                      <a:r>
                        <a:rPr lang="ru-RU" sz="1400" b="1">
                          <a:latin typeface="Calibri"/>
                          <a:ea typeface="Calibri"/>
                          <a:cs typeface="Times New Roman"/>
                        </a:rPr>
                        <a:t>ФИ О ученика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предметов</a:t>
                      </a:r>
                      <a:endParaRPr lang="ru-RU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</a:tr>
              <a:tr h="5709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Русский язык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/>
                        <a:t>Математика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Обществознание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709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Русский язык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Математика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Физика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709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Русский язык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Математика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Физика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709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Русский язык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Математика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Биология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09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Русский язык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Физика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</a:tr>
              <a:tr h="1880714">
                <a:tc gridSpan="6"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Кл. руководитель:         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Рамаева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З.Т.</a:t>
                      </a: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Выводы: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Каждому учителю-предметнику работать индивидуально с каждым учеником.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Отчеты: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Полный отчет-анализ о проведенных мероприятиях (по каждому ученику по каждому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предмету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)- ежемесячно.</a:t>
                      </a:r>
                    </a:p>
                    <a:p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Дорожная карта по повышению качества образования по</a:t>
            </a:r>
            <a:br>
              <a:rPr lang="ru-RU" sz="2200" dirty="0"/>
            </a:br>
            <a:r>
              <a:rPr lang="ru-RU" sz="2200" dirty="0"/>
              <a:t> МБОУ </a:t>
            </a:r>
            <a:r>
              <a:rPr lang="ru-RU" sz="2200" dirty="0" err="1"/>
              <a:t>Среднетиганской</a:t>
            </a:r>
            <a:r>
              <a:rPr lang="ru-RU" sz="2200" dirty="0"/>
              <a:t> СОШ  на </a:t>
            </a:r>
            <a:r>
              <a:rPr lang="en-US" sz="2200" dirty="0"/>
              <a:t>II-</a:t>
            </a:r>
            <a:r>
              <a:rPr lang="ru-RU" sz="2200" dirty="0" smtClean="0"/>
              <a:t>полугодие </a:t>
            </a:r>
            <a:r>
              <a:rPr lang="ru-RU" sz="2200" dirty="0"/>
              <a:t>2016-2017 уч. </a:t>
            </a:r>
            <a:r>
              <a:rPr lang="ru-RU" sz="2200" dirty="0" smtClean="0"/>
              <a:t>года</a:t>
            </a:r>
            <a:endParaRPr lang="ru-RU" sz="2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42983108"/>
              </p:ext>
            </p:extLst>
          </p:nvPr>
        </p:nvGraphicFramePr>
        <p:xfrm>
          <a:off x="1086260" y="1441325"/>
          <a:ext cx="5870720" cy="49747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728"/>
                <a:gridCol w="3173348"/>
                <a:gridCol w="1382575"/>
                <a:gridCol w="958069"/>
              </a:tblGrid>
              <a:tr h="642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Мероприятие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Ответственный за организацию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Отметка об исполнении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337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Анализ</a:t>
                      </a:r>
                      <a:r>
                        <a:rPr lang="ru-RU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результатов за 1 полугодие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Администрация школы, учителя предметники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506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Корректировка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индивидуального плана работы учителей предметников </a:t>
                      </a:r>
                      <a:r>
                        <a:rPr lang="ru-RU" sz="1000" dirty="0" smtClean="0">
                          <a:effectLst/>
                        </a:rPr>
                        <a:t>с </a:t>
                      </a:r>
                      <a:r>
                        <a:rPr lang="ru-RU" sz="1000" dirty="0">
                          <a:effectLst/>
                        </a:rPr>
                        <a:t>учениками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Учителя предметники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506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Работа по индивидуальному плану работы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Заместитель директора по УВР и учителя предметники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506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Мониторинг знаний учащихся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Заместитель директора по УВР и учителя предметники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506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Корректировка </a:t>
                      </a:r>
                      <a:r>
                        <a:rPr lang="ru-RU" sz="1000" dirty="0">
                          <a:effectLst/>
                        </a:rPr>
                        <a:t>плана работы по подготовке к ОГЭ и ЕГЭ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Заместитель директора по УВР и учителя предметники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506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Работа по плану подготовке к ОГЭ и ЕГЭ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Заместитель директора по УВР и учителя предметники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506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Продолжение проведения </a:t>
                      </a:r>
                      <a:r>
                        <a:rPr lang="ru-RU" sz="1000" dirty="0">
                          <a:effectLst/>
                        </a:rPr>
                        <a:t>тренировочных тестирований по предметам учащихся 9,11 классов в каждую среду недели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Заместитель директора по УВР и учителя предметники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337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Участие в тренировочных тестированиях организованных отделом образования и РЦМКО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Администрация школы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  <a:tr h="321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38" marR="5503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1207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3" y="1785926"/>
            <a:ext cx="86476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2921</TotalTime>
  <Words>1288</Words>
  <Application>Microsoft Office PowerPoint</Application>
  <PresentationFormat>Экран (4:3)</PresentationFormat>
  <Paragraphs>514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Документ Microsoft Office Word</vt:lpstr>
      <vt:lpstr>Муниципальное бюджетное общеобразовательное учреждение Среднетиганская средняя общеобразовательная школа  Анализ работы школы за I-полугодие и план работы на II-полугодие 2016-2017 учебного года</vt:lpstr>
      <vt:lpstr>В нашей школе</vt:lpstr>
      <vt:lpstr>Деятельность школы</vt:lpstr>
      <vt:lpstr>Качество знаний уч-ся по предметам  по школе за I-полугодие 2016-2017 учебного года</vt:lpstr>
      <vt:lpstr>Успеваемость за I-полугодие 2016-2017 учебного года</vt:lpstr>
      <vt:lpstr> Выводы: </vt:lpstr>
      <vt:lpstr> Диаграммы пробных ЕГЭ по русскому  языку по МБОУ Среднетиганской СОШ(Сентябрь-январь)за 2016-2017 учебный год </vt:lpstr>
      <vt:lpstr>Муниципальный тур олимпиад  по предметам</vt:lpstr>
      <vt:lpstr>Информация об участии в конкурсах  за I-полугодие 2016-2017 учебного года</vt:lpstr>
      <vt:lpstr>Результаты диагностического тестирования учителей</vt:lpstr>
      <vt:lpstr>Дорожная карта по повышению профессионального развития педагогов   МБОУ Среднетиганской СОШ  на II-полугодие 2016-2017 уч. года</vt:lpstr>
      <vt:lpstr>Дорожная карта по повышению профессионального развития педагогов   МБОУ Среднетиганской СОШ  на II-полугодие 2016-2017 уч.  года</vt:lpstr>
      <vt:lpstr>Слайд 13</vt:lpstr>
      <vt:lpstr>Слайд 14</vt:lpstr>
      <vt:lpstr>План ликвидации пробелов при  подготовке к ОГЭ и ЕГЭ  </vt:lpstr>
      <vt:lpstr>План –график дополнительных занятий</vt:lpstr>
      <vt:lpstr> «Дорожная карта» 7 класса</vt:lpstr>
      <vt:lpstr>Дорожная карта по повышению качества образования по  МБОУ Среднетиганской СОШ  на II-полугодие 2016-2017 уч. года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ИРМО «Уриковская средняя общеобразовательная школа»  Организация работы с одарёнными детьми</dc:title>
  <dc:creator>Admin</dc:creator>
  <cp:lastModifiedBy>adm</cp:lastModifiedBy>
  <cp:revision>296</cp:revision>
  <cp:lastPrinted>2017-01-27T06:55:24Z</cp:lastPrinted>
  <dcterms:created xsi:type="dcterms:W3CDTF">2012-10-09T10:10:01Z</dcterms:created>
  <dcterms:modified xsi:type="dcterms:W3CDTF">2017-02-02T06:26:08Z</dcterms:modified>
</cp:coreProperties>
</file>