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89" r:id="rId2"/>
    <p:sldId id="303" r:id="rId3"/>
    <p:sldId id="284" r:id="rId4"/>
    <p:sldId id="290" r:id="rId5"/>
    <p:sldId id="302" r:id="rId6"/>
    <p:sldId id="294" r:id="rId7"/>
    <p:sldId id="299" r:id="rId8"/>
    <p:sldId id="291" r:id="rId9"/>
    <p:sldId id="300" r:id="rId10"/>
    <p:sldId id="298" r:id="rId11"/>
    <p:sldId id="301" r:id="rId12"/>
    <p:sldId id="297" r:id="rId13"/>
    <p:sldId id="296" r:id="rId14"/>
    <p:sldId id="293" r:id="rId15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4274"/>
    <a:srgbClr val="4172A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622" autoAdjust="0"/>
    <p:restoredTop sz="94676" autoAdjust="0"/>
  </p:normalViewPr>
  <p:slideViewPr>
    <p:cSldViewPr snapToObjects="1">
      <p:cViewPr>
        <p:scale>
          <a:sx n="98" d="100"/>
          <a:sy n="98" d="100"/>
        </p:scale>
        <p:origin x="-8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0001381-AEB9-4DD2-B5DF-4C3650F53682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749E719-18B1-4211-B69F-6DF4DFD947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9264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FFE0D-C5A8-4B1E-A5FF-FB0B837D9CA4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FFE0D-C5A8-4B1E-A5FF-FB0B837D9CA4}" type="slidenum">
              <a:rPr lang="ru-RU" smtClean="0"/>
              <a:pPr eaLnBrk="1" hangingPunct="1"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FFE0D-C5A8-4B1E-A5FF-FB0B837D9CA4}" type="slidenum">
              <a:rPr lang="ru-RU" smtClean="0"/>
              <a:pPr eaLnBrk="1" hangingPunct="1"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FFE0D-C5A8-4B1E-A5FF-FB0B837D9CA4}" type="slidenum">
              <a:rPr lang="ru-RU" smtClean="0"/>
              <a:pPr eaLnBrk="1" hangingPunct="1"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FFE0D-C5A8-4B1E-A5FF-FB0B837D9CA4}" type="slidenum">
              <a:rPr lang="ru-RU" smtClean="0">
                <a:solidFill>
                  <a:prstClr val="black"/>
                </a:solidFill>
              </a:rPr>
              <a:pPr eaLnBrk="1" hangingPunct="1"/>
              <a:t>6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FFE0D-C5A8-4B1E-A5FF-FB0B837D9CA4}" type="slidenum">
              <a:rPr lang="ru-RU" smtClean="0">
                <a:solidFill>
                  <a:prstClr val="black"/>
                </a:solidFill>
              </a:rPr>
              <a:pPr eaLnBrk="1" hangingPunct="1"/>
              <a:t>7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FFE0D-C5A8-4B1E-A5FF-FB0B837D9CA4}" type="slidenum">
              <a:rPr lang="ru-RU" smtClean="0"/>
              <a:pPr eaLnBrk="1" hangingPunct="1"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FFE0D-C5A8-4B1E-A5FF-FB0B837D9CA4}" type="slidenum">
              <a:rPr lang="ru-RU" smtClean="0">
                <a:solidFill>
                  <a:prstClr val="black"/>
                </a:solidFill>
              </a:rPr>
              <a:pPr eaLnBrk="1" hangingPunct="1"/>
              <a:t>9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FFE0D-C5A8-4B1E-A5FF-FB0B837D9CA4}" type="slidenum">
              <a:rPr lang="ru-RU" smtClean="0">
                <a:solidFill>
                  <a:prstClr val="black"/>
                </a:solidFill>
              </a:rPr>
              <a:pPr eaLnBrk="1" hangingPunct="1"/>
              <a:t>11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FFE0D-C5A8-4B1E-A5FF-FB0B837D9CA4}" type="slidenum">
              <a:rPr lang="ru-RU" smtClean="0"/>
              <a:pPr eaLnBrk="1" hangingPunct="1"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FFE0D-C5A8-4B1E-A5FF-FB0B837D9CA4}" type="slidenum">
              <a:rPr lang="ru-RU" smtClean="0"/>
              <a:pPr eaLnBrk="1" hangingPunct="1"/>
              <a:t>13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58B86-0398-473F-8674-90D421FA4C50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49672-AD37-412D-96ED-33B774DFDC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826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82365-5E59-4EC0-8F81-1EB8E787C634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1BAC6-2F4F-432F-A8A6-85A5DB0FBF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9021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3AD97-CF1B-408E-A4A1-A7B9934392A2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A5230-9773-4CA5-96A4-8F4035CFC3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925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77C14-2A60-4827-A889-A0171769C4FF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2A801-E996-4369-8FE5-B210671677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3126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0C6FD-3CE4-4109-AF81-848BC99550AE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CBD24-A440-4B3E-8720-669962809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593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06579-3873-400C-BE94-D292C470563F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1AE20-82ED-4CE5-AB22-3719AEBE7A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8664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91407-73E3-4B13-A4BE-1EE909516BD3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47068-0D2B-4527-98FA-5C47220D82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0651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9E76E-D139-454E-842D-31D1155FC712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E6D25-4A36-4201-BC4A-7B0CC6C16C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869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5FA19-E6FA-498C-8191-65B04B97034A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B0091-6632-485F-9BAD-6760AAF189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7125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ECB5A-D7BF-4C29-96B4-6AE511354F74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C83C5-A8E1-4D3B-A603-320782108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6187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435C-EC9A-49C1-9F60-BAA6D72725D0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4396C-A825-44BA-85E2-27CF8FF92C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1698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AD4C4D7-BF2D-4E7D-A651-8C5086DAA986}" type="datetime1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2860F79-F8A4-4FA4-B605-2839BA3596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034"/>
            <a:ext cx="9144000" cy="6858000"/>
          </a:xfrm>
          <a:prstGeom prst="rect">
            <a:avLst/>
          </a:prstGeom>
        </p:spPr>
      </p:pic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107380" y="0"/>
            <a:ext cx="8923908" cy="436513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600" b="1" dirty="0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  <a:t>Анализ результатов муниципального диагностического тестирования по предмету русский </a:t>
            </a:r>
            <a:r>
              <a:rPr lang="ru-RU" sz="3600" b="1" dirty="0" err="1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  <a:t>язык_октябрь</a:t>
            </a:r>
            <a:r>
              <a:rPr lang="ru-RU" sz="3600" b="1" dirty="0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  <a:t> 2018 (МБОУ «</a:t>
            </a:r>
            <a:r>
              <a:rPr lang="ru-RU" sz="3600" b="1" dirty="0" err="1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  <a:t>Ерыклинская</a:t>
            </a:r>
            <a:r>
              <a:rPr lang="ru-RU" sz="3600" b="1" dirty="0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  <a:t> ООШ», </a:t>
            </a:r>
            <a:r>
              <a:rPr lang="ru-RU" sz="3600" b="1" dirty="0" smtClean="0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3600" b="1" dirty="0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err="1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  <a:t>Чувашскомайнская</a:t>
            </a:r>
            <a:r>
              <a:rPr lang="ru-RU" sz="3600" b="1" dirty="0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  <a:t> ООШ», МБОУ Алексеевская СОШ №</a:t>
            </a:r>
            <a:r>
              <a:rPr lang="ru-RU" sz="3600" b="1" dirty="0" smtClean="0">
                <a:solidFill>
                  <a:srgbClr val="004274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endParaRPr lang="ru-RU" altLang="ru-RU" sz="3600" b="1" dirty="0" smtClean="0">
              <a:solidFill>
                <a:srgbClr val="00427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187450" y="6473825"/>
            <a:ext cx="7956550" cy="384175"/>
          </a:xfrm>
          <a:prstGeom prst="snip2Diag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640" y="4941210"/>
            <a:ext cx="6707160" cy="1184953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Шакирова Д.Д., заместитель начальника по УМР МКУ «Отдел образования Алексеевского муниципального района  Республики Татарстан»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034"/>
            <a:ext cx="9144000" cy="6858000"/>
          </a:xfrm>
          <a:prstGeom prst="rect">
            <a:avLst/>
          </a:prstGeom>
        </p:spPr>
      </p:pic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107380" y="0"/>
            <a:ext cx="8923908" cy="436513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endParaRPr lang="ru-RU" altLang="ru-RU" sz="3600" b="1" dirty="0" smtClean="0">
              <a:solidFill>
                <a:srgbClr val="00427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187450" y="6473825"/>
            <a:ext cx="7956550" cy="384175"/>
          </a:xfrm>
          <a:prstGeom prst="snip2Diag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54777876"/>
              </p:ext>
            </p:extLst>
          </p:nvPr>
        </p:nvGraphicFramePr>
        <p:xfrm>
          <a:off x="119868" y="188640"/>
          <a:ext cx="4234334" cy="5480230"/>
        </p:xfrm>
        <a:graphic>
          <a:graphicData uri="http://schemas.openxmlformats.org/presentationml/2006/ole">
            <p:oleObj spid="_x0000_s1026" name="Acrobat Document" r:id="rId5" imgW="5548320" imgH="7202160" progId="AcroExch.Document.DC">
              <p:embed/>
            </p:oleObj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12035"/>
            <a:ext cx="4117636" cy="519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6251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507412" cy="5185372"/>
          </a:xfrm>
        </p:spPr>
        <p:txBody>
          <a:bodyPr/>
          <a:lstStyle/>
          <a:p>
            <a:pPr lvl="0" algn="l">
              <a:lnSpc>
                <a:spcPct val="115000"/>
              </a:lnSpc>
              <a:spcAft>
                <a:spcPts val="0"/>
              </a:spcAft>
            </a:pPr>
            <a:r>
              <a:rPr lang="ru-RU" sz="3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Результаты диагностического тестирования в 9 классе: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Приняли участие – 67 выпускников</a:t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Средний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первичный балл –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7,73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(из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макс.)</a:t>
            </a: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Выполнили на «2»  – 17 выпускников (25%).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9542" y="645342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0856" y="638141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440" y="476590"/>
            <a:ext cx="813713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55103"/>
            <a:ext cx="835304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МБОУ «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Чувашскомайнская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ООШ»:</a:t>
            </a:r>
          </a:p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5781770"/>
              </p:ext>
            </p:extLst>
          </p:nvPr>
        </p:nvGraphicFramePr>
        <p:xfrm>
          <a:off x="385252" y="1628800"/>
          <a:ext cx="8075180" cy="3024334"/>
        </p:xfrm>
        <a:graphic>
          <a:graphicData uri="http://schemas.openxmlformats.org/drawingml/2006/table">
            <a:tbl>
              <a:tblPr/>
              <a:tblGrid>
                <a:gridCol w="318371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97880"/>
              </a:tblGrid>
              <a:tr h="4887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4887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результативность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высокая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рез (сравнение с ИРО)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достаточный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347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отметки выставлены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необъективно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освоили стандарт образ-я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учащ-ся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5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качества </a:t>
                      </a:r>
                      <a:r>
                        <a:rPr lang="ru-RU" sz="14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обученности</a:t>
                      </a:r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(КО)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ожидаемые результаты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реализованы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87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</a:t>
                      </a:r>
                      <a:r>
                        <a:rPr lang="ru-RU" sz="14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неуспешности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отметки за уч. период не подтверждены 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учащ-ся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59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задания базового уровня выполнены на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7404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0856" y="638141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440" y="476590"/>
            <a:ext cx="813713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55103"/>
            <a:ext cx="835304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МБОУ «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Чувашскомайнская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ООШ»:</a:t>
            </a:r>
          </a:p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45789942"/>
              </p:ext>
            </p:extLst>
          </p:nvPr>
        </p:nvGraphicFramePr>
        <p:xfrm>
          <a:off x="323528" y="1397000"/>
          <a:ext cx="8496944" cy="4435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975"/>
                <a:gridCol w="4502654"/>
                <a:gridCol w="2832315"/>
              </a:tblGrid>
              <a:tr h="50832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задания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Элементы содержания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справившихся с заданием, %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165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2.2. 2.4 Лексика и фразеология. Синонимы.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Фразеологические обороты.  Группы слов по происхождению и употреблению.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1498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5.2 Предложение. Грамматическая (предикативная) основа предложения. Подлежащее и сказуемое как главные члены предложения.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230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7.19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Осложненное простое предложение.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832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7.11 7.12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Пунктуационный анализ. Знаки препинания в ССП и СПП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832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5.8 Синтаксический анализ сложного предложения.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9589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0856" y="638141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440" y="476590"/>
            <a:ext cx="813713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62586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Ерыклинская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ООШ»: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47524281"/>
              </p:ext>
            </p:extLst>
          </p:nvPr>
        </p:nvGraphicFramePr>
        <p:xfrm>
          <a:off x="323528" y="1412776"/>
          <a:ext cx="8229594" cy="4267200"/>
        </p:xfrm>
        <a:graphic>
          <a:graphicData uri="http://schemas.openxmlformats.org/drawingml/2006/table">
            <a:tbl>
              <a:tblPr/>
              <a:tblGrid>
                <a:gridCol w="318371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  <a:gridCol w="252294"/>
              </a:tblGrid>
              <a:tr h="1531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sz="20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20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20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20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20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20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1531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результативность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низкая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рез (сравнение с ИРО)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низкий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95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отметки выставлены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объективно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освоили стандарт образ-я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20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учащ-ся</a:t>
                      </a:r>
                      <a:endParaRPr lang="ru-RU" sz="20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31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качества </a:t>
                      </a:r>
                      <a:r>
                        <a:rPr lang="ru-RU" sz="20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обученности</a:t>
                      </a:r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(КО)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ожидаемые результаты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реализованы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31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</a:t>
                      </a:r>
                      <a:r>
                        <a:rPr lang="ru-RU" sz="20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неуспешности</a:t>
                      </a:r>
                      <a:endParaRPr lang="ru-RU" sz="20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48%</a:t>
                      </a:r>
                      <a:endParaRPr lang="ru-RU" sz="20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20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20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20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отметки за уч. период не подтверждены 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20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учащ-ся</a:t>
                      </a:r>
                      <a:endParaRPr lang="ru-RU" sz="20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317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задания базового уровня выполнены на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52%</a:t>
                      </a:r>
                      <a:endParaRPr lang="ru-RU" sz="20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20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20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20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7333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0856" y="638141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440" y="476590"/>
            <a:ext cx="813713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62586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Ерыклинская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ООШ»: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3386300"/>
              </p:ext>
            </p:extLst>
          </p:nvPr>
        </p:nvGraphicFramePr>
        <p:xfrm>
          <a:off x="323528" y="1397000"/>
          <a:ext cx="8496944" cy="4408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975"/>
                <a:gridCol w="4502654"/>
                <a:gridCol w="2832315"/>
              </a:tblGrid>
              <a:tr h="73853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задания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Элементы содержания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справившихся с заданием, %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111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7.2-7.5,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7.7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Осложненное простое предложение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7155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5.2 Предложение. Грамматическая (предикативная) основа предложения. Подлежащее и сказуемое как главные члены предложения.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853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7.12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Пунктуационный анализ. Знаки препинания в ССП и СПП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853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5.10, 5.14,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7.13 Сложные предложения с разными видами связи между частями.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225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530" y="645342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620688"/>
            <a:ext cx="6390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МБОУ Алексеевская СОШ №1 :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7944851"/>
              </p:ext>
            </p:extLst>
          </p:nvPr>
        </p:nvGraphicFramePr>
        <p:xfrm>
          <a:off x="323528" y="1340768"/>
          <a:ext cx="8229604" cy="3080863"/>
        </p:xfrm>
        <a:graphic>
          <a:graphicData uri="http://schemas.openxmlformats.org/drawingml/2006/table">
            <a:tbl>
              <a:tblPr/>
              <a:tblGrid>
                <a:gridCol w="292832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</a:tblGrid>
              <a:tr h="2990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76,4%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2990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результативность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низкая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рез (сравнение с ИРО)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низкий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72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отметки выставлены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объективно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освоили стандарт образ-я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 </a:t>
                      </a:r>
                      <a:r>
                        <a:rPr lang="ru-RU" sz="14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учащ-ся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57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качества </a:t>
                      </a:r>
                      <a:r>
                        <a:rPr lang="ru-RU" sz="14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обученности</a:t>
                      </a:r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(КО)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ожидаемые результаты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реализованы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57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</a:t>
                      </a:r>
                      <a:r>
                        <a:rPr lang="ru-RU" sz="14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неуспешности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отметки за уч. период не подтверждены 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</a:t>
                      </a:r>
                      <a:r>
                        <a:rPr lang="ru-RU" sz="14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учащ-ся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57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задания базового уровня выполнены на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693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0856" y="638141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440" y="476590"/>
            <a:ext cx="813713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62586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Алексеевская СОШ №1: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7268467"/>
              </p:ext>
            </p:extLst>
          </p:nvPr>
        </p:nvGraphicFramePr>
        <p:xfrm>
          <a:off x="323528" y="1397001"/>
          <a:ext cx="8496944" cy="4818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4584509"/>
                <a:gridCol w="2832315"/>
              </a:tblGrid>
              <a:tr h="65398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задания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Элементы содержания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справившихся с заданием, %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711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7.2-7.5,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7.7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Осложненное простое предложение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4549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5.2 Предложение. Грамматическая (предикативная) основа предложения. Подлежащее и сказуемое как главные члены предложения.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398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7.12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Пунктуационный анализ. Знаки препинания в ССП и СПП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</a:p>
                    <a:p>
                      <a:pPr algn="ctr"/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398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5.10, 5.14,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7.13 Сложные предложения с разными видами связи между частями.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4674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7.8, 7.19 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Осложненное простое предложение.</a:t>
                      </a:r>
                    </a:p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5962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4606"/>
            <a:ext cx="9144000" cy="6380956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57A18-19E6-40F0-B5BF-9755D0AB44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7858" y="6389438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548681"/>
            <a:ext cx="75608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sz="36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диагностического тестирования</a:t>
            </a:r>
            <a:r>
              <a:rPr lang="ru-RU" sz="40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0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40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классе:</a:t>
            </a:r>
            <a:br>
              <a:rPr lang="ru-RU" sz="40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000" b="1" u="sng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Приняли 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участие –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выпускников</a:t>
            </a:r>
            <a:b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Средний первичный балл –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18,8 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(из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34 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макс.)</a:t>
            </a:r>
            <a:b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85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530" y="645342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620688"/>
            <a:ext cx="6390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МБОУ Алексеевская СОШ №1 :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58714702"/>
              </p:ext>
            </p:extLst>
          </p:nvPr>
        </p:nvGraphicFramePr>
        <p:xfrm>
          <a:off x="323528" y="1340768"/>
          <a:ext cx="8229604" cy="3080863"/>
        </p:xfrm>
        <a:graphic>
          <a:graphicData uri="http://schemas.openxmlformats.org/drawingml/2006/table">
            <a:tbl>
              <a:tblPr/>
              <a:tblGrid>
                <a:gridCol w="292832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  <a:gridCol w="265064"/>
              </a:tblGrid>
              <a:tr h="2990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2990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результативность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низкая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рез (сравнение с ИРО)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низкий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72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отметки выставлены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объективно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освоили стандарт образ-я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 </a:t>
                      </a:r>
                      <a:r>
                        <a:rPr lang="ru-RU" sz="14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учащ-ся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57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качества </a:t>
                      </a:r>
                      <a:r>
                        <a:rPr lang="ru-RU" sz="14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обученности</a:t>
                      </a:r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(КО)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ожидаемые результаты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реализованы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57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</a:t>
                      </a:r>
                      <a:r>
                        <a:rPr lang="ru-RU" sz="14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неуспешности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отметки за уч. период не подтверждены у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r>
                        <a:rPr lang="ru-RU" sz="1400" b="1" i="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учащ-ся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57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задания базового уровня выполнены на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4994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530" y="645342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620688"/>
            <a:ext cx="6390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МБОУ Алексеевская СОШ №1: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8365333"/>
              </p:ext>
            </p:extLst>
          </p:nvPr>
        </p:nvGraphicFramePr>
        <p:xfrm>
          <a:off x="260461" y="1268760"/>
          <a:ext cx="8496944" cy="4997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4584509"/>
                <a:gridCol w="2832315"/>
              </a:tblGrid>
              <a:tr h="25986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задания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Элементы содержания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справившихся с заданием, %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989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6.5 Правописание корней.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8.3 Функционально-смысловые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типы речи.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520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9.4 Синтаксические нормы. Нормы согласования. Нормы управления.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/>
                </a:tc>
              </a:tr>
              <a:tr h="34860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6.16 Слитное, дефисное, раздельное написание слов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288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7.8 Знаки препинания в предложениях со словами и конструкциями, грамматически не связанными с членами предложения.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288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7.13,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7.15 Знаки препинания в сложном предложении с разными видами связи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288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2.1-2.5 Лексическое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значение слова. Синонимы. Антонимы. Омонимы. Фразеологические обороты. Группы слов по происхождению и употреблению.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4529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530" y="645342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620688"/>
            <a:ext cx="6390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Рекомендации: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530" y="1484784"/>
            <a:ext cx="7128792" cy="3734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lvl="0" indent="-255588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 pitchFamily="18" charset="2"/>
              <a:buChar char=""/>
              <a:defRPr/>
            </a:pPr>
            <a:r>
              <a:rPr lang="ru-RU" sz="20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Руководителям ОО:</a:t>
            </a:r>
          </a:p>
          <a:p>
            <a:pPr marL="365125" lvl="0" indent="-255588" algn="just">
              <a:spcBef>
                <a:spcPts val="400"/>
              </a:spcBef>
              <a:buClr>
                <a:srgbClr val="2DA2BF"/>
              </a:buClr>
              <a:buSzPct val="68000"/>
              <a:buFontTx/>
              <a:buChar char="-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ознакомить родителей (законных представителей) с результатами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диагностического тестирования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 подпись.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Скан протокола родительского собрания  прислать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15.11.2018 Абакумову А.Н.,</a:t>
            </a:r>
          </a:p>
          <a:p>
            <a:pPr marL="365125" lvl="0" indent="-255588" algn="just">
              <a:spcBef>
                <a:spcPts val="400"/>
              </a:spcBef>
              <a:buClr>
                <a:srgbClr val="2DA2BF"/>
              </a:buClr>
              <a:buSzPct val="68000"/>
              <a:buFontTx/>
              <a:buChar char="-"/>
              <a:defRPr/>
            </a:pP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провести индивидуальную работу с обучающимися, не освоившими стандарт (17 выпускников);</a:t>
            </a:r>
          </a:p>
          <a:p>
            <a:pPr marL="365125" lvl="0" indent="-255588" algn="just">
              <a:spcBef>
                <a:spcPts val="400"/>
              </a:spcBef>
              <a:buClr>
                <a:srgbClr val="2DA2BF"/>
              </a:buClr>
              <a:buSzPct val="68000"/>
              <a:buFontTx/>
              <a:buChar char="-"/>
              <a:defRPr/>
            </a:pP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привести внутреннюю систему оценку качества образования в соответствие с внешней. </a:t>
            </a:r>
          </a:p>
          <a:p>
            <a:pPr marL="365125" lvl="0" indent="-255588" algn="just">
              <a:spcBef>
                <a:spcPts val="400"/>
              </a:spcBef>
              <a:buClr>
                <a:srgbClr val="2DA2BF"/>
              </a:buClr>
              <a:buSzPct val="68000"/>
              <a:buFontTx/>
              <a:buChar char="-"/>
              <a:defRPr/>
            </a:pP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lvl="0" indent="-255588" algn="just">
              <a:spcBef>
                <a:spcPts val="400"/>
              </a:spcBef>
              <a:buClr>
                <a:srgbClr val="2DA2BF"/>
              </a:buClr>
              <a:buSzPct val="68000"/>
              <a:buFontTx/>
              <a:buChar char="-"/>
              <a:defRPr/>
            </a:pPr>
            <a:endParaRPr lang="ru-RU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350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7039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D1BAC6-2F4F-432F-A8A6-85A5DB0FBFC6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530" y="6425406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0080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3383</TotalTime>
  <Words>699</Words>
  <Application>Microsoft Office PowerPoint</Application>
  <PresentationFormat>Экран (4:3)</PresentationFormat>
  <Paragraphs>381</Paragraphs>
  <Slides>14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Acrobat Document</vt:lpstr>
      <vt:lpstr>Анализ результатов муниципального диагностического тестирования по предмету русский язык_октябрь 2018 (МБОУ «Ерыклинская ООШ»,  МБОУ «Чувашскомайнская ООШ», МБОУ Алексеевская СОШ №1)</vt:lpstr>
      <vt:lpstr>Слайд 2</vt:lpstr>
      <vt:lpstr> Результаты диагностического тестирования в 9 классе:  Приняли участие – 67 выпускников Средний первичный балл – 7,73 (из 13 макс.) Выполнили на «2»  – 17 выпускников (25%).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OO</dc:creator>
  <cp:lastModifiedBy>OO</cp:lastModifiedBy>
  <cp:revision>287</cp:revision>
  <cp:lastPrinted>2018-06-28T16:31:07Z</cp:lastPrinted>
  <dcterms:created xsi:type="dcterms:W3CDTF">2017-06-29T12:38:52Z</dcterms:created>
  <dcterms:modified xsi:type="dcterms:W3CDTF">2018-10-26T04:55:39Z</dcterms:modified>
</cp:coreProperties>
</file>