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514" r:id="rId3"/>
    <p:sldId id="515" r:id="rId4"/>
    <p:sldId id="516" r:id="rId5"/>
    <p:sldId id="518" r:id="rId6"/>
    <p:sldId id="519" r:id="rId7"/>
    <p:sldId id="520" r:id="rId8"/>
    <p:sldId id="524" r:id="rId9"/>
    <p:sldId id="525" r:id="rId10"/>
    <p:sldId id="545" r:id="rId11"/>
    <p:sldId id="526" r:id="rId12"/>
    <p:sldId id="528" r:id="rId13"/>
    <p:sldId id="530" r:id="rId14"/>
    <p:sldId id="541" r:id="rId15"/>
    <p:sldId id="543" r:id="rId16"/>
    <p:sldId id="531" r:id="rId17"/>
    <p:sldId id="544" r:id="rId18"/>
    <p:sldId id="539" r:id="rId19"/>
    <p:sldId id="503" r:id="rId20"/>
  </p:sldIdLst>
  <p:sldSz cx="9144000" cy="5143500" type="screen16x9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6404" autoAdjust="0"/>
  </p:normalViewPr>
  <p:slideViewPr>
    <p:cSldViewPr>
      <p:cViewPr varScale="1">
        <p:scale>
          <a:sx n="157" d="100"/>
          <a:sy n="157" d="100"/>
        </p:scale>
        <p:origin x="-684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F4B1CE-E28E-4493-9075-3AF38FF4F81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85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8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70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6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42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37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21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02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78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5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89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84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02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1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4"/>
            <a:ext cx="2133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E807857E-C07A-4EC7-9830-268490821527}" type="datetime1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10.03.2023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CC8B9F50-2DD6-475E-B233-955B1E9A29F0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807468" y="312738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038563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73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(в заключении определяется вид АООП)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7695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868362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sz="20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325" y="684495"/>
            <a:ext cx="2451958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36900" y="682863"/>
            <a:ext cx="2664296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30910" y="713957"/>
            <a:ext cx="238614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3325" y="2129940"/>
            <a:ext cx="2539190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образовательные организации, </a:t>
            </a: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интернат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следственного комитета</a:t>
            </a: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36901" y="2129940"/>
            <a:ext cx="2863292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в те образовательные организации, в которых обучаются их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и (или)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95562" y="2177862"/>
            <a:ext cx="2421497" cy="23864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военнослужащих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полиции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</a:p>
          <a:p>
            <a:pPr lvl="0" algn="ctr"/>
            <a:r>
              <a:rPr lang="ru-RU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1716988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591722" y="1717665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638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30.03. - 30.06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имеющих преимущественное право;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000" b="1" dirty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" b="6861"/>
          <a:stretch/>
        </p:blipFill>
        <p:spPr bwMode="auto">
          <a:xfrm>
            <a:off x="4945124" y="1563638"/>
            <a:ext cx="414960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497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487634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с использованием функционала (сервисов) ЕПГУ и региональных государственных информационных систем субъектов 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1753" y="2954069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713006" y="625416"/>
            <a:ext cx="8280023" cy="798523"/>
            <a:chOff x="359016" y="1099947"/>
            <a:chExt cx="6237605" cy="899794"/>
          </a:xfrm>
        </p:grpSpPr>
        <p:sp>
          <p:nvSpPr>
            <p:cNvPr id="28" name="object 28"/>
            <p:cNvSpPr/>
            <p:nvPr/>
          </p:nvSpPr>
          <p:spPr>
            <a:xfrm>
              <a:off x="371716" y="1112647"/>
              <a:ext cx="6212205" cy="874394"/>
            </a:xfrm>
            <a:custGeom>
              <a:avLst/>
              <a:gdLst/>
              <a:ahLst/>
              <a:cxnLst/>
              <a:rect l="l" t="t" r="r" b="b"/>
              <a:pathLst>
                <a:path w="6212205" h="874394">
                  <a:moveTo>
                    <a:pt x="6125603" y="0"/>
                  </a:moveTo>
                  <a:lnTo>
                    <a:pt x="86385" y="0"/>
                  </a:lnTo>
                  <a:lnTo>
                    <a:pt x="52763" y="6798"/>
                  </a:lnTo>
                  <a:lnTo>
                    <a:pt x="25304" y="25336"/>
                  </a:lnTo>
                  <a:lnTo>
                    <a:pt x="6789" y="52828"/>
                  </a:lnTo>
                  <a:lnTo>
                    <a:pt x="0" y="86487"/>
                  </a:lnTo>
                  <a:lnTo>
                    <a:pt x="0" y="787653"/>
                  </a:lnTo>
                  <a:lnTo>
                    <a:pt x="6789" y="821312"/>
                  </a:lnTo>
                  <a:lnTo>
                    <a:pt x="25304" y="848804"/>
                  </a:lnTo>
                  <a:lnTo>
                    <a:pt x="52763" y="867342"/>
                  </a:lnTo>
                  <a:lnTo>
                    <a:pt x="86385" y="874140"/>
                  </a:lnTo>
                  <a:lnTo>
                    <a:pt x="6125603" y="874140"/>
                  </a:lnTo>
                  <a:lnTo>
                    <a:pt x="6159189" y="867342"/>
                  </a:lnTo>
                  <a:lnTo>
                    <a:pt x="6186643" y="848804"/>
                  </a:lnTo>
                  <a:lnTo>
                    <a:pt x="6205167" y="821312"/>
                  </a:lnTo>
                  <a:lnTo>
                    <a:pt x="6211963" y="787653"/>
                  </a:lnTo>
                  <a:lnTo>
                    <a:pt x="6211963" y="86487"/>
                  </a:lnTo>
                  <a:lnTo>
                    <a:pt x="6205167" y="52828"/>
                  </a:lnTo>
                  <a:lnTo>
                    <a:pt x="6186643" y="25336"/>
                  </a:lnTo>
                  <a:lnTo>
                    <a:pt x="6159189" y="6798"/>
                  </a:lnTo>
                  <a:lnTo>
                    <a:pt x="612560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1716" y="1112647"/>
              <a:ext cx="6212205" cy="874394"/>
            </a:xfrm>
            <a:custGeom>
              <a:avLst/>
              <a:gdLst/>
              <a:ahLst/>
              <a:cxnLst/>
              <a:rect l="l" t="t" r="r" b="b"/>
              <a:pathLst>
                <a:path w="6212205" h="874394">
                  <a:moveTo>
                    <a:pt x="0" y="86487"/>
                  </a:moveTo>
                  <a:lnTo>
                    <a:pt x="6789" y="52828"/>
                  </a:lnTo>
                  <a:lnTo>
                    <a:pt x="25304" y="25336"/>
                  </a:lnTo>
                  <a:lnTo>
                    <a:pt x="52763" y="6798"/>
                  </a:lnTo>
                  <a:lnTo>
                    <a:pt x="86385" y="0"/>
                  </a:lnTo>
                  <a:lnTo>
                    <a:pt x="6125603" y="0"/>
                  </a:lnTo>
                  <a:lnTo>
                    <a:pt x="6159189" y="6798"/>
                  </a:lnTo>
                  <a:lnTo>
                    <a:pt x="6186643" y="25336"/>
                  </a:lnTo>
                  <a:lnTo>
                    <a:pt x="6205167" y="52828"/>
                  </a:lnTo>
                  <a:lnTo>
                    <a:pt x="6211963" y="86487"/>
                  </a:lnTo>
                  <a:lnTo>
                    <a:pt x="6211963" y="787653"/>
                  </a:lnTo>
                  <a:lnTo>
                    <a:pt x="6205167" y="821312"/>
                  </a:lnTo>
                  <a:lnTo>
                    <a:pt x="6186643" y="848804"/>
                  </a:lnTo>
                  <a:lnTo>
                    <a:pt x="6159189" y="867342"/>
                  </a:lnTo>
                  <a:lnTo>
                    <a:pt x="6125603" y="874140"/>
                  </a:lnTo>
                  <a:lnTo>
                    <a:pt x="86385" y="874140"/>
                  </a:lnTo>
                  <a:lnTo>
                    <a:pt x="52763" y="867342"/>
                  </a:lnTo>
                  <a:lnTo>
                    <a:pt x="25304" y="848804"/>
                  </a:lnTo>
                  <a:lnTo>
                    <a:pt x="6789" y="821312"/>
                  </a:lnTo>
                  <a:lnTo>
                    <a:pt x="0" y="787653"/>
                  </a:lnTo>
                  <a:lnTo>
                    <a:pt x="0" y="86487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82575" y="760991"/>
            <a:ext cx="791112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Приказ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Министерства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просвещения</a:t>
            </a:r>
            <a:r>
              <a:rPr sz="1200" spc="-15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Российской Федерации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+mn-lt"/>
                <a:cs typeface="Verdana"/>
              </a:rPr>
              <a:t>от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02.09.2020</a:t>
            </a:r>
            <a:r>
              <a:rPr lang="ru-RU" sz="1200" spc="-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№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458</a:t>
            </a:r>
            <a:r>
              <a:rPr sz="1200" spc="-8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«Об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утверждении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порядка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приема на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обучение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по</a:t>
            </a:r>
            <a:r>
              <a:rPr lang="ru-RU" sz="1200" spc="-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образовательным</a:t>
            </a:r>
            <a:r>
              <a:rPr sz="1200" spc="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программам</a:t>
            </a:r>
            <a:r>
              <a:rPr sz="1200" spc="23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начального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общего,</a:t>
            </a:r>
            <a:r>
              <a:rPr sz="1200" spc="-8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основного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общего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и</a:t>
            </a:r>
            <a:r>
              <a:rPr lang="ru-RU"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среднего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общего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образования»</a:t>
            </a:r>
            <a:endParaRPr sz="1200" dirty="0">
              <a:latin typeface="+mn-lt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6182" y="1599818"/>
            <a:ext cx="4366736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Распоряжение Комитета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 образованию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31.03.2021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879-р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endParaRPr sz="900">
              <a:latin typeface="Verdana"/>
              <a:cs typeface="Verdana"/>
            </a:endParaRPr>
          </a:p>
          <a:p>
            <a:pPr marL="9525" marR="3810"/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регламента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организаций,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реализующих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 общего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находящихся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ведении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исполнительных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органов государственной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власти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Санкт-Петербурга,</a:t>
            </a:r>
            <a:r>
              <a:rPr sz="900" spc="2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предоставлению </a:t>
            </a:r>
            <a:r>
              <a:rPr sz="900" spc="-3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услуги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зачислению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организации,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реализующие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образования»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88488" y="2027609"/>
            <a:ext cx="3288506" cy="973931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774002" y="2161696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23174" y="3534442"/>
            <a:ext cx="2856071" cy="551974"/>
          </a:xfrm>
          <a:custGeom>
            <a:avLst/>
            <a:gdLst/>
            <a:ahLst/>
            <a:cxnLst/>
            <a:rect l="l" t="t" r="r" b="b"/>
            <a:pathLst>
              <a:path w="3808095" h="735964">
                <a:moveTo>
                  <a:pt x="0" y="367919"/>
                </a:moveTo>
                <a:lnTo>
                  <a:pt x="12808" y="325011"/>
                </a:lnTo>
                <a:lnTo>
                  <a:pt x="50281" y="283557"/>
                </a:lnTo>
                <a:lnTo>
                  <a:pt x="88260" y="256865"/>
                </a:lnTo>
                <a:lnTo>
                  <a:pt x="136143" y="231024"/>
                </a:lnTo>
                <a:lnTo>
                  <a:pt x="193507" y="206115"/>
                </a:lnTo>
                <a:lnTo>
                  <a:pt x="259928" y="182221"/>
                </a:lnTo>
                <a:lnTo>
                  <a:pt x="296402" y="170680"/>
                </a:lnTo>
                <a:lnTo>
                  <a:pt x="334983" y="159423"/>
                </a:lnTo>
                <a:lnTo>
                  <a:pt x="375616" y="148460"/>
                </a:lnTo>
                <a:lnTo>
                  <a:pt x="418249" y="137802"/>
                </a:lnTo>
                <a:lnTo>
                  <a:pt x="462828" y="127459"/>
                </a:lnTo>
                <a:lnTo>
                  <a:pt x="509302" y="117441"/>
                </a:lnTo>
                <a:lnTo>
                  <a:pt x="557617" y="107759"/>
                </a:lnTo>
                <a:lnTo>
                  <a:pt x="607720" y="98422"/>
                </a:lnTo>
                <a:lnTo>
                  <a:pt x="659558" y="89441"/>
                </a:lnTo>
                <a:lnTo>
                  <a:pt x="713079" y="80826"/>
                </a:lnTo>
                <a:lnTo>
                  <a:pt x="768229" y="72587"/>
                </a:lnTo>
                <a:lnTo>
                  <a:pt x="824955" y="64735"/>
                </a:lnTo>
                <a:lnTo>
                  <a:pt x="883206" y="57279"/>
                </a:lnTo>
                <a:lnTo>
                  <a:pt x="942927" y="50230"/>
                </a:lnTo>
                <a:lnTo>
                  <a:pt x="1004065" y="43599"/>
                </a:lnTo>
                <a:lnTo>
                  <a:pt x="1066569" y="37395"/>
                </a:lnTo>
                <a:lnTo>
                  <a:pt x="1130385" y="31628"/>
                </a:lnTo>
                <a:lnTo>
                  <a:pt x="1195460" y="26309"/>
                </a:lnTo>
                <a:lnTo>
                  <a:pt x="1261741" y="21448"/>
                </a:lnTo>
                <a:lnTo>
                  <a:pt x="1329175" y="17056"/>
                </a:lnTo>
                <a:lnTo>
                  <a:pt x="1397709" y="13142"/>
                </a:lnTo>
                <a:lnTo>
                  <a:pt x="1467292" y="9716"/>
                </a:lnTo>
                <a:lnTo>
                  <a:pt x="1537868" y="6790"/>
                </a:lnTo>
                <a:lnTo>
                  <a:pt x="1609387" y="4373"/>
                </a:lnTo>
                <a:lnTo>
                  <a:pt x="1681794" y="2475"/>
                </a:lnTo>
                <a:lnTo>
                  <a:pt x="1755037" y="1106"/>
                </a:lnTo>
                <a:lnTo>
                  <a:pt x="1829063" y="278"/>
                </a:lnTo>
                <a:lnTo>
                  <a:pt x="1903818" y="0"/>
                </a:lnTo>
                <a:lnTo>
                  <a:pt x="1978573" y="278"/>
                </a:lnTo>
                <a:lnTo>
                  <a:pt x="2052599" y="1106"/>
                </a:lnTo>
                <a:lnTo>
                  <a:pt x="2125841" y="2475"/>
                </a:lnTo>
                <a:lnTo>
                  <a:pt x="2198248" y="4373"/>
                </a:lnTo>
                <a:lnTo>
                  <a:pt x="2269766" y="6790"/>
                </a:lnTo>
                <a:lnTo>
                  <a:pt x="2340343" y="9716"/>
                </a:lnTo>
                <a:lnTo>
                  <a:pt x="2409926" y="13142"/>
                </a:lnTo>
                <a:lnTo>
                  <a:pt x="2478461" y="17056"/>
                </a:lnTo>
                <a:lnTo>
                  <a:pt x="2545896" y="21448"/>
                </a:lnTo>
                <a:lnTo>
                  <a:pt x="2612177" y="26309"/>
                </a:lnTo>
                <a:lnTo>
                  <a:pt x="2677253" y="31628"/>
                </a:lnTo>
                <a:lnTo>
                  <a:pt x="2741070" y="37395"/>
                </a:lnTo>
                <a:lnTo>
                  <a:pt x="2803575" y="43599"/>
                </a:lnTo>
                <a:lnTo>
                  <a:pt x="2864715" y="50230"/>
                </a:lnTo>
                <a:lnTo>
                  <a:pt x="2924437" y="57279"/>
                </a:lnTo>
                <a:lnTo>
                  <a:pt x="2982688" y="64735"/>
                </a:lnTo>
                <a:lnTo>
                  <a:pt x="3039416" y="72587"/>
                </a:lnTo>
                <a:lnTo>
                  <a:pt x="3094568" y="80826"/>
                </a:lnTo>
                <a:lnTo>
                  <a:pt x="3148090" y="89441"/>
                </a:lnTo>
                <a:lnTo>
                  <a:pt x="3199930" y="98422"/>
                </a:lnTo>
                <a:lnTo>
                  <a:pt x="3250034" y="107759"/>
                </a:lnTo>
                <a:lnTo>
                  <a:pt x="3298351" y="117441"/>
                </a:lnTo>
                <a:lnTo>
                  <a:pt x="3344826" y="127459"/>
                </a:lnTo>
                <a:lnTo>
                  <a:pt x="3389407" y="137802"/>
                </a:lnTo>
                <a:lnTo>
                  <a:pt x="3432042" y="148460"/>
                </a:lnTo>
                <a:lnTo>
                  <a:pt x="3472676" y="159423"/>
                </a:lnTo>
                <a:lnTo>
                  <a:pt x="3511258" y="170680"/>
                </a:lnTo>
                <a:lnTo>
                  <a:pt x="3547735" y="182221"/>
                </a:lnTo>
                <a:lnTo>
                  <a:pt x="3614159" y="206115"/>
                </a:lnTo>
                <a:lnTo>
                  <a:pt x="3671525" y="231024"/>
                </a:lnTo>
                <a:lnTo>
                  <a:pt x="3719410" y="256865"/>
                </a:lnTo>
                <a:lnTo>
                  <a:pt x="3757391" y="283557"/>
                </a:lnTo>
                <a:lnTo>
                  <a:pt x="3785045" y="311018"/>
                </a:lnTo>
                <a:lnTo>
                  <a:pt x="3806235" y="353471"/>
                </a:lnTo>
                <a:lnTo>
                  <a:pt x="3807675" y="367919"/>
                </a:lnTo>
                <a:lnTo>
                  <a:pt x="3806235" y="382364"/>
                </a:lnTo>
                <a:lnTo>
                  <a:pt x="3785045" y="424813"/>
                </a:lnTo>
                <a:lnTo>
                  <a:pt x="3757391" y="452270"/>
                </a:lnTo>
                <a:lnTo>
                  <a:pt x="3719410" y="478959"/>
                </a:lnTo>
                <a:lnTo>
                  <a:pt x="3671525" y="504797"/>
                </a:lnTo>
                <a:lnTo>
                  <a:pt x="3614159" y="529703"/>
                </a:lnTo>
                <a:lnTo>
                  <a:pt x="3547735" y="553595"/>
                </a:lnTo>
                <a:lnTo>
                  <a:pt x="3511258" y="565135"/>
                </a:lnTo>
                <a:lnTo>
                  <a:pt x="3472676" y="576391"/>
                </a:lnTo>
                <a:lnTo>
                  <a:pt x="3432042" y="587352"/>
                </a:lnTo>
                <a:lnTo>
                  <a:pt x="3389407" y="598009"/>
                </a:lnTo>
                <a:lnTo>
                  <a:pt x="3344826" y="608351"/>
                </a:lnTo>
                <a:lnTo>
                  <a:pt x="3298351" y="618368"/>
                </a:lnTo>
                <a:lnTo>
                  <a:pt x="3250034" y="628049"/>
                </a:lnTo>
                <a:lnTo>
                  <a:pt x="3199930" y="637385"/>
                </a:lnTo>
                <a:lnTo>
                  <a:pt x="3148090" y="646366"/>
                </a:lnTo>
                <a:lnTo>
                  <a:pt x="3094568" y="654980"/>
                </a:lnTo>
                <a:lnTo>
                  <a:pt x="3039416" y="663218"/>
                </a:lnTo>
                <a:lnTo>
                  <a:pt x="2982688" y="671070"/>
                </a:lnTo>
                <a:lnTo>
                  <a:pt x="2924437" y="678525"/>
                </a:lnTo>
                <a:lnTo>
                  <a:pt x="2864715" y="685573"/>
                </a:lnTo>
                <a:lnTo>
                  <a:pt x="2803575" y="692204"/>
                </a:lnTo>
                <a:lnTo>
                  <a:pt x="2741070" y="698407"/>
                </a:lnTo>
                <a:lnTo>
                  <a:pt x="2677253" y="704174"/>
                </a:lnTo>
                <a:lnTo>
                  <a:pt x="2612177" y="709492"/>
                </a:lnTo>
                <a:lnTo>
                  <a:pt x="2545896" y="714352"/>
                </a:lnTo>
                <a:lnTo>
                  <a:pt x="2478461" y="718745"/>
                </a:lnTo>
                <a:lnTo>
                  <a:pt x="2409926" y="722658"/>
                </a:lnTo>
                <a:lnTo>
                  <a:pt x="2340343" y="726083"/>
                </a:lnTo>
                <a:lnTo>
                  <a:pt x="2269766" y="729010"/>
                </a:lnTo>
                <a:lnTo>
                  <a:pt x="2198248" y="731427"/>
                </a:lnTo>
                <a:lnTo>
                  <a:pt x="2125841" y="733324"/>
                </a:lnTo>
                <a:lnTo>
                  <a:pt x="2052599" y="734693"/>
                </a:lnTo>
                <a:lnTo>
                  <a:pt x="1978573" y="735521"/>
                </a:lnTo>
                <a:lnTo>
                  <a:pt x="1903818" y="735799"/>
                </a:lnTo>
                <a:lnTo>
                  <a:pt x="1829063" y="735521"/>
                </a:lnTo>
                <a:lnTo>
                  <a:pt x="1755037" y="734693"/>
                </a:lnTo>
                <a:lnTo>
                  <a:pt x="1681794" y="733324"/>
                </a:lnTo>
                <a:lnTo>
                  <a:pt x="1609387" y="731427"/>
                </a:lnTo>
                <a:lnTo>
                  <a:pt x="1537868" y="729010"/>
                </a:lnTo>
                <a:lnTo>
                  <a:pt x="1467292" y="726083"/>
                </a:lnTo>
                <a:lnTo>
                  <a:pt x="1397709" y="722658"/>
                </a:lnTo>
                <a:lnTo>
                  <a:pt x="1329175" y="718745"/>
                </a:lnTo>
                <a:lnTo>
                  <a:pt x="1261741" y="714352"/>
                </a:lnTo>
                <a:lnTo>
                  <a:pt x="1195460" y="709492"/>
                </a:lnTo>
                <a:lnTo>
                  <a:pt x="1130385" y="704174"/>
                </a:lnTo>
                <a:lnTo>
                  <a:pt x="1066569" y="698407"/>
                </a:lnTo>
                <a:lnTo>
                  <a:pt x="1004065" y="692204"/>
                </a:lnTo>
                <a:lnTo>
                  <a:pt x="942927" y="685573"/>
                </a:lnTo>
                <a:lnTo>
                  <a:pt x="883206" y="678525"/>
                </a:lnTo>
                <a:lnTo>
                  <a:pt x="824955" y="671070"/>
                </a:lnTo>
                <a:lnTo>
                  <a:pt x="768229" y="663218"/>
                </a:lnTo>
                <a:lnTo>
                  <a:pt x="713079" y="654980"/>
                </a:lnTo>
                <a:lnTo>
                  <a:pt x="659558" y="646366"/>
                </a:lnTo>
                <a:lnTo>
                  <a:pt x="607720" y="637385"/>
                </a:lnTo>
                <a:lnTo>
                  <a:pt x="557617" y="628049"/>
                </a:lnTo>
                <a:lnTo>
                  <a:pt x="509302" y="618368"/>
                </a:lnTo>
                <a:lnTo>
                  <a:pt x="462828" y="608351"/>
                </a:lnTo>
                <a:lnTo>
                  <a:pt x="418249" y="598009"/>
                </a:lnTo>
                <a:lnTo>
                  <a:pt x="375616" y="587352"/>
                </a:lnTo>
                <a:lnTo>
                  <a:pt x="334983" y="576391"/>
                </a:lnTo>
                <a:lnTo>
                  <a:pt x="296402" y="565135"/>
                </a:lnTo>
                <a:lnTo>
                  <a:pt x="259928" y="553595"/>
                </a:lnTo>
                <a:lnTo>
                  <a:pt x="193507" y="529703"/>
                </a:lnTo>
                <a:lnTo>
                  <a:pt x="136143" y="504797"/>
                </a:lnTo>
                <a:lnTo>
                  <a:pt x="88260" y="478959"/>
                </a:lnTo>
                <a:lnTo>
                  <a:pt x="50281" y="452270"/>
                </a:lnTo>
                <a:lnTo>
                  <a:pt x="22629" y="424813"/>
                </a:lnTo>
                <a:lnTo>
                  <a:pt x="1440" y="382364"/>
                </a:lnTo>
                <a:lnTo>
                  <a:pt x="0" y="36791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94700" y="3638178"/>
            <a:ext cx="1883569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71450">
              <a:spcBef>
                <a:spcPts val="75"/>
              </a:spcBef>
            </a:pPr>
            <a:r>
              <a:rPr sz="1050" dirty="0">
                <a:latin typeface="Verdana"/>
                <a:cs typeface="Verdana"/>
              </a:rPr>
              <a:t>Каждый способ </a:t>
            </a:r>
            <a:r>
              <a:rPr sz="1050" spc="-4" dirty="0">
                <a:latin typeface="Verdana"/>
                <a:cs typeface="Verdana"/>
              </a:rPr>
              <a:t>имеет </a:t>
            </a:r>
            <a:r>
              <a:rPr sz="1050" dirty="0">
                <a:latin typeface="Verdana"/>
                <a:cs typeface="Verdana"/>
              </a:rPr>
              <a:t> свои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«плюсы»</a:t>
            </a:r>
            <a:r>
              <a:rPr sz="1050" spc="-49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и</a:t>
            </a:r>
            <a:r>
              <a:rPr sz="1050" spc="-19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«минусы»</a:t>
            </a:r>
          </a:p>
        </p:txBody>
      </p:sp>
      <p:grpSp>
        <p:nvGrpSpPr>
          <p:cNvPr id="36" name="object 36"/>
          <p:cNvGrpSpPr/>
          <p:nvPr/>
        </p:nvGrpSpPr>
        <p:grpSpPr>
          <a:xfrm>
            <a:off x="7972139" y="2478785"/>
            <a:ext cx="1030605" cy="517208"/>
            <a:chOff x="10629518" y="3305047"/>
            <a:chExt cx="1374140" cy="689610"/>
          </a:xfrm>
        </p:grpSpPr>
        <p:sp>
          <p:nvSpPr>
            <p:cNvPr id="37" name="object 37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078819" y="2536888"/>
            <a:ext cx="818674" cy="390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825" dirty="0">
                <a:latin typeface="Verdana"/>
                <a:cs typeface="Verdana"/>
              </a:rPr>
              <a:t>О</a:t>
            </a:r>
            <a:r>
              <a:rPr lang="ru-RU" sz="825" dirty="0">
                <a:latin typeface="Verdana"/>
                <a:cs typeface="Verdana"/>
              </a:rPr>
              <a:t>О </a:t>
            </a:r>
            <a:endParaRPr sz="825" dirty="0">
              <a:latin typeface="Verdana"/>
              <a:cs typeface="Verdana"/>
            </a:endParaRPr>
          </a:p>
          <a:p>
            <a:pPr marL="9525" marR="3810" algn="ctr"/>
            <a:r>
              <a:rPr sz="825" spc="-8" dirty="0" err="1">
                <a:latin typeface="Verdana"/>
                <a:cs typeface="Verdana"/>
              </a:rPr>
              <a:t>у</a:t>
            </a:r>
            <a:r>
              <a:rPr sz="825" spc="-4" dirty="0" err="1">
                <a:latin typeface="Verdana"/>
                <a:cs typeface="Verdana"/>
              </a:rPr>
              <a:t>ста</a:t>
            </a:r>
            <a:r>
              <a:rPr sz="825" dirty="0" err="1">
                <a:latin typeface="Verdana"/>
                <a:cs typeface="Verdana"/>
              </a:rPr>
              <a:t>н</a:t>
            </a:r>
            <a:r>
              <a:rPr sz="825" spc="-4" dirty="0" err="1">
                <a:latin typeface="Verdana"/>
                <a:cs typeface="Verdana"/>
              </a:rPr>
              <a:t>а</a:t>
            </a:r>
            <a:r>
              <a:rPr sz="825" dirty="0" err="1">
                <a:latin typeface="Verdana"/>
                <a:cs typeface="Verdana"/>
              </a:rPr>
              <a:t>вли</a:t>
            </a:r>
            <a:r>
              <a:rPr sz="825" spc="4" dirty="0" err="1">
                <a:latin typeface="Verdana"/>
                <a:cs typeface="Verdana"/>
              </a:rPr>
              <a:t>в</a:t>
            </a:r>
            <a:r>
              <a:rPr sz="825" spc="-4" dirty="0" err="1">
                <a:latin typeface="Verdana"/>
                <a:cs typeface="Verdana"/>
              </a:rPr>
              <a:t>а</a:t>
            </a:r>
            <a:r>
              <a:rPr sz="825" dirty="0" err="1">
                <a:latin typeface="Verdana"/>
                <a:cs typeface="Verdana"/>
              </a:rPr>
              <a:t>ет</a:t>
            </a:r>
            <a:r>
              <a:rPr sz="825" dirty="0">
                <a:latin typeface="Verdana"/>
                <a:cs typeface="Verdana"/>
              </a:rPr>
              <a:t>  </a:t>
            </a:r>
            <a:r>
              <a:rPr sz="825" spc="-4" dirty="0">
                <a:latin typeface="Verdana"/>
                <a:cs typeface="Verdana"/>
              </a:rPr>
              <a:t>график</a:t>
            </a:r>
            <a:endParaRPr sz="825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396865" y="1554289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548217" y="1592008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rgbClr val="FF0000"/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>
                <a:solidFill>
                  <a:srgbClr val="FF0000"/>
                </a:solidFill>
                <a:latin typeface="Verdana"/>
                <a:cs typeface="Verdana"/>
              </a:rPr>
              <a:t>30</a:t>
            </a:r>
            <a:r>
              <a:rPr sz="1200" b="1" spc="-4" dirty="0">
                <a:solidFill>
                  <a:srgbClr val="FF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>
                <a:solidFill>
                  <a:srgbClr val="FF0000"/>
                </a:solidFill>
                <a:latin typeface="Verdana"/>
                <a:cs typeface="Verdana"/>
              </a:rPr>
              <a:t>3</a:t>
            </a:r>
            <a:r>
              <a:rPr sz="1200" b="1" spc="-4" dirty="0">
                <a:solidFill>
                  <a:srgbClr val="FF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>
                <a:solidFill>
                  <a:srgbClr val="FF0000"/>
                </a:solidFill>
                <a:latin typeface="Verdana"/>
                <a:cs typeface="Verdana"/>
              </a:rPr>
              <a:t>3</a:t>
            </a:r>
            <a:endParaRPr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098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097" y="267494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407274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9073">
              <a:spcBef>
                <a:spcPts val="851"/>
              </a:spcBef>
            </a:pPr>
            <a:r>
              <a:rPr sz="1200" b="1" spc="-8" dirty="0" err="1">
                <a:solidFill>
                  <a:srgbClr val="001F5F"/>
                </a:solidFill>
                <a:latin typeface="+mn-lt"/>
                <a:cs typeface="Verdana"/>
              </a:rPr>
              <a:t>Исчерпывающий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перечень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согласно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b="1" spc="-4" dirty="0">
                <a:solidFill>
                  <a:srgbClr val="001F5F"/>
                </a:solidFill>
                <a:latin typeface="+mn-lt"/>
                <a:cs typeface="Verdana"/>
              </a:rPr>
              <a:t>Порядку 458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200" dirty="0">
              <a:latin typeface="+mn-lt"/>
              <a:cs typeface="Verdana"/>
            </a:endParaRPr>
          </a:p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документов: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200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образовательным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программам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начального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общего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образования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государственную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41" dirty="0">
                <a:solidFill>
                  <a:srgbClr val="001F5F"/>
                </a:solidFill>
                <a:latin typeface="+mn-lt"/>
                <a:cs typeface="Verdana"/>
              </a:rPr>
              <a:t>или муниципальную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образовательную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организацию,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которой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обучаются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его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брат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(или)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сестра);</a:t>
            </a:r>
            <a:endParaRPr sz="1200" dirty="0">
              <a:latin typeface="+mn-lt"/>
              <a:cs typeface="Verdana"/>
            </a:endParaRPr>
          </a:p>
          <a:p>
            <a:pPr marL="328613" marR="381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территории,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внеочередного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приема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2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2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2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2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(при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2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2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2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2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2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254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65175" y="38688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0407" y="850460"/>
            <a:ext cx="8279705" cy="345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 о регистрации по месту жительства или пребывания</a:t>
            </a:r>
            <a:r>
              <a:rPr lang="ru-RU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Предоставляется исключительно МВД!</a:t>
            </a:r>
            <a:r>
              <a:rPr lang="en-US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или справка о приеме документов для оформления регистрации по месту жительства.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14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14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Важно! </a:t>
            </a: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п.5 раздела </a:t>
            </a:r>
            <a:r>
              <a:rPr lang="en-US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III </a:t>
            </a: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протокола заседания Правительственной комиссии по проведению административной реформы от 01.11.2016 №143 из нормативных актов РТ исключены требования о предоставлении выписок из домовых книг, справок о составе семьи и иных документов, содержащих сведения о лицах, проживающих совместно заявителем, и родственных связей между данными лицами и заявителем. </a:t>
            </a:r>
          </a:p>
        </p:txBody>
      </p:sp>
    </p:spTree>
    <p:extLst>
      <p:ext uri="{BB962C8B-B14F-4D97-AF65-F5344CB8AC3E}">
        <p14:creationId xmlns:p14="http://schemas.microsoft.com/office/powerpoint/2010/main" val="106764168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 </a:t>
            </a:r>
          </a:p>
        </p:txBody>
      </p:sp>
    </p:spTree>
    <p:extLst>
      <p:ext uri="{BB962C8B-B14F-4D97-AF65-F5344CB8AC3E}">
        <p14:creationId xmlns:p14="http://schemas.microsoft.com/office/powerpoint/2010/main" val="325810717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7" name="Объект 5"/>
          <p:cNvPicPr/>
          <p:nvPr/>
        </p:nvPicPr>
        <p:blipFill rotWithShape="1">
          <a:blip r:embed="rId2"/>
          <a:srcRect l="17755" t="3333" r="13469"/>
          <a:stretch/>
        </p:blipFill>
        <p:spPr bwMode="auto">
          <a:xfrm>
            <a:off x="899592" y="174403"/>
            <a:ext cx="6336704" cy="3384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635896" y="4083918"/>
            <a:ext cx="5328592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При необходимости по указанному телефону можно проверить подлинность справки или сделать письменный запрос</a:t>
            </a:r>
          </a:p>
        </p:txBody>
      </p:sp>
    </p:spTree>
    <p:extLst>
      <p:ext uri="{BB962C8B-B14F-4D97-AF65-F5344CB8AC3E}">
        <p14:creationId xmlns:p14="http://schemas.microsoft.com/office/powerpoint/2010/main" val="427062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9552" y="32749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75606"/>
            <a:ext cx="79208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документов.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Рекомендуем фиксировать дату  и форму приема документов.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67389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решения о зачислении ребенка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6" y="1003836"/>
            <a:ext cx="82797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3 рабочих дней после завершения приема документов (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1 по 5 июля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). </a:t>
            </a:r>
          </a:p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5 рабочих дней после подачи заявления и пакета документов.</a:t>
            </a:r>
          </a:p>
          <a:p>
            <a:r>
              <a:rPr lang="ru-RU" sz="800" b="1" dirty="0">
                <a:latin typeface="+mn-lt"/>
                <a:cs typeface="Times New Roman" panose="02020603050405020304" pitchFamily="18" charset="0"/>
              </a:rPr>
              <a:t> </a:t>
            </a:r>
            <a:endParaRPr lang="ru-RU" sz="8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Приказы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информационном стенде ОО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в день их издания.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сайте не размещаем!</a:t>
            </a:r>
          </a:p>
          <a:p>
            <a:pPr algn="just"/>
            <a:endParaRPr lang="ru-RU" sz="8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ОО.</a:t>
            </a:r>
          </a:p>
          <a:p>
            <a:endParaRPr lang="ru-RU" sz="800" b="1" dirty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Отказ в приеме – только при отсутствии свободных мест.</a:t>
            </a:r>
            <a:endParaRPr lang="ru-RU" b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02201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65500" y="312738"/>
            <a:ext cx="8279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Информация на стенде и официальном сайте в сети Интернет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1056479"/>
            <a:ext cx="7190876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количестве мест в первых классах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позднее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календарных дней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издания распорядительного акта о закреплении школы за микрорайоном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наличии свободных мест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первых классах для приема детей, не проживающих на закрепленной территории, не позднее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июля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заявления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распорядительный акт о закреплении школы за микрорайоном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  о порядке приема  в ОО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контактный телефон ответственного по приему в ОО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очного приема.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 для ознакомления! </a:t>
            </a:r>
            <a:r>
              <a:rPr lang="ru-RU" sz="1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(устав, лицензия, аккредитация,  НПА)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7695640" y="1131590"/>
            <a:ext cx="260736" cy="1656184"/>
          </a:xfrm>
          <a:prstGeom prst="rightBrace">
            <a:avLst>
              <a:gd name="adj1" fmla="val 21561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984385" y="1508179"/>
            <a:ext cx="1060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</a:rPr>
              <a:t>Должна быть размещена и на ЕПГУ</a:t>
            </a:r>
          </a:p>
        </p:txBody>
      </p:sp>
    </p:spTree>
    <p:extLst>
      <p:ext uri="{BB962C8B-B14F-4D97-AF65-F5344CB8AC3E}">
        <p14:creationId xmlns:p14="http://schemas.microsoft.com/office/powerpoint/2010/main" val="40614054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Справочник для ЕПГУ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3"/>
          <a:srcRect l="2726" t="23374" r="5558" b="7925"/>
          <a:stretch/>
        </p:blipFill>
        <p:spPr bwMode="auto">
          <a:xfrm>
            <a:off x="860115" y="1048370"/>
            <a:ext cx="8055285" cy="4043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2051720" y="1502693"/>
            <a:ext cx="72008" cy="178913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128714" y="1502693"/>
            <a:ext cx="5395614" cy="18002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187624" y="3363838"/>
            <a:ext cx="1728192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C00000"/>
                </a:solidFill>
              </a:rPr>
              <a:t>Количество мест для приема  на 2023-2024 уч. год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2771800" y="1546076"/>
            <a:ext cx="2736304" cy="210579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580112" y="1484412"/>
            <a:ext cx="847911" cy="2167458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5639861" y="1393676"/>
            <a:ext cx="2223863" cy="225819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4775765" y="3678857"/>
            <a:ext cx="1728192" cy="4660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C00000"/>
                </a:solidFill>
              </a:rPr>
              <a:t>Количество свободных мест на 2023-2024 </a:t>
            </a:r>
            <a:r>
              <a:rPr lang="ru-RU" sz="1100" dirty="0" err="1">
                <a:solidFill>
                  <a:srgbClr val="C00000"/>
                </a:solidFill>
              </a:rPr>
              <a:t>уч</a:t>
            </a:r>
            <a:r>
              <a:rPr lang="ru-RU" sz="1100" dirty="0">
                <a:solidFill>
                  <a:srgbClr val="C00000"/>
                </a:solidFill>
              </a:rPr>
              <a:t> год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413992" y="4483064"/>
            <a:ext cx="7272808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C00000"/>
                </a:solidFill>
              </a:rPr>
              <a:t>Изменения в справочнике и загрузка в ЕПГУ 2 раза: до 10 марта и до 1 июля</a:t>
            </a:r>
          </a:p>
        </p:txBody>
      </p:sp>
    </p:spTree>
    <p:extLst>
      <p:ext uri="{BB962C8B-B14F-4D97-AF65-F5344CB8AC3E}">
        <p14:creationId xmlns:p14="http://schemas.microsoft.com/office/powerpoint/2010/main" val="3260711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11510"/>
            <a:ext cx="8136904" cy="4312461"/>
          </a:xfrm>
          <a:prstGeom prst="rect">
            <a:avLst/>
          </a:prstGeom>
        </p:spPr>
      </p:pic>
      <p:sp>
        <p:nvSpPr>
          <p:cNvPr id="3" name="object 44"/>
          <p:cNvSpPr/>
          <p:nvPr/>
        </p:nvSpPr>
        <p:spPr>
          <a:xfrm>
            <a:off x="5382488" y="4217393"/>
            <a:ext cx="3582000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Начало приема 30 марта в 8.00 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2280000">
            <a:off x="5094457" y="3807854"/>
            <a:ext cx="576064" cy="20138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328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320840"/>
            <a:ext cx="7911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Прием в 10 класс</a:t>
            </a:r>
            <a:endParaRPr lang="ru-RU" sz="28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6007" y="844060"/>
            <a:ext cx="7344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Перечень документов: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Заявление поступающего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Аттестат об основном общем образовании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Поступающие </a:t>
            </a: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ОВЗ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достигшие возраста 18 лет, принимаются на обучение по адаптированной образовательной программе  только </a:t>
            </a: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согласия самих поступающих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(п.13)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Способы подачи заявления: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ЕПГУ,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региональный портал,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через почту,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лично.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49056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59757"/>
            <a:ext cx="6211253" cy="625171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lang="ru-RU" sz="2000" spc="-4" dirty="0">
                <a:solidFill>
                  <a:srgbClr val="001F5F"/>
                </a:solidFill>
              </a:rPr>
              <a:t>Перевод в другие образовательные организации </a:t>
            </a:r>
            <a:endParaRPr sz="2000" dirty="0"/>
          </a:p>
        </p:txBody>
      </p:sp>
      <p:sp>
        <p:nvSpPr>
          <p:cNvPr id="3" name="object 3"/>
          <p:cNvSpPr/>
          <p:nvPr/>
        </p:nvSpPr>
        <p:spPr>
          <a:xfrm>
            <a:off x="5426416" y="824010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dirty="0">
                <a:solidFill>
                  <a:schemeClr val="bg1"/>
                </a:solidFill>
              </a:rPr>
              <a:t>ЕПГУ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83051" y="1868697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>
                  <a:solidFill>
                    <a:schemeClr val="bg1"/>
                  </a:solidFill>
                </a:rPr>
                <a:t>Почта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45265" y="4293710"/>
            <a:ext cx="3118772" cy="487634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с использованием функционала (сервисов) ЕПГУ и региональных государственных информационных систем субъектов 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36903" y="2147124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  <a:p>
              <a:pPr algn="ctr"/>
              <a:r>
                <a:rPr lang="ru-RU" dirty="0">
                  <a:solidFill>
                    <a:schemeClr val="bg1"/>
                  </a:solidFill>
                </a:rPr>
                <a:t>Лично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068597" y="1552373"/>
            <a:ext cx="2057602" cy="1268472"/>
            <a:chOff x="5828792" y="3526408"/>
            <a:chExt cx="2400300" cy="1186180"/>
          </a:xfrm>
        </p:grpSpPr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35330" y="3197028"/>
            <a:ext cx="4004514" cy="80983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Распоряжение Комитета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 образованию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31.03.2021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879-р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endParaRPr sz="900" dirty="0">
              <a:latin typeface="Verdana"/>
              <a:cs typeface="Verdana"/>
            </a:endParaRPr>
          </a:p>
          <a:p>
            <a:pPr marL="9525" marR="3810"/>
            <a:r>
              <a:rPr lang="ru-RU" sz="1600" dirty="0">
                <a:solidFill>
                  <a:srgbClr val="C00000"/>
                </a:solidFill>
              </a:rPr>
              <a:t>! Контроль обработки заявлений.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реализующие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образования»</a:t>
            </a:r>
            <a:endParaRPr sz="900" dirty="0">
              <a:latin typeface="Verdana"/>
              <a:cs typeface="Verdana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15616" y="843558"/>
            <a:ext cx="266429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Способы подачи заявления</a:t>
            </a:r>
          </a:p>
        </p:txBody>
      </p:sp>
      <p:sp>
        <p:nvSpPr>
          <p:cNvPr id="25" name="Стрелка вправо 24"/>
          <p:cNvSpPr/>
          <p:nvPr/>
        </p:nvSpPr>
        <p:spPr>
          <a:xfrm>
            <a:off x="4068597" y="1061111"/>
            <a:ext cx="863443" cy="2144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633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Перевод в другую ОО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ЕПГУ</a:t>
            </a:r>
          </a:p>
          <a:p>
            <a:r>
              <a:rPr lang="ru-RU" dirty="0">
                <a:solidFill>
                  <a:srgbClr val="002060"/>
                </a:solidFill>
              </a:rPr>
              <a:t>Лично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 Контроль обработки заявлений.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21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3" y="1491630"/>
            <a:ext cx="8604448" cy="210072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914355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</a:rPr>
              <a:t>Спасибо за внимание!</a:t>
            </a:r>
          </a:p>
          <a:p>
            <a:pPr algn="ctr" defTabSz="914355">
              <a:spcAft>
                <a:spcPts val="0"/>
              </a:spcAft>
            </a:pPr>
            <a:endParaRPr lang="ru-RU" sz="4400" b="1" dirty="0">
              <a:solidFill>
                <a:srgbClr val="002060"/>
              </a:solidFill>
            </a:endParaRPr>
          </a:p>
          <a:p>
            <a:pPr algn="ctr" defTabSz="914355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</a:rPr>
              <a:t>Игътибарыгыз өчен рәхмәт!</a:t>
            </a:r>
          </a:p>
        </p:txBody>
      </p:sp>
    </p:spTree>
    <p:extLst>
      <p:ext uri="{BB962C8B-B14F-4D97-AF65-F5344CB8AC3E}">
        <p14:creationId xmlns:p14="http://schemas.microsoft.com/office/powerpoint/2010/main" val="401723571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10231</TotalTime>
  <Words>1170</Words>
  <Application>Microsoft Office PowerPoint</Application>
  <PresentationFormat>Экран (16:9)</PresentationFormat>
  <Paragraphs>145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 В ПЕРВЫЕ КЛАССЫ ОБРАЗОВАТЕЛЬНЫХ УЧРЕЖДЕНИЙ</vt:lpstr>
      <vt:lpstr>ПРИЕМ В ПЕРВЫЕ КЛАССЫ ОБРАЗОВАТЕЛЬНЫХ УЧРЕЖДЕНИЙ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Справочник для ЕПГУ</vt:lpstr>
      <vt:lpstr>Презентация PowerPoint</vt:lpstr>
      <vt:lpstr>Презентация PowerPoint</vt:lpstr>
      <vt:lpstr>Перевод в другие образовательные организации </vt:lpstr>
      <vt:lpstr>Перевод в другую ОО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root</cp:lastModifiedBy>
  <cp:revision>1071</cp:revision>
  <cp:lastPrinted>2022-02-21T16:46:07Z</cp:lastPrinted>
  <dcterms:created xsi:type="dcterms:W3CDTF">2015-10-13T08:15:21Z</dcterms:created>
  <dcterms:modified xsi:type="dcterms:W3CDTF">2023-03-10T13:16:00Z</dcterms:modified>
</cp:coreProperties>
</file>