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4660"/>
  </p:normalViewPr>
  <p:slideViewPr>
    <p:cSldViewPr>
      <p:cViewPr>
        <p:scale>
          <a:sx n="72" d="100"/>
          <a:sy n="72" d="100"/>
        </p:scale>
        <p:origin x="-1332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650F1-EB74-4512-9907-1EF3BCBCEA5E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0068E-B5D3-4CA2-8223-D20EC8A0BA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650F1-EB74-4512-9907-1EF3BCBCEA5E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0068E-B5D3-4CA2-8223-D20EC8A0BA7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650F1-EB74-4512-9907-1EF3BCBCEA5E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0068E-B5D3-4CA2-8223-D20EC8A0BA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650F1-EB74-4512-9907-1EF3BCBCEA5E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0068E-B5D3-4CA2-8223-D20EC8A0BA7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650F1-EB74-4512-9907-1EF3BCBCEA5E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0068E-B5D3-4CA2-8223-D20EC8A0BA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650F1-EB74-4512-9907-1EF3BCBCEA5E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0068E-B5D3-4CA2-8223-D20EC8A0BA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650F1-EB74-4512-9907-1EF3BCBCEA5E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0068E-B5D3-4CA2-8223-D20EC8A0BA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650F1-EB74-4512-9907-1EF3BCBCEA5E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0068E-B5D3-4CA2-8223-D20EC8A0BA7C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650F1-EB74-4512-9907-1EF3BCBCEA5E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0068E-B5D3-4CA2-8223-D20EC8A0BA7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650F1-EB74-4512-9907-1EF3BCBCEA5E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0068E-B5D3-4CA2-8223-D20EC8A0BA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650F1-EB74-4512-9907-1EF3BCBCEA5E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0068E-B5D3-4CA2-8223-D20EC8A0BA7C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86650F1-EB74-4512-9907-1EF3BCBCEA5E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390068E-B5D3-4CA2-8223-D20EC8A0BA7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circl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57356" y="0"/>
            <a:ext cx="6600844" cy="492919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Теоретическое занятие</a:t>
            </a:r>
            <a:r>
              <a:rPr lang="ru-RU" sz="2200" dirty="0" smtClean="0">
                <a:solidFill>
                  <a:schemeClr val="tx1"/>
                </a:solidFill>
              </a:rPr>
              <a:t/>
            </a:r>
            <a:br>
              <a:rPr lang="ru-RU" sz="2200" dirty="0" smtClean="0">
                <a:solidFill>
                  <a:schemeClr val="tx1"/>
                </a:solidFill>
              </a:rPr>
            </a:br>
            <a:r>
              <a:rPr lang="en-US" sz="1800" dirty="0" smtClean="0">
                <a:solidFill>
                  <a:schemeClr val="tx1"/>
                </a:solidFill>
              </a:rPr>
              <a:t/>
            </a:r>
            <a:br>
              <a:rPr lang="en-US" sz="1800" dirty="0" smtClean="0">
                <a:solidFill>
                  <a:schemeClr val="tx1"/>
                </a:solidFill>
              </a:rPr>
            </a:br>
            <a:r>
              <a:rPr lang="ru-RU" sz="2200" dirty="0" smtClean="0">
                <a:solidFill>
                  <a:schemeClr val="tx1"/>
                </a:solidFill>
              </a:rPr>
              <a:t/>
            </a:r>
            <a:br>
              <a:rPr lang="ru-RU" sz="2200" dirty="0" smtClean="0">
                <a:solidFill>
                  <a:schemeClr val="tx1"/>
                </a:solidFill>
              </a:rPr>
            </a:br>
            <a:r>
              <a:rPr lang="ru-RU" sz="3600" b="1" dirty="0" smtClean="0">
                <a:ln w="900" cmpd="sng">
                  <a:solidFill>
                    <a:srgbClr val="FF0000">
                      <a:alpha val="5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  <a:reflection blurRad="6350" stA="60000" endA="900" endPos="60000" dist="29997" dir="5400000" sy="-100000" algn="bl" rotWithShape="0"/>
                </a:effectLst>
              </a:rPr>
              <a:t>ЭНТЕРОВИРУСНЫЕ  </a:t>
            </a:r>
            <a:r>
              <a:rPr lang="ru-RU" sz="3600" b="1" dirty="0" smtClean="0">
                <a:ln w="900" cmpd="sng">
                  <a:solidFill>
                    <a:srgbClr val="FF0000">
                      <a:alpha val="5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  <a:reflection blurRad="6350" stA="60000" endA="900" endPos="60000" dist="29997" dir="5400000" sy="-100000" algn="bl" rotWithShape="0"/>
                </a:effectLst>
              </a:rPr>
              <a:t>ИНФЕКЦИИ </a:t>
            </a:r>
            <a:r>
              <a:rPr lang="ru-RU" sz="3600" b="1" dirty="0" smtClean="0">
                <a:ln w="900" cmpd="sng">
                  <a:solidFill>
                    <a:srgbClr val="FF0000">
                      <a:alpha val="5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  <a:reflection blurRad="6350" stA="60000" endA="900" endPos="60000" dist="29997" dir="5400000" sy="-100000" algn="bl" rotWithShape="0"/>
                </a:effectLst>
              </a:rPr>
              <a:t/>
            </a:r>
            <a:br>
              <a:rPr lang="ru-RU" sz="3600" b="1" dirty="0" smtClean="0">
                <a:ln w="900" cmpd="sng">
                  <a:solidFill>
                    <a:srgbClr val="FF0000">
                      <a:alpha val="5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  <a:reflection blurRad="6350" stA="60000" endA="900" endPos="60000" dist="29997" dir="5400000" sy="-100000" algn="bl" rotWithShape="0"/>
                </a:effectLst>
              </a:rPr>
            </a:br>
            <a:r>
              <a:rPr lang="ru-RU" sz="3600" b="1" dirty="0" smtClean="0">
                <a:ln w="900" cmpd="sng">
                  <a:solidFill>
                    <a:srgbClr val="FF0000">
                      <a:alpha val="5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  <a:reflection blurRad="6350" stA="60000" endA="900" endPos="60000" dist="29997" dir="5400000" sy="-100000" algn="bl" rotWithShape="0"/>
                </a:effectLst>
              </a:rPr>
              <a:t>РОТОВИРУСНЫЕ </a:t>
            </a:r>
            <a:r>
              <a:rPr lang="ru-RU" sz="3600" b="1" dirty="0" smtClean="0">
                <a:ln w="900" cmpd="sng">
                  <a:solidFill>
                    <a:srgbClr val="FF0000">
                      <a:alpha val="5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  <a:reflection blurRad="6350" stA="60000" endA="900" endPos="60000" dist="29997" dir="5400000" sy="-100000" algn="bl" rotWithShape="0"/>
                </a:effectLst>
              </a:rPr>
              <a:t>ИНФЕКЦИИ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5085184"/>
            <a:ext cx="7704856" cy="1142984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Работу подготовила: 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Сергеева Екатерина Владимировна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i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60000" endA="900" endPos="60000" dist="29997" dir="5400000" sy="-100000" algn="bl" rotWithShape="0"/>
                </a:effectLst>
              </a:rPr>
              <a:t>Энтеровирусные болезни</a:t>
            </a:r>
            <a:endParaRPr lang="ru-RU" sz="40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reflection blurRad="6350" stA="60000" endA="900" endPos="60000" dist="29997" dir="5400000" sy="-100000" algn="bl" rotWithShape="0"/>
              </a:effectLst>
            </a:endParaRPr>
          </a:p>
        </p:txBody>
      </p:sp>
      <p:pic>
        <p:nvPicPr>
          <p:cNvPr id="6" name="Содержимое 5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276872"/>
            <a:ext cx="324036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4"/>
          <p:cNvSpPr>
            <a:spLocks noGrp="1"/>
          </p:cNvSpPr>
          <p:nvPr>
            <p:ph sz="quarter" idx="14"/>
          </p:nvPr>
        </p:nvSpPr>
        <p:spPr>
          <a:xfrm>
            <a:off x="4270248" y="1600200"/>
            <a:ext cx="4445156" cy="4829196"/>
          </a:xfrm>
        </p:spPr>
        <p:txBody>
          <a:bodyPr/>
          <a:lstStyle/>
          <a:p>
            <a:pPr algn="ctr"/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острые инфекционные болезни, вызываемые кишечными вирусами; нередко протекают с поражением мышц, ЦНС и кожных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покровов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           23 типа вируса Коксаки А,</a:t>
            </a:r>
          </a:p>
          <a:p>
            <a:pPr marL="0" indent="0"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</a:p>
          <a:p>
            <a:pPr marL="0" indent="0"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          6 типов вируса Коксаки В, </a:t>
            </a:r>
          </a:p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           32 типа вирусов ECHO </a:t>
            </a:r>
          </a:p>
          <a:p>
            <a:pPr marL="0" indent="0"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  4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энтеровируса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человека                                                 </a:t>
            </a:r>
          </a:p>
          <a:p>
            <a:pPr marL="0" indent="0" algn="ctr"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   (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энтеровирусы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68-71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3600" b="1" dirty="0" err="1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энтеровирусам</a:t>
            </a:r>
            <a:r>
              <a:rPr lang="ru-RU" sz="3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относятся: </a:t>
            </a:r>
            <a:endParaRPr lang="ru-RU" sz="36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reflection blurRad="6350" stA="60000" endA="900" endPos="60000" dist="29997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r="32758" b="10550"/>
          <a:stretch>
            <a:fillRect/>
          </a:stretch>
        </p:blipFill>
        <p:spPr bwMode="auto">
          <a:xfrm>
            <a:off x="1000100" y="1500174"/>
            <a:ext cx="928694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2786058"/>
            <a:ext cx="928694" cy="85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3857628"/>
            <a:ext cx="928694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89886" y="4786323"/>
            <a:ext cx="938908" cy="857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492896"/>
            <a:ext cx="8391876" cy="398105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- Во-первых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, все ОРЗ являются инфекционными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заболеваниями 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- Во-вторых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все возбудители попадают в организм воздушно-капельным путем — через органы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дыхания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- В-третьих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, именно эти органы дыхания, в первую очередь, при ОРЗ и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страдают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368412"/>
          </a:xfrm>
        </p:spPr>
        <p:txBody>
          <a:bodyPr>
            <a:noAutofit/>
          </a:bodyPr>
          <a:lstStyle/>
          <a:p>
            <a:pPr algn="ctr"/>
            <a:r>
              <a:rPr lang="ru-RU" sz="4800" b="1" i="1" dirty="0" smtClean="0">
                <a:solidFill>
                  <a:schemeClr val="tx1"/>
                </a:solidFill>
              </a:rPr>
              <a:t/>
            </a:r>
            <a:br>
              <a:rPr lang="ru-RU" sz="4800" b="1" i="1" dirty="0" smtClean="0">
                <a:solidFill>
                  <a:schemeClr val="tx1"/>
                </a:solidFill>
              </a:rPr>
            </a:br>
            <a:r>
              <a:rPr lang="ru-RU" sz="4800" b="1" i="1" dirty="0" smtClean="0">
                <a:solidFill>
                  <a:schemeClr val="tx1"/>
                </a:solidFill>
              </a:rPr>
              <a:t/>
            </a:r>
            <a:br>
              <a:rPr lang="ru-RU" sz="4800" b="1" i="1" dirty="0" smtClean="0">
                <a:solidFill>
                  <a:schemeClr val="tx1"/>
                </a:solidFill>
              </a:rPr>
            </a:br>
            <a:r>
              <a:rPr lang="ru-RU" sz="4800" b="1" i="1" dirty="0" smtClean="0">
                <a:solidFill>
                  <a:schemeClr val="tx1"/>
                </a:solidFill>
              </a:rPr>
              <a:t>У всех ОРЗ есть три общие черты</a:t>
            </a:r>
            <a:endParaRPr lang="ru-RU" sz="4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Энтеровирусное ОРЗ</a:t>
            </a:r>
            <a:endParaRPr lang="ru-RU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/>
          <p:cNvPicPr>
            <a:picLocks noGrp="1"/>
          </p:cNvPicPr>
          <p:nvPr>
            <p:ph sz="quarter" idx="13"/>
          </p:nvPr>
        </p:nvPicPr>
        <p:blipFill>
          <a:blip r:embed="rId2" cstate="print">
            <a:lum bright="-20000"/>
          </a:blip>
          <a:srcRect/>
          <a:stretch>
            <a:fillRect/>
          </a:stretch>
        </p:blipFill>
        <p:spPr bwMode="auto">
          <a:xfrm>
            <a:off x="285720" y="1571612"/>
            <a:ext cx="357190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4"/>
          <p:cNvSpPr>
            <a:spLocks noGrp="1"/>
          </p:cNvSpPr>
          <p:nvPr>
            <p:ph sz="quarter" idx="14"/>
          </p:nvPr>
        </p:nvSpPr>
        <p:spPr>
          <a:xfrm>
            <a:off x="4270248" y="1600200"/>
            <a:ext cx="4373718" cy="4572000"/>
          </a:xfrm>
        </p:spPr>
        <p:txBody>
          <a:bodyPr>
            <a:normAutofit/>
          </a:bodyPr>
          <a:lstStyle/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 внешнем осмотре отмечают гиперемию лица, инъекции склер, на слизистой ротоглотки отмечают умеренное покраснение, на задней стенке глотки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зернистость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654164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Малая болезнь</a:t>
            </a:r>
            <a:r>
              <a:rPr lang="ru-RU" sz="4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857364"/>
            <a:ext cx="4357718" cy="3433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4714876" y="1357298"/>
            <a:ext cx="3786214" cy="4814902"/>
          </a:xfrm>
        </p:spPr>
        <p:txBody>
          <a:bodyPr>
            <a:normAutofit/>
          </a:bodyPr>
          <a:lstStyle/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проявляется умеренной кратковременной лихорадкой, слабостью, мышечными болями. Продолжительность заболевания обычно не превышает З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дней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Серозный  менингит энтеровирусной этиологии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43050"/>
            <a:ext cx="3657600" cy="4114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Вслед за остро возникшими лихорадкой и интоксикацией на 1-2-й день от начала болезни появляются менингеальные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симптомы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92696"/>
            <a:ext cx="7467600" cy="1643074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Герпесная</a:t>
            </a:r>
            <a:r>
              <a:rPr lang="ru-RU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ангина</a:t>
            </a:r>
            <a:r>
              <a:rPr lang="ru-RU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5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/>
          <p:cNvPicPr>
            <a:picLocks noGrp="1"/>
          </p:cNvPicPr>
          <p:nvPr>
            <p:ph sz="quarter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1559" y="2060848"/>
            <a:ext cx="3143989" cy="451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4355976" y="2708920"/>
            <a:ext cx="4073676" cy="346328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Слизистая неба, зева и глотки воспаляется, на ней образуются мелкие везикулы с красным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ободком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Эпидемическая миалгия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564904"/>
            <a:ext cx="357190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Приступы миалгии продолжаются 5-10 мин и возобновляются через 30-60 мин. Чаще отмечается поражение мышц груди, живота, спины 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конечностей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Энтеровирусная экзантема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785926"/>
            <a:ext cx="3643337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4270248" y="1600200"/>
            <a:ext cx="4159404" cy="4572000"/>
          </a:xfrm>
        </p:spPr>
        <p:txBody>
          <a:bodyPr>
            <a:normAutofit/>
          </a:bodyPr>
          <a:lstStyle/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Сыпь появляется на 2-3 день лихорадки и интоксикации, локализуется преимущественно на лице, туловище, конечностях,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стопах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Ротавирусная инфекция</a:t>
            </a:r>
            <a:endParaRPr lang="ru-RU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одна из форм острой кишечной инфекции, возбудителем которой является Ротавирус человека из рода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Rotavirus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/>
          <p:cNvPicPr>
            <a:picLocks noGrp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492294" y="3584088"/>
            <a:ext cx="2128161" cy="1637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Основной механизм передачи ротавирусной инфекции – фекально –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оральный</a:t>
            </a:r>
            <a:b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Путь передачи –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пищевой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2838040"/>
          </a:xfrm>
        </p:spPr>
        <p:txBody>
          <a:bodyPr>
            <a:normAutofit fontScale="77500" lnSpcReduction="20000"/>
          </a:bodyPr>
          <a:lstStyle/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5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Вирус размножается в клетках слизистой оболочки желудочно-кишечного тракта и выделяется с 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калом</a:t>
            </a:r>
            <a:endParaRPr lang="ru-RU" sz="35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/>
          <p:cNvPicPr>
            <a:picLocks noGrp="1"/>
          </p:cNvPicPr>
          <p:nvPr>
            <p:ph sz="quarter" idx="1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068960"/>
            <a:ext cx="4159277" cy="3115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858280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симптомы ротавирусной инфекции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Понос у больного ротавирусной инфекцией обильный желтоватого цвета с резким неприятным, кислым запахом.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/>
          <p:cNvPicPr>
            <a:picLocks noGrp="1"/>
          </p:cNvPicPr>
          <p:nvPr>
            <p:ph sz="quarter" idx="1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857364"/>
            <a:ext cx="2357454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симптомы ротавирусной инфекции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При осмотре больного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ротавирусом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можно заметить покраснение конъюнктивы глаз.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/>
          <p:cNvPicPr>
            <a:picLocks noGrp="1"/>
          </p:cNvPicPr>
          <p:nvPr>
            <p:ph sz="quarter" idx="1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1928802"/>
            <a:ext cx="4500594" cy="3102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симптомы ротавирусной инфекции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319281" cy="34472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Наблюдается гиперемия слизистой оболочки зева и небных дужек (воспаленное горло). </a:t>
            </a: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5" name="Содержимое 4"/>
          <p:cNvPicPr>
            <a:picLocks noGrp="1"/>
          </p:cNvPicPr>
          <p:nvPr>
            <p:ph sz="quarter" idx="1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636912"/>
            <a:ext cx="374042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СПАСИБО!!!</a:t>
            </a:r>
            <a:endParaRPr lang="ru-RU" sz="6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encrypted-tbn0.gstatic.com/images?q=tbn:ANd9GcTBbfWn-eZVND9_hOnC85E6A-n5vWTk6fgYfhdcZEUSQVQWxYbU37kKK79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58" y="2399002"/>
            <a:ext cx="8843930" cy="436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95536" y="1844824"/>
            <a:ext cx="7408333" cy="3450696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133</TotalTime>
  <Words>302</Words>
  <Application>Microsoft Office PowerPoint</Application>
  <PresentationFormat>Экран (4:3)</PresentationFormat>
  <Paragraphs>57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Волна</vt:lpstr>
      <vt:lpstr>Теоретическое занятие   ЭНТЕРОВИРУСНЫЕ  ИНФЕКЦИИ  РОТОВИРУСНЫЕ ИНФЕКЦИИ </vt:lpstr>
      <vt:lpstr>Энтеровирусные болезни</vt:lpstr>
      <vt:lpstr>К энтеровирусам  относятся: </vt:lpstr>
      <vt:lpstr>  У всех ОРЗ есть три общие черты</vt:lpstr>
      <vt:lpstr>Энтеровирусное ОРЗ</vt:lpstr>
      <vt:lpstr>Малая болезнь                 </vt:lpstr>
      <vt:lpstr>Серозный  менингит энтеровирусной этиологии</vt:lpstr>
      <vt:lpstr>Герпесная ангина </vt:lpstr>
      <vt:lpstr>Эпидемическая миалгия</vt:lpstr>
      <vt:lpstr>Энтеровирусная экзантема</vt:lpstr>
      <vt:lpstr>Ротавирусная инфекция</vt:lpstr>
      <vt:lpstr>  Основной механизм передачи ротавирусной инфекции – фекально – оральный  Путь передачи – пищевой</vt:lpstr>
      <vt:lpstr>симптомы ротавирусной инфекции</vt:lpstr>
      <vt:lpstr>симптомы ротавирусной инфекции</vt:lpstr>
      <vt:lpstr>симптомы ротавирусной инфекции</vt:lpstr>
      <vt:lpstr>СПАСИБО!!!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УО «Борисовский государственный медицинский колледж»   Теоретическое занятие лекция технологии развития критического мышления «Толстый и тонкий вопросы» для учащихся третьего  курса  специальности  2-79 01 01 «Лечебное дело»   ЭНТЕРОВИРУСНЫЕ  ИНФЕКЦИИ. РОТАВИРУСНЫЕ ИНФЕКЦИИ. </dc:title>
  <dc:creator>Admin</dc:creator>
  <cp:lastModifiedBy>Елена</cp:lastModifiedBy>
  <cp:revision>16</cp:revision>
  <dcterms:created xsi:type="dcterms:W3CDTF">2011-04-03T07:03:51Z</dcterms:created>
  <dcterms:modified xsi:type="dcterms:W3CDTF">2017-09-25T11:53:19Z</dcterms:modified>
</cp:coreProperties>
</file>