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75" r:id="rId3"/>
    <p:sldId id="281" r:id="rId4"/>
    <p:sldId id="276" r:id="rId5"/>
    <p:sldId id="280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6" r:id="rId17"/>
    <p:sldId id="259" r:id="rId18"/>
    <p:sldId id="260" r:id="rId19"/>
    <p:sldId id="270" r:id="rId20"/>
    <p:sldId id="279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800" i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800" i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800" i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800" i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800" i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800" i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800" i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800" i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800" i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560" autoAdjust="0"/>
  </p:normalViewPr>
  <p:slideViewPr>
    <p:cSldViewPr>
      <p:cViewPr varScale="1">
        <p:scale>
          <a:sx n="86" d="100"/>
          <a:sy n="86" d="100"/>
        </p:scale>
        <p:origin x="152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490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88E279-62A9-4474-9454-7D6319E7F242}" type="datetimeFigureOut">
              <a:rPr lang="ru-RU" smtClean="0"/>
              <a:pPr/>
              <a:t>01.06.2021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3E6967-DF3F-4775-8251-65CCF92865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E6967-DF3F-4775-8251-65CCF92865D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E6967-DF3F-4775-8251-65CCF92865D2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Двигательные упражнения,</a:t>
            </a:r>
            <a:r>
              <a:rPr lang="en-US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которые способствуют формированию правильной осанки и снятию мышечной зажатости перед пением. А формирование певческих навыков дошкольников начинается с выработки правильной певческой постановки.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этого мы с детьми “отправляемся на рынок”, выбираем самый красивый арбуз (или другой фрукт либо овощ) и с усилием поднимаем. Но, не рассчитав свои силы, резко бросаем овощ вниз и расслабляемся.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 можем устроить “примерку пиджачка”, описывая полукруговые движения плечами вперед (надели пиджачок) и назад (пиджачок сняли).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Также детям нравится упражнение “Пружинки”: по моей команде “вверх” - поднимаются на носочки, “вниз” - опускаются (благодаря этому упражнению отрабатывается певческая постановка корпуса с опорой на ноги).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 менее увлекательное упражнение “Березка”. Медленно и плавно дети поднимают руки вверх, как будто березка тянет свои веточки к солнышку, “шелестят листочками” (пальчиками рук), затем бросают руки вниз и расслабляются.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Выработке певческой постановки также способствует песня Л.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Абелян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“Петь приятно и удобно”, которую дети любят и с удовольствием исполняют.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E6967-DF3F-4775-8251-65CCF92865D2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D01E4D-53A0-4596-9E3A-5ABE7E3F6E7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F9A6D7-3984-48EA-8080-2383C6849ED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DA1375-C3D2-40BB-8EA9-2DE5A8CC85A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34F377-F6C2-4C3A-B695-BC1B2E2C27B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9ABF2A-FA40-49CB-86BD-7B23B8E32E2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69CE4-8FB6-4D4E-BF70-ACFDC1C8706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6D16A2-C081-4E3E-A7E1-6C44D522455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F7A2CF-EA69-4ED0-B079-61EDDFE1E7C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C73FBF-D006-44BD-A36F-3981F8915D3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15D296-CA0C-4762-A530-F8954EC86D7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30DBB8-2E0C-49EF-87EA-FA3B76CEA77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>
                <a:effectLst/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>
                <a:effectLst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>
                <a:effectLst/>
              </a:defRPr>
            </a:lvl1pPr>
          </a:lstStyle>
          <a:p>
            <a:fld id="{6AF8B407-A02A-4030-8392-CFBE1FA46FB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5" name="Picture 57" descr="x_343600f7"/>
          <p:cNvPicPr>
            <a:picLocks noChangeAspect="1" noChangeArrowheads="1"/>
          </p:cNvPicPr>
          <p:nvPr/>
        </p:nvPicPr>
        <p:blipFill>
          <a:blip r:embed="rId3" cstate="print">
            <a:lum contrast="18000"/>
          </a:blip>
          <a:srcRect/>
          <a:stretch>
            <a:fillRect/>
          </a:stretch>
        </p:blipFill>
        <p:spPr bwMode="auto">
          <a:xfrm>
            <a:off x="6012160" y="3212976"/>
            <a:ext cx="2836862" cy="1512168"/>
          </a:xfrm>
          <a:prstGeom prst="rect">
            <a:avLst/>
          </a:prstGeom>
          <a:noFill/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340768"/>
            <a:ext cx="8532440" cy="2086645"/>
          </a:xfrm>
        </p:spPr>
        <p:txBody>
          <a:bodyPr/>
          <a:lstStyle/>
          <a:p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ФОРМИРОВАНИЕ </a:t>
            </a:r>
            <a:b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ВОКАЛЬНО-ХОРОВЫХ </a:t>
            </a: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НАВЫКОВ ДЕТЕЙ СТАРШЕГО ДОШКОЛЬНОГО 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ВОЗРАСТА</a:t>
            </a:r>
            <a:b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НА ЗАНЯТИЯХ </a:t>
            </a:r>
            <a:b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КРУЖКА «ВОКАЛ»</a:t>
            </a: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894263" y="4869160"/>
            <a:ext cx="4249737" cy="1728192"/>
          </a:xfrm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МУЗЫКАЛЬНЫЙ </a:t>
            </a: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РУКОВОДИТЕЛЬ</a:t>
            </a:r>
            <a:endParaRPr lang="en-US" sz="2400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МАДОУ 127: </a:t>
            </a: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4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Файзрахманова</a:t>
            </a:r>
            <a:r>
              <a:rPr lang="ru-RU" sz="24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Альбина </a:t>
            </a:r>
            <a:r>
              <a:rPr lang="ru-RU" sz="24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Радиковна</a:t>
            </a:r>
            <a:endParaRPr lang="ru-RU" sz="2400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106" name="Picture 58" descr="0_7d147_a8da3c72_XL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rcRect/>
          <a:stretch>
            <a:fillRect/>
          </a:stretch>
        </p:blipFill>
        <p:spPr bwMode="auto">
          <a:xfrm rot="20734420">
            <a:off x="413996" y="4510286"/>
            <a:ext cx="5212967" cy="17255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16238" y="333375"/>
            <a:ext cx="5924550" cy="6191250"/>
          </a:xfrm>
        </p:spPr>
        <p:txBody>
          <a:bodyPr/>
          <a:lstStyle/>
          <a:p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ЦЕЛЬ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ru-RU" sz="2400" dirty="0"/>
              <a:t> РАЗВИТИЕ </a:t>
            </a:r>
            <a:r>
              <a:rPr lang="ru-RU" sz="2400" dirty="0" smtClean="0"/>
              <a:t>ПЕВЧЕСКИХ  УМЕНИЙ И НАВЫКОВ </a:t>
            </a:r>
            <a:endParaRPr lang="ru-RU" sz="2400" dirty="0"/>
          </a:p>
          <a:p>
            <a:pPr>
              <a:buFontTx/>
              <a:buNone/>
            </a:pPr>
            <a:endParaRPr lang="ru-RU" sz="2400" dirty="0"/>
          </a:p>
          <a:p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ЗАДАЧИ:</a:t>
            </a:r>
            <a:r>
              <a:rPr lang="ru-RU" sz="2400" dirty="0"/>
              <a:t> ВОСПИТАНИЕ У ДЕТЕЙ ЛЮБВИ И ИНТЕРЕСА К ПЕВЧЕСКОЙ ДЕЯТЕЛЬНОСТИ</a:t>
            </a:r>
          </a:p>
          <a:p>
            <a:r>
              <a:rPr lang="ru-RU" sz="2400" dirty="0"/>
              <a:t>РАЗВИТИЕ ЭМОЦИОНАЛЬНОЙ ОТЗЫВЧИВОСТИ У ДЕТЕЙ</a:t>
            </a:r>
          </a:p>
          <a:p>
            <a:r>
              <a:rPr lang="ru-RU" sz="2400" dirty="0"/>
              <a:t>ФОРМИРОВАНИЕ ПЕВЧЕСКИХ НАВЫКОВ</a:t>
            </a:r>
          </a:p>
          <a:p>
            <a:r>
              <a:rPr lang="ru-RU" sz="2400" dirty="0"/>
              <a:t>РАЗВИТИЕ ИСПОЛНИТЕЛЬСКОГО МАСТЕРСТВА</a:t>
            </a:r>
          </a:p>
          <a:p>
            <a:r>
              <a:rPr lang="ru-RU" sz="2400" dirty="0"/>
              <a:t>РАСШИРЕНИЕ МУЗЫКАЛЬНОГО КРУГОЗОРА</a:t>
            </a:r>
          </a:p>
        </p:txBody>
      </p:sp>
      <p:pic>
        <p:nvPicPr>
          <p:cNvPr id="27652" name="Picture 4" descr="мышат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125" y="5876925"/>
            <a:ext cx="2266950" cy="70961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27657" name="Picture 9" descr="6875238779f582a1c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1125538"/>
            <a:ext cx="1852612" cy="48561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МОЯ ЗАДАЧА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НЕНАВЯЗЧИВО, ИГРОВЫМИ МЕТОДАМИ НАУЧИТЬ ДЕТЕЙ ВЛАДЕТЬ СВОИМ ПРИРОДНЫМ ДАРОМ, ПРИВИТЬ ЛЮБОВЬ К ПЕВЧЕСКОЙ ДЕЯТЕЛЬНОСТИ.</a:t>
            </a:r>
            <a:endParaRPr lang="ru-RU" dirty="0"/>
          </a:p>
        </p:txBody>
      </p:sp>
      <p:pic>
        <p:nvPicPr>
          <p:cNvPr id="4" name="Picture 58" descr="0_7d147_a8da3c72_XL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467544" y="4581128"/>
            <a:ext cx="7488832" cy="18448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779838" y="908050"/>
            <a:ext cx="4968875" cy="4752975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800"/>
              <a:t>ОБУЧЕНИЕ ДОЛЖНО БЫТЬ</a:t>
            </a:r>
          </a:p>
          <a:p>
            <a:pPr algn="ctr">
              <a:buFontTx/>
              <a:buNone/>
            </a:pPr>
            <a:r>
              <a:rPr lang="ru-RU" sz="2800"/>
              <a:t>УВЛЕКАТЕЛЬНЫМ, ЛЕГКИМ,</a:t>
            </a:r>
          </a:p>
          <a:p>
            <a:pPr algn="ctr">
              <a:buFontTx/>
              <a:buNone/>
            </a:pPr>
            <a:r>
              <a:rPr lang="ru-RU" sz="2800"/>
              <a:t>ПОНЯТНЫМ, ИНТЕРЕСНЫМ,</a:t>
            </a:r>
          </a:p>
          <a:p>
            <a:pPr algn="ctr">
              <a:buFontTx/>
              <a:buNone/>
            </a:pPr>
            <a:r>
              <a:rPr lang="ru-RU" sz="2800"/>
              <a:t> РАДОСТНЫМ</a:t>
            </a:r>
          </a:p>
          <a:p>
            <a:pPr algn="ctr">
              <a:buFontTx/>
              <a:buNone/>
            </a:pPr>
            <a:endParaRPr lang="ru-RU" sz="2800"/>
          </a:p>
          <a:p>
            <a:pPr algn="ctr">
              <a:buFontTx/>
              <a:buNone/>
            </a:pPr>
            <a:endParaRPr lang="ru-RU" sz="2800"/>
          </a:p>
          <a:p>
            <a:pPr algn="ctr">
              <a:buFontTx/>
              <a:buNone/>
            </a:pPr>
            <a:r>
              <a:rPr lang="ru-RU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УЧИМСЯ ПЕТЬ, ИГРАЯ!</a:t>
            </a:r>
          </a:p>
        </p:txBody>
      </p:sp>
      <p:pic>
        <p:nvPicPr>
          <p:cNvPr id="28704" name="Picture 32" descr="мышат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5876925"/>
            <a:ext cx="2266950" cy="70961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28706" name="Picture 34" descr="0_888e3_13e5c79c_XL"/>
          <p:cNvPicPr>
            <a:picLocks noChangeAspect="1" noChangeArrowheads="1"/>
          </p:cNvPicPr>
          <p:nvPr/>
        </p:nvPicPr>
        <p:blipFill>
          <a:blip r:embed="rId4" cstate="print">
            <a:lum bright="-6000" contrast="42000"/>
          </a:blip>
          <a:srcRect/>
          <a:stretch>
            <a:fillRect/>
          </a:stretch>
        </p:blipFill>
        <p:spPr bwMode="auto">
          <a:xfrm rot="723984">
            <a:off x="349250" y="671513"/>
            <a:ext cx="3963988" cy="5159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ДВИГАТЕЛЬНЫЕ УПРАЖНЕНИЯ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7" name="Содержимое 5" descr="2014-11-11 16-32-48 (8)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581911" y="2600122"/>
            <a:ext cx="3789178" cy="2526118"/>
          </a:xfrm>
        </p:spPr>
      </p:pic>
      <p:pic>
        <p:nvPicPr>
          <p:cNvPr id="10" name="Содержимое 8" descr="2014-11-11 16-32-48 (11)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800252" y="2618349"/>
            <a:ext cx="3734496" cy="24896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ru-RU" b="1" dirty="0" smtClean="0">
                <a:solidFill>
                  <a:srgbClr val="FF0000"/>
                </a:solidFill>
              </a:rPr>
              <a:t>АРТИКУЛЯЦИОННАЯ ГИМНАСТИКА</a:t>
            </a:r>
            <a:br>
              <a:rPr lang="ru-RU" b="1" dirty="0" smtClean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6" name="Содержимое 5" descr="2014-11-11 16-32-48 (1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27466" y="1844824"/>
            <a:ext cx="3564396" cy="4752528"/>
          </a:xfrm>
        </p:spPr>
      </p:pic>
      <p:pic>
        <p:nvPicPr>
          <p:cNvPr id="9" name="Содержимое 8" descr="2014-11-11 16-32-48 (5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68044" y="1700808"/>
            <a:ext cx="3672408" cy="489654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ДЫХАТЕЛЬНАЯ ГИМНАСТИКА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6" name="Содержимое 5" descr="IMG_029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514847"/>
            <a:ext cx="4038600" cy="2692400"/>
          </a:xfrm>
        </p:spPr>
      </p:pic>
      <p:pic>
        <p:nvPicPr>
          <p:cNvPr id="9" name="Содержимое 8" descr="IMG_029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00562" y="2500306"/>
            <a:ext cx="4038600" cy="2692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РАЗВИВАЮЩИЕ ИГРЫ С ГОЛОСОМ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ИГРЫ С ГОЛОСОМ – ЭТО ПОДРАЖАНИЕ ЗВУКАМ ОКРУЖАЮЩЕГО МИРА</a:t>
            </a:r>
          </a:p>
          <a:p>
            <a:r>
              <a:rPr lang="ru-RU" dirty="0" smtClean="0"/>
              <a:t>ЧЕЛОВЕЧЕСКОМУ ГОЛОСУ (КРИК, ПЛАЧ)</a:t>
            </a:r>
          </a:p>
          <a:p>
            <a:r>
              <a:rPr lang="ru-RU" dirty="0" smtClean="0"/>
              <a:t>ГОЛОСАМ ЖИВОТНЫХ (МЯУКАТЬ, КУКОВАТЬ)</a:t>
            </a:r>
          </a:p>
          <a:p>
            <a:r>
              <a:rPr lang="ru-RU" dirty="0" smtClean="0"/>
              <a:t>ГОЛОСАМ «НЕЖИВОЙ ПРИРОДЫ» (КАПАТЬ, ТИКАТЬ)</a:t>
            </a:r>
            <a:endParaRPr lang="ru-RU" dirty="0"/>
          </a:p>
        </p:txBody>
      </p:sp>
      <p:pic>
        <p:nvPicPr>
          <p:cNvPr id="4" name="Picture 5" descr="85152973_3422645_0_53e88_ddc6ab0e_L"/>
          <p:cNvPicPr>
            <a:picLocks noChangeAspect="1" noChangeArrowheads="1"/>
          </p:cNvPicPr>
          <p:nvPr/>
        </p:nvPicPr>
        <p:blipFill>
          <a:blip r:embed="rId2" cstate="print">
            <a:lum bright="6000" contrast="66000"/>
          </a:blip>
          <a:srcRect/>
          <a:stretch>
            <a:fillRect/>
          </a:stretch>
        </p:blipFill>
        <p:spPr bwMode="auto">
          <a:xfrm rot="-489510">
            <a:off x="5971703" y="179910"/>
            <a:ext cx="2861977" cy="45775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868958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РЕЧЕВЫЕ РИТМО-ИНТОНАЦИОННЫЕ ИГРЫ И УПРАЖНЕНИЯ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48881"/>
            <a:ext cx="8229600" cy="4248472"/>
          </a:xfrm>
        </p:spPr>
        <p:txBody>
          <a:bodyPr/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ПРОИЗНОСИМ СЛОВА ИЛИ ТЕКСТ ПО-РАЗНОМУ: ТИХО И ГРОМКО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ИЗМЕНЯЕМ РЕГИСТР ГОЛОСА: ВЫСОКО, НИЗКО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ИЗМЕНЯЕМ ТЕМП: БЫСТРО, МЕДЛЕННО ИЛИ С УСКОРЕНИЕМ, С ЗАМЕДЛЕНИЕМ</a:t>
            </a: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ТАКИЕ ИГРЫ СПОСОБСТВУЮТ РАЗВИТИЮ ЧУВСТВА РИТМА, ТЕМПА, ТЕМБРА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, ДИНАМИКИ,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ДИКЦИИ, ВЫРАЗИТЕЛЬНОСТИ РЕЧИ.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8" descr="0_520b6_25b2d642_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1340768"/>
            <a:ext cx="1800200" cy="1512590"/>
          </a:xfrm>
          <a:prstGeom prst="rect">
            <a:avLst/>
          </a:prstGeom>
          <a:noFill/>
        </p:spPr>
      </p:pic>
      <p:pic>
        <p:nvPicPr>
          <p:cNvPr id="5" name="Picture 5" descr="85152973_3422645_0_53e88_ddc6ab0e_L"/>
          <p:cNvPicPr>
            <a:picLocks noChangeAspect="1" noChangeArrowheads="1"/>
          </p:cNvPicPr>
          <p:nvPr/>
        </p:nvPicPr>
        <p:blipFill>
          <a:blip r:embed="rId3" cstate="print">
            <a:lum bright="6000" contrast="66000"/>
          </a:blip>
          <a:srcRect/>
          <a:stretch>
            <a:fillRect/>
          </a:stretch>
        </p:blipFill>
        <p:spPr bwMode="auto">
          <a:xfrm rot="-489510">
            <a:off x="5754123" y="5423966"/>
            <a:ext cx="2861977" cy="16416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РАСПЕВАНИЕ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ЭТО НЕ ТОЛЬКО РАЗМИНКА ГОЛОСОВЫХ СВЯЗОКПЕРЕД ПЕНИЕМ, НО И ПУТЬ К ОВЛАДЕНИЮ ТЕХНИЧЕСКИМИ ОСНОВАМИ ПЕСЕННОГО МАСТЕРСТВА. РАБОТУ ПО РАСПЕВАНИЮ СТРОЮ НА СПЕЦИАЛЬНЫХ УПРАЖНЕНИЯХ, ИГРАХ, ПОПЕВКАХ.</a:t>
            </a:r>
            <a:endParaRPr lang="ru-RU" dirty="0"/>
          </a:p>
        </p:txBody>
      </p:sp>
      <p:pic>
        <p:nvPicPr>
          <p:cNvPr id="4" name="Picture 5" descr="85152973_3422645_0_53e88_ddc6ab0e_L"/>
          <p:cNvPicPr>
            <a:picLocks noChangeAspect="1" noChangeArrowheads="1"/>
          </p:cNvPicPr>
          <p:nvPr/>
        </p:nvPicPr>
        <p:blipFill>
          <a:blip r:embed="rId2" cstate="print">
            <a:lum bright="6000" contrast="66000"/>
          </a:blip>
          <a:srcRect/>
          <a:stretch>
            <a:fillRect/>
          </a:stretch>
        </p:blipFill>
        <p:spPr bwMode="auto">
          <a:xfrm rot="-489510">
            <a:off x="5730662" y="4551603"/>
            <a:ext cx="2861977" cy="2325855"/>
          </a:xfrm>
          <a:prstGeom prst="rect">
            <a:avLst/>
          </a:prstGeom>
          <a:noFill/>
        </p:spPr>
      </p:pic>
      <p:pic>
        <p:nvPicPr>
          <p:cNvPr id="5" name="Picture 5" descr="85152973_3422645_0_53e88_ddc6ab0e_L"/>
          <p:cNvPicPr>
            <a:picLocks noChangeAspect="1" noChangeArrowheads="1"/>
          </p:cNvPicPr>
          <p:nvPr/>
        </p:nvPicPr>
        <p:blipFill>
          <a:blip r:embed="rId2" cstate="print">
            <a:lum bright="6000" contrast="66000"/>
          </a:blip>
          <a:srcRect/>
          <a:stretch>
            <a:fillRect/>
          </a:stretch>
        </p:blipFill>
        <p:spPr bwMode="auto">
          <a:xfrm rot="-489510">
            <a:off x="6187336" y="599953"/>
            <a:ext cx="2861977" cy="1538574"/>
          </a:xfrm>
          <a:prstGeom prst="rect">
            <a:avLst/>
          </a:prstGeom>
          <a:noFill/>
        </p:spPr>
      </p:pic>
      <p:pic>
        <p:nvPicPr>
          <p:cNvPr id="6" name="Picture 8" descr="0_520b6_25b2d642_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1800200" cy="1368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ПЕСЕННОЕ ТВОРЧЕСТВО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ИСПОЛЬЗУЮ ВОПРОСНО-ОТВЕТНУЮ ФОРМУ, ЗАДАНИЕ ЗАКОНЧИТЬ МЕЛОДИЮ, СОЧИНИТЬ СОБСТВЕННУЮ МЕЛОДИЮ НА ЗАДАННЫЙ ТЕКСТ.</a:t>
            </a:r>
            <a:endParaRPr lang="ru-RU" dirty="0"/>
          </a:p>
        </p:txBody>
      </p:sp>
      <p:pic>
        <p:nvPicPr>
          <p:cNvPr id="4" name="Picture 8" descr="0_520b6_25b2d642_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3920" y="404664"/>
            <a:ext cx="720080" cy="1512590"/>
          </a:xfrm>
          <a:prstGeom prst="rect">
            <a:avLst/>
          </a:prstGeom>
          <a:noFill/>
        </p:spPr>
      </p:pic>
      <p:pic>
        <p:nvPicPr>
          <p:cNvPr id="5" name="Picture 7" descr="music-clipart4-1024x8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4459422" y="3636822"/>
            <a:ext cx="4535488" cy="2884250"/>
          </a:xfrm>
          <a:prstGeom prst="rect">
            <a:avLst/>
          </a:prstGeom>
          <a:noFill/>
        </p:spPr>
      </p:pic>
      <p:pic>
        <p:nvPicPr>
          <p:cNvPr id="6" name="Picture 7" descr="music-clipart4-1024x8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320504">
            <a:off x="552330" y="4122866"/>
            <a:ext cx="3528089" cy="25020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19700" y="2205038"/>
            <a:ext cx="3600450" cy="2951162"/>
          </a:xfrm>
        </p:spPr>
        <p:txBody>
          <a:bodyPr/>
          <a:lstStyle/>
          <a:p>
            <a:r>
              <a:rPr lang="ru-RU" sz="2000"/>
              <a:t>РАЗУЧИВАНИЕ ПЕСНИ</a:t>
            </a:r>
          </a:p>
          <a:p>
            <a:r>
              <a:rPr lang="ru-RU" sz="2000"/>
              <a:t>ЗАКРЕПЛЕНИЕ ТЕКСТА</a:t>
            </a:r>
          </a:p>
          <a:p>
            <a:r>
              <a:rPr lang="ru-RU" sz="2000"/>
              <a:t>РАБОТА НАД КАЧЕСТВОМ ИСПОЛНЕНИЯ</a:t>
            </a:r>
          </a:p>
          <a:p>
            <a:r>
              <a:rPr lang="ru-RU" sz="2000"/>
              <a:t>ЗАКРЕПЛЕНИЕ ПЕСНИ</a:t>
            </a:r>
          </a:p>
          <a:p>
            <a:r>
              <a:rPr lang="ru-RU" sz="2000"/>
              <a:t>КОНЦЕРТНОЕ ИСПОЛНЕНИЕ</a:t>
            </a:r>
          </a:p>
        </p:txBody>
      </p:sp>
      <p:pic>
        <p:nvPicPr>
          <p:cNvPr id="11268" name="Picture 4" descr="мышат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125" y="5876925"/>
            <a:ext cx="2266950" cy="70961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1271" name="Picture 7" descr="music-clipart4-1024x8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700482">
            <a:off x="539750" y="1412875"/>
            <a:ext cx="4535488" cy="4386263"/>
          </a:xfrm>
          <a:prstGeom prst="rect">
            <a:avLst/>
          </a:prstGeom>
          <a:noFill/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/>
          <a:lstStyle/>
          <a:p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МЕТОДИКА РАБОТЫ НАД ПЕСНЕЙ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 ЭТАП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08920"/>
            <a:ext cx="8229600" cy="324036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ru-RU" sz="2400" dirty="0" smtClean="0"/>
          </a:p>
          <a:p>
            <a:pPr>
              <a:lnSpc>
                <a:spcPct val="90000"/>
              </a:lnSpc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Знакомство с песней</a:t>
            </a:r>
          </a:p>
          <a:p>
            <a:pPr>
              <a:lnSpc>
                <a:spcPct val="90000"/>
              </a:lnSpc>
            </a:pPr>
            <a:r>
              <a:rPr lang="ru-RU" sz="3600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Методические </a:t>
            </a:r>
            <a:r>
              <a:rPr lang="ru-RU" sz="3600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приёмы: </a:t>
            </a:r>
            <a:r>
              <a:rPr lang="ru-RU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беседа, исполнение песни в целом, пояснение характера, средств музыкальной выразительности.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None/>
            </a:pPr>
            <a:r>
              <a:rPr lang="ru-RU" sz="2400" dirty="0" smtClean="0"/>
              <a:t> </a:t>
            </a:r>
            <a:endParaRPr lang="ru-RU" sz="2400" dirty="0"/>
          </a:p>
        </p:txBody>
      </p:sp>
      <p:pic>
        <p:nvPicPr>
          <p:cNvPr id="12292" name="Picture 4" descr="мышат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125" y="5876925"/>
            <a:ext cx="2266950" cy="70961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2293" name="Picture 5" descr="85152973_3422645_0_53e88_ddc6ab0e_L"/>
          <p:cNvPicPr>
            <a:picLocks noChangeAspect="1" noChangeArrowheads="1"/>
          </p:cNvPicPr>
          <p:nvPr/>
        </p:nvPicPr>
        <p:blipFill>
          <a:blip r:embed="rId3" cstate="print">
            <a:lum bright="6000" contrast="66000"/>
          </a:blip>
          <a:srcRect/>
          <a:stretch>
            <a:fillRect/>
          </a:stretch>
        </p:blipFill>
        <p:spPr bwMode="auto">
          <a:xfrm rot="-489510">
            <a:off x="701594" y="534798"/>
            <a:ext cx="7416800" cy="3827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2748755"/>
            <a:ext cx="7859712" cy="3704581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ru-RU" sz="28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Работа над вокально-хоровыми </a:t>
            </a:r>
            <a:r>
              <a:rPr lang="ru-RU" sz="28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навыками,      звукообразованием, дикцией, певческим дыханием, интонированием.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z="2800" i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Методические приемы: </a:t>
            </a:r>
            <a:r>
              <a:rPr lang="ru-RU" sz="28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пояснения, уточнения, метод подражания, жест рукой, </a:t>
            </a:r>
            <a:r>
              <a:rPr lang="ru-RU" sz="2800" i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прохлопывание</a:t>
            </a:r>
            <a:r>
              <a:rPr lang="ru-RU" sz="28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ритма,  пение по слогам, музыкальным фразам, игровые задания.</a:t>
            </a:r>
          </a:p>
          <a:p>
            <a:pPr>
              <a:lnSpc>
                <a:spcPct val="80000"/>
              </a:lnSpc>
            </a:pPr>
            <a:endParaRPr lang="ru-RU" sz="2800" dirty="0"/>
          </a:p>
        </p:txBody>
      </p:sp>
      <p:pic>
        <p:nvPicPr>
          <p:cNvPr id="13316" name="Picture 4" descr="мышат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5877272"/>
            <a:ext cx="1619672" cy="70961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3317" name="Picture 5" descr="b437f1783d2d52449218c4244b7"/>
          <p:cNvPicPr>
            <a:picLocks noChangeAspect="1" noChangeArrowheads="1"/>
          </p:cNvPicPr>
          <p:nvPr/>
        </p:nvPicPr>
        <p:blipFill>
          <a:blip r:embed="rId3" cstate="print">
            <a:lum bright="-6000" contrast="24000"/>
          </a:blip>
          <a:srcRect/>
          <a:stretch>
            <a:fillRect/>
          </a:stretch>
        </p:blipFill>
        <p:spPr bwMode="auto">
          <a:xfrm>
            <a:off x="0" y="0"/>
            <a:ext cx="8027988" cy="2636912"/>
          </a:xfrm>
          <a:prstGeom prst="rect">
            <a:avLst/>
          </a:prstGeom>
          <a:noFill/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435600" y="1844824"/>
            <a:ext cx="3708400" cy="864096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этап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depositphotos_3668388-Set-of-music-background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 l="51302" b="54111"/>
          <a:stretch>
            <a:fillRect/>
          </a:stretch>
        </p:blipFill>
        <p:spPr bwMode="auto">
          <a:xfrm>
            <a:off x="3348038" y="0"/>
            <a:ext cx="5040312" cy="2708275"/>
          </a:xfrm>
          <a:prstGeom prst="rect">
            <a:avLst/>
          </a:prstGeom>
          <a:noFill/>
        </p:spPr>
      </p:pic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3538538" cy="1157288"/>
          </a:xfrm>
        </p:spPr>
        <p:txBody>
          <a:bodyPr/>
          <a:lstStyle/>
          <a:p>
            <a:r>
              <a:rPr lang="ru-RU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 этап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276725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ru-RU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Закрепление, повторение.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i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Методические приемы</a:t>
            </a:r>
            <a:r>
              <a:rPr lang="ru-RU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пение по рядам, подгруппам, цепочкой, по ролям, с солистами,  без музыкального инструмента, с атрибутами, </a:t>
            </a:r>
            <a:r>
              <a:rPr lang="ru-RU" i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инсценирование</a:t>
            </a:r>
            <a:r>
              <a:rPr lang="ru-RU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песни, музыкальные загадки( отгадай песню по ритмическому рисунку, пению музыкального инструмента).</a:t>
            </a:r>
          </a:p>
        </p:txBody>
      </p:sp>
      <p:pic>
        <p:nvPicPr>
          <p:cNvPr id="14340" name="Picture 4" descr="мышат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5876925"/>
            <a:ext cx="2266950" cy="70961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КАЖДОЙ ПЕСНЕ СЦЕНИЧЕСКОЕ ВОПЛОЩЕНИЕ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Содержимое 7" descr="IMG_080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1928802"/>
            <a:ext cx="4210080" cy="3929090"/>
          </a:xfrm>
        </p:spPr>
      </p:pic>
      <p:pic>
        <p:nvPicPr>
          <p:cNvPr id="1026" name="Picture 2" descr="D:\ФОТО РАЗНОЕ\ФОТО  разное РАБОТА ИЗОБРАЖЕНИЯ\Новая папка\image (8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843881"/>
            <a:ext cx="4038600" cy="403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1313"/>
            <a:ext cx="8229600" cy="1143000"/>
          </a:xfrm>
        </p:spPr>
        <p:txBody>
          <a:bodyPr/>
          <a:lstStyle/>
          <a:p>
            <a:r>
              <a:rPr lang="ru-RU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ОХРАНА ДЕТСКОГО ПЕВЧЕСКОГО ГОЛОСА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67175" y="1700213"/>
            <a:ext cx="5076825" cy="51577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/>
              <a:t>УЧИТЫВАТЬ ДИАПАЗОН РЕБЕНКА ПРИ ПОДБОРЕ ПЕВЧЕСКОГО РЕПЕРТУАРА</a:t>
            </a:r>
          </a:p>
          <a:p>
            <a:pPr>
              <a:lnSpc>
                <a:spcPct val="80000"/>
              </a:lnSpc>
            </a:pPr>
            <a:r>
              <a:rPr lang="ru-RU" sz="2000"/>
              <a:t>ДОБИВАТЬСЯ НОРМАЛЬНОГО, ЕСТЕСТВЕННОГО ТОНА В РАЗГОВОРЕ С ДЕТЬМИ</a:t>
            </a:r>
          </a:p>
          <a:p>
            <a:pPr>
              <a:lnSpc>
                <a:spcPct val="80000"/>
              </a:lnSpc>
            </a:pPr>
            <a:r>
              <a:rPr lang="ru-RU" sz="2000"/>
              <a:t>БЕРЕЧЬ ГОЛОС РЕБЕНКАОТ НЕНУЖНОГО НАПРЯЖЕНИЯ(НЕ ПЕТЬ ДОЛГО, НЕ ПОВТОРЯТЬ БЕСЦЕЛЬНО ПЕСНЮ)</a:t>
            </a:r>
          </a:p>
          <a:p>
            <a:pPr>
              <a:lnSpc>
                <a:spcPct val="80000"/>
              </a:lnSpc>
            </a:pPr>
            <a:r>
              <a:rPr lang="ru-RU" sz="2000"/>
              <a:t>СЛЕДИТЬ, ЧТОБЫ ДЕТИ НЕ КРИЧАЛИ</a:t>
            </a:r>
          </a:p>
          <a:p>
            <a:pPr>
              <a:lnSpc>
                <a:spcPct val="80000"/>
              </a:lnSpc>
            </a:pPr>
            <a:r>
              <a:rPr lang="ru-RU" sz="2000"/>
              <a:t>НЕ ПЕТЬ НА УЛИЦЕ ПРИ ТЕМПЕРАТУРЕ ВОЗДУХА НИЖЕ +18С</a:t>
            </a:r>
          </a:p>
        </p:txBody>
      </p:sp>
      <p:pic>
        <p:nvPicPr>
          <p:cNvPr id="6149" name="Picture 5" descr="мышат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125" y="5876925"/>
            <a:ext cx="2266950" cy="70961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6151" name="Picture 7" descr="d0bbd0b5d0bed0bfd0bed0bbd18cd0b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1484313"/>
            <a:ext cx="3457575" cy="42497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ПРАВИЛА ПЕНИЯ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9838" y="1600200"/>
            <a:ext cx="4906962" cy="4525963"/>
          </a:xfrm>
        </p:spPr>
        <p:txBody>
          <a:bodyPr/>
          <a:lstStyle/>
          <a:p>
            <a:r>
              <a:rPr lang="ru-RU" sz="2000"/>
              <a:t>СИДЕТЬ(СТОЯТЬ) РОВНО</a:t>
            </a:r>
          </a:p>
          <a:p>
            <a:r>
              <a:rPr lang="ru-RU" sz="2000"/>
              <a:t>НЕ СУТУЛИТЬСЯ, ГОЛОВУ ДЕРЖАТЬ ПРЯМО , БЕЗ НАПРЯЖЕНИЯ</a:t>
            </a:r>
          </a:p>
          <a:p>
            <a:r>
              <a:rPr lang="ru-RU" sz="2000"/>
              <a:t>ПЕТЬ ЕСТЕСТВЕННЫМ ГОЛОСОМ, ИЗБЕГАЯ РЕЗКОГО ЗВУЧАНИЯ</a:t>
            </a:r>
          </a:p>
          <a:p>
            <a:r>
              <a:rPr lang="ru-RU" sz="2000"/>
              <a:t>РОТ ОТКРЫВАТЬ ВЕРТИКАЛЬНО, НЕ РАСТЯГИВАТЬ В ШИРИНУ, ВО ИЗБЕЖАНИЯ КРИКЛИВОГО, «БЕЛОГО» ЗВУКА</a:t>
            </a:r>
          </a:p>
          <a:p>
            <a:r>
              <a:rPr lang="ru-RU" sz="2000"/>
              <a:t>НИЖНЯЯ ЧЕЛЮСТЬ СВОБОДНА, ГУБЫ ПОДВИЖНЫ, УПРУГИ</a:t>
            </a:r>
          </a:p>
        </p:txBody>
      </p:sp>
      <p:pic>
        <p:nvPicPr>
          <p:cNvPr id="7172" name="Picture 4" descr="мышат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125" y="5876925"/>
            <a:ext cx="2266950" cy="70961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7176" name="Picture 8" descr="0_520b6_25b2d642_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476250"/>
            <a:ext cx="3300412" cy="61325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ТРЕБОВАНИЯ К РЕПЕРТУАРУ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Художественная ценность произведения</a:t>
            </a:r>
          </a:p>
          <a:p>
            <a:r>
              <a:rPr lang="ru-RU" dirty="0"/>
              <a:t>Доступность для понимания детей</a:t>
            </a:r>
          </a:p>
          <a:p>
            <a:r>
              <a:rPr lang="ru-RU" dirty="0"/>
              <a:t>Соответствие возрастному диапазону</a:t>
            </a:r>
          </a:p>
          <a:p>
            <a:r>
              <a:rPr lang="ru-RU" dirty="0"/>
              <a:t>Песня должна представлять интерес для детей</a:t>
            </a:r>
          </a:p>
          <a:p>
            <a:r>
              <a:rPr lang="ru-RU" dirty="0"/>
              <a:t>Песня должна соответствовать вокальному росту ребенка</a:t>
            </a:r>
          </a:p>
        </p:txBody>
      </p:sp>
      <p:pic>
        <p:nvPicPr>
          <p:cNvPr id="18437" name="Picture 5" descr="мышат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125" y="5876925"/>
            <a:ext cx="2266950" cy="70961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8438" name="Picture 6" descr="86573612_large_1335668838_69486347_1199107676_dnevniktonnel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6227763" y="1268760"/>
            <a:ext cx="2517775" cy="1388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00" name="Picture 8" descr="x_67e631e1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</p:spPr>
      </p:pic>
      <p:sp>
        <p:nvSpPr>
          <p:cNvPr id="33798" name="WordArt 6"/>
          <p:cNvSpPr>
            <a:spLocks noChangeArrowheads="1" noChangeShapeType="1" noTextEdit="1"/>
          </p:cNvSpPr>
          <p:nvPr/>
        </p:nvSpPr>
        <p:spPr bwMode="auto">
          <a:xfrm>
            <a:off x="395288" y="260350"/>
            <a:ext cx="8353425" cy="1728788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31495"/>
              </a:avLst>
            </a:prstTxWarp>
          </a:bodyPr>
          <a:lstStyle/>
          <a:p>
            <a:pPr algn="ctr"/>
            <a:r>
              <a:rPr lang="ru-RU" sz="3600" kern="10" spc="-18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</TotalTime>
  <Words>685</Words>
  <Application>Microsoft Office PowerPoint</Application>
  <PresentationFormat>Экран (4:3)</PresentationFormat>
  <Paragraphs>85</Paragraphs>
  <Slides>20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Оформление по умолчанию</vt:lpstr>
      <vt:lpstr>ФОРМИРОВАНИЕ  ВОКАЛЬНО-ХОРОВЫХ  НАВЫКОВ ДЕТЕЙ СТАРШЕГО ДОШКОЛЬНОГО ВОЗРАСТА  НА ЗАНЯТИЯХ  КРУЖКА «ВОКАЛ» </vt:lpstr>
      <vt:lpstr>Презентация PowerPoint</vt:lpstr>
      <vt:lpstr>МОЯ ЗАДАЧА</vt:lpstr>
      <vt:lpstr>Презентация PowerPoint</vt:lpstr>
      <vt:lpstr>ДВИГАТЕЛЬНЫЕ УПРАЖНЕНИЯ</vt:lpstr>
      <vt:lpstr>АРТИКУЛЯЦИОННАЯ ГИМНАСТИКА </vt:lpstr>
      <vt:lpstr>ДЫХАТЕЛЬНАЯ ГИМНАСТИКА</vt:lpstr>
      <vt:lpstr>РАЗВИВАЮЩИЕ ИГРЫ С ГОЛОСОМ</vt:lpstr>
      <vt:lpstr>РЕЧЕВЫЕ РИТМО-ИНТОНАЦИОННЫЕ ИГРЫ И УПРАЖНЕНИЯ</vt:lpstr>
      <vt:lpstr>РАСПЕВАНИЕ</vt:lpstr>
      <vt:lpstr>ПЕСЕННОЕ ТВОРЧЕСТВО</vt:lpstr>
      <vt:lpstr>МЕТОДИКА РАБОТЫ НАД ПЕСНЕЙ</vt:lpstr>
      <vt:lpstr>1 ЭТАП</vt:lpstr>
      <vt:lpstr>2 этап</vt:lpstr>
      <vt:lpstr>3 этап</vt:lpstr>
      <vt:lpstr>КАЖДОЙ ПЕСНЕ СЦЕНИЧЕСКОЕ ВОПЛОЩЕНИЕ</vt:lpstr>
      <vt:lpstr>ОХРАНА ДЕТСКОГО ПЕВЧЕСКОГО ГОЛОСА</vt:lpstr>
      <vt:lpstr>ПРАВИЛА ПЕНИЯ</vt:lpstr>
      <vt:lpstr>ТРЕБОВАНИЯ К РЕПЕРТУАРУ</vt:lpstr>
      <vt:lpstr>Презентация PowerPoint</vt:lpstr>
    </vt:vector>
  </TitlesOfParts>
  <Company>Организация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ВОКАЛЬНО – ХОРОВЫХ НАВЫКОВ У ДЕТЕЙ В ПРОЦЕССЕ НОД</dc:title>
  <dc:creator>Customer</dc:creator>
  <cp:lastModifiedBy>Марат</cp:lastModifiedBy>
  <cp:revision>53</cp:revision>
  <dcterms:created xsi:type="dcterms:W3CDTF">2013-01-02T10:26:40Z</dcterms:created>
  <dcterms:modified xsi:type="dcterms:W3CDTF">2021-06-01T03:45:09Z</dcterms:modified>
</cp:coreProperties>
</file>