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6858000" cy="9144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-2316" y="-1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40B31-4219-4670-8F41-6199AE27419F}" type="datetimeFigureOut">
              <a:rPr lang="ru-RU" smtClean="0"/>
              <a:pPr/>
              <a:t>11.01.2021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336F3-6E17-4028-B2E6-58CEC907C21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40B31-4219-4670-8F41-6199AE27419F}" type="datetimeFigureOut">
              <a:rPr lang="ru-RU" smtClean="0"/>
              <a:pPr/>
              <a:t>11.01.2021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336F3-6E17-4028-B2E6-58CEC907C21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40B31-4219-4670-8F41-6199AE27419F}" type="datetimeFigureOut">
              <a:rPr lang="ru-RU" smtClean="0"/>
              <a:pPr/>
              <a:t>11.01.2021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336F3-6E17-4028-B2E6-58CEC907C21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40B31-4219-4670-8F41-6199AE27419F}" type="datetimeFigureOut">
              <a:rPr lang="ru-RU" smtClean="0"/>
              <a:pPr/>
              <a:t>11.01.2021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336F3-6E17-4028-B2E6-58CEC907C21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40B31-4219-4670-8F41-6199AE27419F}" type="datetimeFigureOut">
              <a:rPr lang="ru-RU" smtClean="0"/>
              <a:pPr/>
              <a:t>11.01.2021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336F3-6E17-4028-B2E6-58CEC907C21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40B31-4219-4670-8F41-6199AE27419F}" type="datetimeFigureOut">
              <a:rPr lang="ru-RU" smtClean="0"/>
              <a:pPr/>
              <a:t>11.01.2021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336F3-6E17-4028-B2E6-58CEC907C21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40B31-4219-4670-8F41-6199AE27419F}" type="datetimeFigureOut">
              <a:rPr lang="ru-RU" smtClean="0"/>
              <a:pPr/>
              <a:t>11.01.2021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336F3-6E17-4028-B2E6-58CEC907C21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40B31-4219-4670-8F41-6199AE27419F}" type="datetimeFigureOut">
              <a:rPr lang="ru-RU" smtClean="0"/>
              <a:pPr/>
              <a:t>11.01.2021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336F3-6E17-4028-B2E6-58CEC907C21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40B31-4219-4670-8F41-6199AE27419F}" type="datetimeFigureOut">
              <a:rPr lang="ru-RU" smtClean="0"/>
              <a:pPr/>
              <a:t>11.01.2021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336F3-6E17-4028-B2E6-58CEC907C21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40B31-4219-4670-8F41-6199AE27419F}" type="datetimeFigureOut">
              <a:rPr lang="ru-RU" smtClean="0"/>
              <a:pPr/>
              <a:t>11.01.2021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336F3-6E17-4028-B2E6-58CEC907C21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40B31-4219-4670-8F41-6199AE27419F}" type="datetimeFigureOut">
              <a:rPr lang="ru-RU" smtClean="0"/>
              <a:pPr/>
              <a:t>11.01.2021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336F3-6E17-4028-B2E6-58CEC907C21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65000"/>
            <a:lum/>
          </a:blip>
          <a:srcRect/>
          <a:stretch>
            <a:fillRect l="-44000" r="-4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540B31-4219-4670-8F41-6199AE27419F}" type="datetimeFigureOut">
              <a:rPr lang="ru-RU" smtClean="0"/>
              <a:pPr/>
              <a:t>11.01.2021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7336F3-6E17-4028-B2E6-58CEC907C21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49000"/>
            <a:lum/>
          </a:blip>
          <a:srcRect/>
          <a:stretch>
            <a:fillRect l="-44000" r="-4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404664" y="323528"/>
            <a:ext cx="6048672" cy="115212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ru-RU" b="0" i="0" u="none" strike="noStrike" cap="none" normalizeH="0" baseline="0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Муниципальное автономное дошкольное образовательное учреждение «Детский сад № 398 комбинированного вида» </a:t>
            </a:r>
            <a:endParaRPr kumimoji="0" lang="ru-RU" sz="800" b="0" i="0" u="none" strike="noStrike" cap="none" normalizeH="0" baseline="0" dirty="0" smtClean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chemeClr val="accent6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b="0" i="0" u="none" strike="noStrike" cap="none" normalizeH="0" baseline="0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Советского района г. Казани</a:t>
            </a:r>
            <a:endParaRPr kumimoji="0" lang="ru-RU" sz="2400" b="0" i="0" u="none" strike="noStrike" cap="none" normalizeH="0" baseline="0" dirty="0" smtClean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chemeClr val="accent6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04664" y="1691680"/>
            <a:ext cx="6048672" cy="187220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4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«ШАХМАТЫ»</a:t>
            </a:r>
            <a:endParaRPr lang="ru-RU" sz="4400" dirty="0">
              <a:ln>
                <a:solidFill>
                  <a:schemeClr val="accent2">
                    <a:lumMod val="50000"/>
                  </a:schemeClr>
                </a:solidFill>
              </a:ln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476672" y="5148064"/>
            <a:ext cx="6120680" cy="374441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2000" dirty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Программа рассчитана на возраст с </a:t>
            </a:r>
            <a:r>
              <a:rPr lang="ru-RU" sz="2000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5 до </a:t>
            </a:r>
            <a:r>
              <a:rPr lang="ru-RU" sz="2000" dirty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7</a:t>
            </a:r>
            <a:r>
              <a:rPr lang="ru-RU" sz="2000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лет и</a:t>
            </a:r>
          </a:p>
          <a:p>
            <a:pPr algn="just"/>
            <a:r>
              <a:rPr lang="ru-RU" sz="2000" dirty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предусматривает время проведения с сентября по май.</a:t>
            </a:r>
          </a:p>
          <a:p>
            <a:pPr algn="just"/>
            <a:r>
              <a:rPr lang="ru-RU" sz="2000" dirty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Занятия проводятся два раза в неделю</a:t>
            </a:r>
          </a:p>
          <a:p>
            <a:pPr algn="just"/>
            <a:r>
              <a:rPr lang="ru-RU" sz="2000" dirty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Продолжительность: </a:t>
            </a:r>
            <a:r>
              <a:rPr lang="ru-RU" sz="2000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старшая группа </a:t>
            </a:r>
            <a:r>
              <a:rPr lang="ru-RU" sz="2000" dirty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000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25 минут</a:t>
            </a:r>
            <a:r>
              <a:rPr lang="ru-RU" sz="2000" dirty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/>
            <a:r>
              <a:rPr lang="ru-RU" sz="2000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Подготовительная к школе группа </a:t>
            </a:r>
            <a:r>
              <a:rPr lang="ru-RU" sz="2000" dirty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000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 30 минут</a:t>
            </a:r>
            <a:r>
              <a:rPr lang="ru-RU" sz="2000" dirty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2000" dirty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Программа рассчитана на </a:t>
            </a:r>
            <a:r>
              <a:rPr lang="ru-RU" sz="2000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32 </a:t>
            </a:r>
            <a:r>
              <a:rPr lang="ru-RU" sz="2000" dirty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занятия в каждой </a:t>
            </a:r>
            <a:r>
              <a:rPr lang="ru-RU" sz="2000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возрастной группе.</a:t>
            </a:r>
            <a:endParaRPr lang="ru-RU" sz="2000" dirty="0">
              <a:ln>
                <a:solidFill>
                  <a:schemeClr val="accent4">
                    <a:lumMod val="50000"/>
                  </a:schemeClr>
                </a:solidFill>
              </a:ln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hello_html_3618b315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982586">
            <a:off x="3258239" y="3010571"/>
            <a:ext cx="3641697" cy="288824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836712" y="251520"/>
            <a:ext cx="5472608" cy="144016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400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ПЕДАГОГ</a:t>
            </a:r>
            <a:endParaRPr lang="ru-RU" sz="4400" dirty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556792" y="5004048"/>
            <a:ext cx="5013176" cy="194421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200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Кузьмина</a:t>
            </a:r>
          </a:p>
          <a:p>
            <a:pPr algn="ctr"/>
            <a:r>
              <a:rPr lang="ru-RU" sz="2200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Елена Геннадьевна</a:t>
            </a:r>
          </a:p>
          <a:p>
            <a:pPr algn="ctr"/>
            <a:r>
              <a:rPr lang="ru-RU" sz="2200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Педагог дополнительного образования</a:t>
            </a:r>
          </a:p>
        </p:txBody>
      </p:sp>
      <p:pic>
        <p:nvPicPr>
          <p:cNvPr id="4098" name="Picture 2" descr="https://edu.tatar.ru/upload/anketas/24887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195736"/>
            <a:ext cx="3096344" cy="412845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404664" y="323528"/>
            <a:ext cx="6048672" cy="1368152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4400" b="0" i="0" u="none" strike="noStrike" cap="none" normalizeH="0" baseline="0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Цели и задачи программы </a:t>
            </a:r>
            <a:endParaRPr kumimoji="0" lang="ru-RU" sz="4400" b="0" i="0" u="none" strike="noStrike" cap="none" normalizeH="0" baseline="0" dirty="0" smtClean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chemeClr val="accent6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60648" y="2123728"/>
            <a:ext cx="6192688" cy="136815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2000" b="1" dirty="0" smtClean="0"/>
              <a:t>  </a:t>
            </a:r>
            <a:endParaRPr lang="en-US" sz="2000" b="1" dirty="0" smtClean="0"/>
          </a:p>
          <a:p>
            <a:endParaRPr lang="en-US" sz="2000" b="1" i="1" dirty="0" smtClean="0">
              <a:ln>
                <a:solidFill>
                  <a:schemeClr val="accent2">
                    <a:lumMod val="50000"/>
                  </a:schemeClr>
                </a:solidFill>
              </a:ln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sz="2000" b="1" i="1" dirty="0" smtClean="0">
              <a:ln>
                <a:solidFill>
                  <a:schemeClr val="accent2">
                    <a:lumMod val="50000"/>
                  </a:schemeClr>
                </a:solidFill>
              </a:ln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i="1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Цель программы: </a:t>
            </a:r>
            <a:r>
              <a:rPr lang="ru-RU" sz="20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 Научить детей играть в шахматы.</a:t>
            </a:r>
            <a:endParaRPr lang="ru-RU" sz="2000" b="1" dirty="0" smtClean="0">
              <a:ln>
                <a:solidFill>
                  <a:schemeClr val="accent2">
                    <a:lumMod val="50000"/>
                  </a:schemeClr>
                </a:solidFill>
              </a:ln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 Выявить талантливых детей и развить их способности. </a:t>
            </a:r>
            <a:endParaRPr lang="ru-RU" sz="2000" b="1" dirty="0" smtClean="0">
              <a:ln>
                <a:solidFill>
                  <a:schemeClr val="accent2">
                    <a:lumMod val="50000"/>
                  </a:schemeClr>
                </a:solidFill>
              </a:ln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 smtClean="0">
              <a:ln>
                <a:solidFill>
                  <a:schemeClr val="accent2">
                    <a:lumMod val="50000"/>
                  </a:schemeClr>
                </a:solidFill>
              </a:ln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 smtClean="0">
              <a:ln>
                <a:solidFill>
                  <a:schemeClr val="accent2">
                    <a:lumMod val="50000"/>
                  </a:schemeClr>
                </a:solidFill>
              </a:ln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/>
          </a:p>
          <a:p>
            <a:pPr algn="just"/>
            <a:endParaRPr lang="ru-RU" sz="2000" dirty="0">
              <a:ln>
                <a:solidFill>
                  <a:schemeClr val="accent2">
                    <a:lumMod val="50000"/>
                  </a:schemeClr>
                </a:solidFill>
              </a:ln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60648" y="4355976"/>
            <a:ext cx="6336704" cy="446449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endParaRPr lang="en-US" sz="1600" b="1" i="1" dirty="0" smtClean="0">
              <a:ln>
                <a:solidFill>
                  <a:schemeClr val="accent4">
                    <a:lumMod val="50000"/>
                  </a:schemeClr>
                </a:solidFill>
              </a:ln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US" sz="1600" b="1" i="1" dirty="0" smtClean="0">
              <a:ln>
                <a:solidFill>
                  <a:schemeClr val="accent4">
                    <a:lumMod val="50000"/>
                  </a:schemeClr>
                </a:solidFill>
              </a:ln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US" sz="1600" b="1" i="1" dirty="0" smtClean="0">
              <a:ln>
                <a:solidFill>
                  <a:schemeClr val="accent4">
                    <a:lumMod val="50000"/>
                  </a:schemeClr>
                </a:solidFill>
              </a:ln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b="1" i="1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Задачи программы: </a:t>
            </a:r>
            <a:endParaRPr lang="ru-RU" sz="1600" b="1" dirty="0" smtClean="0">
              <a:ln>
                <a:solidFill>
                  <a:schemeClr val="accent4">
                    <a:lumMod val="50000"/>
                  </a:schemeClr>
                </a:solidFill>
              </a:ln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Расширить кругозор, пополнить знания, активизировать мыслительную деятельность дошкольника, учить ориентироваться на плоскости, тренировать логическое мышление и память, наблюдательность, внимание и т.п.</a:t>
            </a:r>
            <a:endParaRPr lang="en-US" sz="1600" dirty="0" smtClean="0">
              <a:ln>
                <a:solidFill>
                  <a:schemeClr val="accent4">
                    <a:lumMod val="50000"/>
                  </a:schemeClr>
                </a:solidFill>
              </a:ln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Выработать у ребенка настойчивость, выдержку, волю, спокойствие, уверенность в своих силах и стойкий характер.</a:t>
            </a:r>
            <a:endParaRPr lang="en-US" sz="1600" dirty="0" smtClean="0">
              <a:ln>
                <a:solidFill>
                  <a:schemeClr val="accent4">
                    <a:lumMod val="50000"/>
                  </a:schemeClr>
                </a:solidFill>
              </a:ln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Научить находить в обыкновенном – необыкновенное, получать эстетическое наслаждение, восхищаться удивительной игрой. Обогащать детскую фантазию. </a:t>
            </a:r>
            <a:endParaRPr lang="en-US" sz="1600" dirty="0" smtClean="0">
              <a:ln>
                <a:solidFill>
                  <a:schemeClr val="accent4">
                    <a:lumMod val="50000"/>
                  </a:schemeClr>
                </a:solidFill>
              </a:ln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Воспитывать лидерство, стремление стать первым, завоевывать высшие награды и титулы. </a:t>
            </a:r>
            <a:endParaRPr lang="en-US" sz="1600" dirty="0" smtClean="0">
              <a:ln>
                <a:solidFill>
                  <a:schemeClr val="accent4">
                    <a:lumMod val="50000"/>
                  </a:schemeClr>
                </a:solidFill>
              </a:ln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Развивать организованность, гармоничное физическое и интеллектуальное развитие через длительные тренировки для поддержания формы, самообладания и эмоциональной устойчивости. </a:t>
            </a:r>
          </a:p>
          <a:p>
            <a:endParaRPr lang="ru-RU" sz="1600" dirty="0" smtClean="0"/>
          </a:p>
          <a:p>
            <a:endParaRPr lang="en-US" sz="1600" dirty="0" smtClean="0"/>
          </a:p>
          <a:p>
            <a:endParaRPr lang="ru-RU" sz="1600" dirty="0"/>
          </a:p>
        </p:txBody>
      </p:sp>
      <p:sp>
        <p:nvSpPr>
          <p:cNvPr id="9" name="Стрелка вниз 8"/>
          <p:cNvSpPr/>
          <p:nvPr/>
        </p:nvSpPr>
        <p:spPr>
          <a:xfrm>
            <a:off x="3140968" y="3707904"/>
            <a:ext cx="720080" cy="576064"/>
          </a:xfrm>
          <a:prstGeom prst="down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692696" y="251520"/>
            <a:ext cx="5544616" cy="151216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400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Ожидаемые результаты</a:t>
            </a:r>
            <a:endParaRPr lang="ru-RU" sz="4400" dirty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188640" y="1907704"/>
            <a:ext cx="6408712" cy="6912768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70000" lnSpcReduction="20000"/>
          </a:bodyPr>
          <a:lstStyle/>
          <a:p>
            <a:pPr algn="just">
              <a:buNone/>
            </a:pPr>
            <a:r>
              <a:rPr lang="ru-RU" b="1" i="1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 концу обучения дети могут знать:</a:t>
            </a:r>
            <a:endParaRPr lang="ru-RU" dirty="0" smtClean="0">
              <a:ln>
                <a:solidFill>
                  <a:schemeClr val="accent2">
                    <a:lumMod val="50000"/>
                  </a:schemeClr>
                </a:solidFill>
              </a:ln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шахматные термины: белое и черное поле, горизонталь, вертикаль, диагональ, центр, партнеры, начальное положение, белые, черные, ход, взятие, стоять под боем, длинная и короткая рокировка, шах, мат, пат, ничья;</a:t>
            </a:r>
          </a:p>
          <a:p>
            <a:pPr algn="just">
              <a:buNone/>
            </a:pPr>
            <a:r>
              <a:rPr lang="ru-RU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названия шахматных фигур: ладья, слон, ферзь, конь, пешка, король;</a:t>
            </a:r>
          </a:p>
          <a:p>
            <a:pPr algn="just">
              <a:buNone/>
            </a:pPr>
            <a:r>
              <a:rPr lang="ru-RU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правила хода и взятия каждой фигуры; </a:t>
            </a:r>
          </a:p>
          <a:p>
            <a:pPr algn="just">
              <a:buNone/>
            </a:pPr>
            <a:r>
              <a:rPr lang="ru-RU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тактические приемы: двойной удар, двойной шах, вскрытый шах, связка.</a:t>
            </a:r>
          </a:p>
          <a:p>
            <a:pPr algn="just">
              <a:buNone/>
            </a:pPr>
            <a:r>
              <a:rPr lang="ru-RU" b="1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Ожидаемые результаты:</a:t>
            </a:r>
            <a:endParaRPr lang="ru-RU" dirty="0" smtClean="0">
              <a:ln>
                <a:solidFill>
                  <a:schemeClr val="accent2">
                    <a:lumMod val="50000"/>
                  </a:schemeClr>
                </a:solidFill>
              </a:ln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b="1" i="1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 концу первого года обучения</a:t>
            </a:r>
            <a:endParaRPr lang="ru-RU" dirty="0" smtClean="0">
              <a:ln>
                <a:solidFill>
                  <a:schemeClr val="accent2">
                    <a:lumMod val="50000"/>
                  </a:schemeClr>
                </a:solidFill>
              </a:ln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ориентироваться на шахматной доске;</a:t>
            </a:r>
          </a:p>
          <a:p>
            <a:pPr algn="just">
              <a:buNone/>
            </a:pPr>
            <a:r>
              <a:rPr lang="ru-RU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правильно помещать шахматную доску между партнерами;</a:t>
            </a:r>
          </a:p>
          <a:p>
            <a:pPr algn="just">
              <a:buNone/>
            </a:pPr>
            <a:r>
              <a:rPr lang="ru-RU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различать горизонталь, вертикаль, диагональ;</a:t>
            </a:r>
          </a:p>
          <a:p>
            <a:pPr algn="just">
              <a:buNone/>
            </a:pPr>
            <a:r>
              <a:rPr lang="ru-RU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правильно расставлять фигуры перед игрой;</a:t>
            </a:r>
          </a:p>
          <a:p>
            <a:pPr algn="just">
              <a:buNone/>
            </a:pPr>
            <a:r>
              <a:rPr lang="ru-RU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знать ценность фигур;</a:t>
            </a:r>
          </a:p>
          <a:p>
            <a:pPr algn="just">
              <a:buNone/>
            </a:pPr>
            <a:r>
              <a:rPr lang="ru-RU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играть каждой фигурой в отдельности и в совокупности с другими фигурами.</a:t>
            </a:r>
          </a:p>
          <a:p>
            <a:endParaRPr lang="ru-RU" dirty="0">
              <a:ln>
                <a:solidFill>
                  <a:schemeClr val="accent2">
                    <a:lumMod val="50000"/>
                  </a:schemeClr>
                </a:solidFill>
              </a:ln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692696" y="251520"/>
            <a:ext cx="5544616" cy="151216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400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Ожидаемые результаты</a:t>
            </a:r>
            <a:endParaRPr lang="ru-RU" sz="4400" dirty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188640" y="1907704"/>
            <a:ext cx="6408712" cy="6912768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just">
              <a:lnSpc>
                <a:spcPct val="110000"/>
              </a:lnSpc>
            </a:pPr>
            <a:endParaRPr lang="ru-RU" sz="1400" dirty="0" smtClean="0">
              <a:ln>
                <a:solidFill>
                  <a:schemeClr val="accent2">
                    <a:lumMod val="50000"/>
                  </a:schemeClr>
                </a:solidFill>
              </a:ln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b="1" i="1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 концу второго года обучения</a:t>
            </a:r>
            <a:endParaRPr lang="ru-RU" dirty="0" smtClean="0">
              <a:ln>
                <a:solidFill>
                  <a:schemeClr val="accent2">
                    <a:lumMod val="50000"/>
                  </a:schemeClr>
                </a:solidFill>
              </a:ln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играть каждой фигурой в отдельности и в совокупности с другими фигурами без нарушений правил шахматного кодекса;</a:t>
            </a:r>
          </a:p>
          <a:p>
            <a:pPr algn="just">
              <a:buNone/>
            </a:pPr>
            <a:r>
              <a:rPr lang="ru-RU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рокировать;</a:t>
            </a:r>
          </a:p>
          <a:p>
            <a:pPr algn="just">
              <a:buNone/>
            </a:pPr>
            <a:r>
              <a:rPr lang="ru-RU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знать тактические приемы: двойной удар,</a:t>
            </a:r>
          </a:p>
          <a:p>
            <a:pPr algn="just">
              <a:buNone/>
            </a:pPr>
            <a:r>
              <a:rPr lang="ru-RU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объявлять шах;</a:t>
            </a:r>
          </a:p>
          <a:p>
            <a:pPr algn="just">
              <a:buNone/>
            </a:pPr>
            <a:r>
              <a:rPr lang="ru-RU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ставить мат;</a:t>
            </a:r>
          </a:p>
          <a:p>
            <a:pPr algn="just">
              <a:buNone/>
            </a:pPr>
            <a:r>
              <a:rPr lang="ru-RU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решать элементарные задачи на мат в один ход. </a:t>
            </a:r>
          </a:p>
          <a:p>
            <a:endParaRPr lang="ru-RU" dirty="0">
              <a:ln>
                <a:solidFill>
                  <a:schemeClr val="accent2">
                    <a:lumMod val="50000"/>
                  </a:schemeClr>
                </a:solidFill>
              </a:ln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300</TotalTime>
  <Words>395</Words>
  <Application>Microsoft Office PowerPoint</Application>
  <PresentationFormat>Экран (4:3)</PresentationFormat>
  <Paragraphs>54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 Office</vt:lpstr>
      <vt:lpstr>Слайд 1</vt:lpstr>
      <vt:lpstr>Слайд 2</vt:lpstr>
      <vt:lpstr>Слайд 3</vt:lpstr>
      <vt:lpstr>Слайд 4</vt:lpstr>
      <vt:lpstr>Слайд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7 группа</dc:creator>
  <cp:lastModifiedBy>7 группа</cp:lastModifiedBy>
  <cp:revision>20</cp:revision>
  <dcterms:created xsi:type="dcterms:W3CDTF">2020-12-21T08:09:28Z</dcterms:created>
  <dcterms:modified xsi:type="dcterms:W3CDTF">2021-01-11T05:30:55Z</dcterms:modified>
</cp:coreProperties>
</file>