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74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6" r:id="rId17"/>
    <p:sldId id="277" r:id="rId18"/>
    <p:sldId id="278" r:id="rId19"/>
    <p:sldId id="279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2438400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914400"/>
            <a:ext cx="9144000" cy="1524000"/>
          </a:xfrm>
          <a:prstGeom prst="rect">
            <a:avLst/>
          </a:prstGeom>
          <a:solidFill>
            <a:srgbClr val="000000">
              <a:alpha val="89800"/>
            </a:srgb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2476108"/>
            <a:ext cx="8305800" cy="381000"/>
          </a:xfrm>
        </p:spPr>
        <p:txBody>
          <a:bodyPr>
            <a:noAutofit/>
          </a:bodyPr>
          <a:lstStyle>
            <a:lvl1pPr marL="0" indent="0" algn="l">
              <a:buNone/>
              <a:defRPr sz="2000" spc="1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066800"/>
            <a:ext cx="8305800" cy="1295400"/>
          </a:xfrm>
        </p:spPr>
        <p:txBody>
          <a:bodyPr anchor="ctr" anchorCtr="0">
            <a:noAutofit/>
          </a:bodyPr>
          <a:lstStyle>
            <a:lvl1pPr algn="l">
              <a:defRPr sz="4800" cap="all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8926"/>
            <a:ext cx="8229600" cy="1143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4958864"/>
            <a:ext cx="9144000" cy="457200"/>
          </a:xfrm>
          <a:prstGeom prst="rect">
            <a:avLst/>
          </a:prstGeom>
          <a:solidFill>
            <a:schemeClr val="accent1">
              <a:shade val="75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0" y="3429000"/>
            <a:ext cx="9144000" cy="1527048"/>
          </a:xfrm>
          <a:prstGeom prst="rect">
            <a:avLst/>
          </a:prstGeom>
          <a:solidFill>
            <a:srgbClr val="000000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>
              <a:buNone/>
              <a:defRPr sz="4200" b="0" cap="all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457200"/>
          </a:xfrm>
        </p:spPr>
        <p:txBody>
          <a:bodyPr anchor="ctr"/>
          <a:lstStyle>
            <a:lvl1pPr>
              <a:buNone/>
              <a:defRPr sz="2000" spc="100" baseline="0">
                <a:solidFill>
                  <a:srgbClr val="FFFFFF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38200"/>
          </a:xfrm>
          <a:solidFill>
            <a:schemeClr val="accent1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quarter" idx="2"/>
          </p:nvPr>
        </p:nvSpPr>
        <p:spPr>
          <a:xfrm>
            <a:off x="457200" y="2220558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20558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71600"/>
            <a:ext cx="4040188" cy="838200"/>
          </a:xfrm>
          <a:solidFill>
            <a:schemeClr val="accent2">
              <a:alpha val="83000"/>
            </a:schemeClr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82880" tIns="91440" bIns="91440" anchor="ctr">
            <a:noAutofit/>
          </a:bodyPr>
          <a:lstStyle>
            <a:lvl1pPr marL="0" indent="0" algn="l">
              <a:spcBef>
                <a:spcPts val="0"/>
              </a:spcBef>
              <a:buNone/>
              <a:defRPr sz="2400" b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301926"/>
            <a:ext cx="9144000" cy="4572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1" name="Oval 20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7" name="Oval 2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86000" y="6357144"/>
            <a:ext cx="34290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2743200" y="228600"/>
            <a:ext cx="6248400" cy="5867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1752" y="1600200"/>
            <a:ext cx="2057400" cy="3733800"/>
          </a:xfrm>
        </p:spPr>
        <p:txBody>
          <a:bodyPr tIns="45720" bIns="45720"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301752" y="384048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0"/>
            <a:ext cx="2590800" cy="6858000"/>
          </a:xfrm>
          <a:prstGeom prst="rect">
            <a:avLst/>
          </a:prstGeom>
          <a:solidFill>
            <a:schemeClr val="accent1"/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1563892" y="4337173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0" y="381000"/>
            <a:ext cx="2133600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447800" y="0"/>
            <a:ext cx="1175303" cy="633656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9403" y="0"/>
            <a:ext cx="2302797" cy="2378511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0" y="3276600"/>
            <a:ext cx="891076" cy="886968"/>
          </a:xfrm>
          <a:prstGeom prst="ellipse">
            <a:avLst/>
          </a:prstGeom>
          <a:solidFill>
            <a:schemeClr val="tx2"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93097" y="1721630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9600" y="4038600"/>
            <a:ext cx="1554480" cy="1554480"/>
          </a:xfrm>
          <a:prstGeom prst="ellipse">
            <a:avLst/>
          </a:prstGeom>
          <a:solidFill>
            <a:schemeClr val="tx2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34" name="Oval 33"/>
          <p:cNvSpPr/>
          <p:nvPr/>
        </p:nvSpPr>
        <p:spPr>
          <a:xfrm>
            <a:off x="1752600" y="381000"/>
            <a:ext cx="457200" cy="457200"/>
          </a:xfrm>
          <a:prstGeom prst="ellipse">
            <a:avLst/>
          </a:prstGeom>
          <a:solidFill>
            <a:schemeClr val="accent1">
              <a:shade val="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5" name="Oval 34"/>
          <p:cNvSpPr/>
          <p:nvPr/>
        </p:nvSpPr>
        <p:spPr>
          <a:xfrm>
            <a:off x="579120" y="2514600"/>
            <a:ext cx="2011680" cy="2011680"/>
          </a:xfrm>
          <a:prstGeom prst="ellipse">
            <a:avLst/>
          </a:prstGeom>
          <a:solidFill>
            <a:schemeClr val="bg2"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6" name="Rectangle 35"/>
          <p:cNvSpPr/>
          <p:nvPr/>
        </p:nvSpPr>
        <p:spPr>
          <a:xfrm>
            <a:off x="0" y="5715000"/>
            <a:ext cx="1600200" cy="1143000"/>
          </a:xfrm>
          <a:prstGeom prst="rect">
            <a:avLst/>
          </a:prstGeom>
          <a:solidFill>
            <a:schemeClr val="accent1">
              <a:shade val="75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1323393" y="5875179"/>
            <a:ext cx="731520" cy="73152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30970" y="5212570"/>
            <a:ext cx="1645430" cy="164543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52400" y="2362200"/>
            <a:ext cx="457200" cy="457200"/>
          </a:xfrm>
          <a:prstGeom prst="ellipse">
            <a:avLst/>
          </a:prstGeom>
          <a:solidFill>
            <a:schemeClr val="bg2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55448" y="6318504"/>
            <a:ext cx="118872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2057400" cy="11430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solidFill>
                  <a:srgbClr val="FFFFFF"/>
                </a:solidFill>
                <a:latin typeface="+mn-lt"/>
                <a:ea typeface="+mn-lt"/>
                <a:cs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90800" y="0"/>
            <a:ext cx="6553200" cy="5943600"/>
          </a:xfrm>
          <a:solidFill>
            <a:schemeClr val="bg2"/>
          </a:solidFill>
        </p:spPr>
        <p:txBody>
          <a:bodyPr/>
          <a:lstStyle>
            <a:lvl1pPr>
              <a:buNone/>
              <a:defRPr sz="3200"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1600200"/>
            <a:ext cx="2057400" cy="4267200"/>
          </a:xfrm>
        </p:spPr>
        <p:txBody>
          <a:bodyPr anchor="t" anchorCtr="0"/>
          <a:lstStyle>
            <a:lvl1pPr marL="0" indent="0">
              <a:lnSpc>
                <a:spcPts val="2400"/>
              </a:lnSpc>
              <a:spcAft>
                <a:spcPts val="1000"/>
              </a:spcAft>
              <a:buFontTx/>
              <a:buNone/>
              <a:defRPr sz="1600" b="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2292526"/>
            <a:ext cx="2743200" cy="2127074"/>
          </a:xfrm>
          <a:prstGeom prst="rect">
            <a:avLst/>
          </a:prstGeom>
          <a:solidFill>
            <a:schemeClr val="accent1"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977827" y="5072066"/>
            <a:ext cx="1758141" cy="1739481"/>
          </a:xfrm>
          <a:prstGeom prst="ellipse">
            <a:avLst/>
          </a:prstGeom>
          <a:solidFill>
            <a:schemeClr val="accent1">
              <a:tint val="90000"/>
              <a:shade val="45000"/>
              <a:satMod val="200000"/>
              <a:alpha val="13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257800" y="0"/>
            <a:ext cx="3886200" cy="3048000"/>
          </a:xfrm>
          <a:prstGeom prst="rect">
            <a:avLst/>
          </a:prstGeom>
          <a:solidFill>
            <a:schemeClr val="accent1"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4114800"/>
            <a:ext cx="2362200" cy="2463018"/>
          </a:xfrm>
          <a:prstGeom prst="rect">
            <a:avLst/>
          </a:prstGeom>
          <a:solidFill>
            <a:schemeClr val="bg2">
              <a:tint val="60000"/>
              <a:alpha val="7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4178687" y="2389810"/>
            <a:ext cx="2174118" cy="2174118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6384588" y="5842728"/>
            <a:ext cx="1011260" cy="101126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22493" y="1427132"/>
            <a:ext cx="2047390" cy="2047390"/>
          </a:xfrm>
          <a:prstGeom prst="ellipse">
            <a:avLst/>
          </a:prstGeom>
          <a:solidFill>
            <a:srgbClr val="C1E8E4">
              <a:alpha val="10980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114300" y="4803322"/>
            <a:ext cx="1959428" cy="1959428"/>
          </a:xfrm>
          <a:prstGeom prst="ellipse">
            <a:avLst/>
          </a:prstGeom>
          <a:solidFill>
            <a:srgbClr val="C1E8E4">
              <a:alpha val="12157"/>
            </a:srgb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19" name="Oval 18"/>
          <p:cNvSpPr/>
          <p:nvPr/>
        </p:nvSpPr>
        <p:spPr>
          <a:xfrm>
            <a:off x="2021092" y="4578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72385" y="4626825"/>
            <a:ext cx="1515880" cy="1394583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906" y="361813"/>
            <a:ext cx="2512694" cy="2388889"/>
          </a:xfrm>
          <a:prstGeom prst="rect">
            <a:avLst/>
          </a:prstGeom>
          <a:solidFill>
            <a:schemeClr val="accent1">
              <a:tint val="90000"/>
              <a:satMod val="200000"/>
              <a:alpha val="7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1295400" y="0"/>
            <a:ext cx="1524000" cy="609600"/>
          </a:xfrm>
          <a:prstGeom prst="rect">
            <a:avLst/>
          </a:prstGeom>
          <a:solidFill>
            <a:schemeClr val="accent1">
              <a:tint val="60000"/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59403" y="212289"/>
            <a:ext cx="2022300" cy="2022300"/>
          </a:xfrm>
          <a:prstGeom prst="ellipse">
            <a:avLst/>
          </a:prstGeom>
          <a:solidFill>
            <a:schemeClr val="accent1">
              <a:tint val="100000"/>
              <a:satMod val="275000"/>
              <a:alpha val="15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chemeClr val="accent2"/>
              </a:buClr>
              <a:buSzPct val="90000"/>
              <a:buFont typeface="Wingdings 2"/>
              <a:buChar char=""/>
            </a:pP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76200" y="3962400"/>
            <a:ext cx="891076" cy="886968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121357" y="1507438"/>
            <a:ext cx="1402570" cy="1402570"/>
          </a:xfrm>
          <a:prstGeom prst="ellipse">
            <a:avLst/>
          </a:prstGeom>
          <a:solidFill>
            <a:schemeClr val="accent1">
              <a:tint val="90000"/>
              <a:satMod val="275000"/>
              <a:alpha val="9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3369253" y="466436"/>
            <a:ext cx="1595105" cy="1595105"/>
          </a:xfrm>
          <a:prstGeom prst="ellipse">
            <a:avLst/>
          </a:prstGeom>
          <a:solidFill>
            <a:schemeClr val="accent1">
              <a:tint val="100000"/>
              <a:satMod val="275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5189756" y="2967572"/>
            <a:ext cx="3234945" cy="3234944"/>
          </a:xfrm>
          <a:prstGeom prst="ellipse">
            <a:avLst/>
          </a:prstGeom>
          <a:solidFill>
            <a:schemeClr val="accent1">
              <a:tint val="100000"/>
              <a:satMod val="18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5626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951220" y="4665220"/>
            <a:ext cx="2192780" cy="2192780"/>
          </a:xfrm>
          <a:prstGeom prst="ellipse">
            <a:avLst/>
          </a:prstGeom>
          <a:solidFill>
            <a:schemeClr val="accent1">
              <a:tint val="75000"/>
              <a:shade val="50000"/>
              <a:satMod val="200000"/>
              <a:alpha val="8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1600200" y="3705807"/>
            <a:ext cx="1195876" cy="1198294"/>
          </a:xfrm>
          <a:prstGeom prst="ellipse">
            <a:avLst/>
          </a:prstGeom>
          <a:solidFill>
            <a:schemeClr val="accent1">
              <a:tint val="75000"/>
              <a:satMod val="200000"/>
              <a:alpha val="95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6324600" y="228600"/>
            <a:ext cx="822960" cy="822960"/>
          </a:xfrm>
          <a:prstGeom prst="ellipse">
            <a:avLst/>
          </a:prstGeom>
          <a:solidFill>
            <a:schemeClr val="accent1">
              <a:tint val="90000"/>
              <a:satMod val="275000"/>
              <a:alpha val="6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8077200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410200" y="6324600"/>
            <a:ext cx="1524000" cy="533400"/>
          </a:xfrm>
          <a:prstGeom prst="rect">
            <a:avLst/>
          </a:prstGeom>
          <a:solidFill>
            <a:schemeClr val="accent1">
              <a:alpha val="10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>
            <a:off x="3011692" y="6526"/>
            <a:ext cx="1026908" cy="1026906"/>
          </a:xfrm>
          <a:prstGeom prst="ellipse">
            <a:avLst/>
          </a:prstGeom>
          <a:solidFill>
            <a:schemeClr val="accent1">
              <a:tint val="90000"/>
              <a:satMod val="275000"/>
              <a:alpha val="4000"/>
            </a:schemeClr>
          </a:solidFill>
          <a:ln w="25400" cap="rnd" cmpd="sng" algn="ctr">
            <a:noFill/>
            <a:prstDash val="solid"/>
          </a:ln>
          <a:effectLst/>
          <a:scene3d>
            <a:camera prst="orthographicFront"/>
            <a:lightRig rig="harsh" dir="tl">
              <a:rot lat="0" lon="0" rev="8400000"/>
            </a:lightRig>
          </a:scene3d>
          <a:sp3d prstMaterial="flat"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357144"/>
            <a:ext cx="2974848" cy="384048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7AB572DC-BAF6-4C1D-9D8D-48988795CD11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357144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55448" y="6315075"/>
            <a:ext cx="1188720" cy="457200"/>
          </a:xfrm>
          <a:prstGeom prst="rect">
            <a:avLst/>
          </a:prstGeom>
          <a:noFill/>
        </p:spPr>
        <p:txBody>
          <a:bodyPr vert="horz" lIns="0" tIns="0" rIns="0" bIns="0" anchor="ctr" anchorCtr="1">
            <a:normAutofit/>
          </a:bodyPr>
          <a:lstStyle>
            <a:lvl1pPr algn="ctr">
              <a:defRPr sz="2800">
                <a:solidFill>
                  <a:schemeClr val="tx2"/>
                </a:solidFill>
              </a:defRPr>
            </a:lvl1pPr>
          </a:lstStyle>
          <a:p>
            <a:fld id="{FF5F085A-6768-4BCA-B666-FD04F791F46B}" type="slidenum">
              <a:rPr lang="ru-RU" smtClean="0"/>
              <a:t>‹#›</a:t>
            </a:fld>
            <a:endParaRPr lang="ru-RU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sz="38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700"/>
        </a:spcBef>
        <a:buClr>
          <a:schemeClr val="accent2"/>
        </a:buClr>
        <a:buSzPct val="85000"/>
        <a:buFont typeface="Wingdings 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600"/>
        </a:spcBef>
        <a:buClr>
          <a:schemeClr val="accent1"/>
        </a:buClr>
        <a:buSzPct val="85000"/>
        <a:buFont typeface="Wingdings 2"/>
        <a:buChar char="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500"/>
        </a:spcBef>
        <a:buClr>
          <a:schemeClr val="accent3"/>
        </a:buClr>
        <a:buSzPct val="85000"/>
        <a:buFont typeface="Wingdings 2"/>
        <a:buChar char="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400"/>
        </a:spcBef>
        <a:buClr>
          <a:schemeClr val="accent4"/>
        </a:buClr>
        <a:buFont typeface="Wingdings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ct val="20000"/>
        </a:spcBef>
        <a:buClr>
          <a:schemeClr val="accent5"/>
        </a:buClr>
        <a:buFont typeface="Wingdings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6"/>
        </a:buClr>
        <a:buFont typeface="Wingdings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3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ChangeArrowheads="1"/>
          </p:cNvSpPr>
          <p:nvPr/>
        </p:nvSpPr>
        <p:spPr bwMode="auto">
          <a:xfrm>
            <a:off x="611188" y="178862"/>
            <a:ext cx="82804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>
                <a:solidFill>
                  <a:srgbClr val="FFFFFF"/>
                </a:solidFill>
              </a:rPr>
              <a:t> </a:t>
            </a:r>
            <a:r>
              <a:rPr lang="ru-RU" altLang="ru-RU" sz="2000" b="1" dirty="0">
                <a:solidFill>
                  <a:srgbClr val="FFFFFF"/>
                </a:solidFill>
              </a:rPr>
              <a:t>МУНИЦИПАЛЬНОЕ БЮДЖЕТНОЕ ОБЩЕОБРАЗОВАТЕЛЬНОЕ  УЧРЕЖДЕНИЕ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 smtClean="0">
                <a:solidFill>
                  <a:srgbClr val="FFFFFF"/>
                </a:solidFill>
              </a:rPr>
              <a:t>«</a:t>
            </a:r>
            <a:r>
              <a:rPr lang="ru-RU" altLang="ru-RU" sz="2000" b="1" dirty="0" err="1" smtClean="0">
                <a:solidFill>
                  <a:srgbClr val="FFFFFF"/>
                </a:solidFill>
              </a:rPr>
              <a:t>Бурнашевская</a:t>
            </a:r>
            <a:r>
              <a:rPr lang="ru-RU" altLang="ru-RU" sz="2000" b="1" dirty="0" smtClean="0">
                <a:solidFill>
                  <a:srgbClr val="FFFFFF"/>
                </a:solidFill>
              </a:rPr>
              <a:t>  </a:t>
            </a:r>
            <a:r>
              <a:rPr lang="ru-RU" altLang="ru-RU" sz="2000" b="1" dirty="0">
                <a:solidFill>
                  <a:srgbClr val="FFFFFF"/>
                </a:solidFill>
              </a:rPr>
              <a:t>средняя   общеобразовательная  школа» 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FFFFFF"/>
                </a:solidFill>
              </a:rPr>
              <a:t> </a:t>
            </a:r>
            <a:r>
              <a:rPr lang="ru-RU" altLang="ru-RU" sz="2000" b="1" dirty="0" err="1">
                <a:solidFill>
                  <a:srgbClr val="FFFFFF"/>
                </a:solidFill>
              </a:rPr>
              <a:t>Апастовского</a:t>
            </a:r>
            <a:r>
              <a:rPr lang="ru-RU" altLang="ru-RU" sz="2000" b="1" dirty="0">
                <a:solidFill>
                  <a:srgbClr val="FFFFFF"/>
                </a:solidFill>
              </a:rPr>
              <a:t>  муниципального района  Республики Татарстан</a:t>
            </a:r>
          </a:p>
        </p:txBody>
      </p:sp>
      <p:sp>
        <p:nvSpPr>
          <p:cNvPr id="3076" name="Прямоугольник 1"/>
          <p:cNvSpPr>
            <a:spLocks noChangeArrowheads="1"/>
          </p:cNvSpPr>
          <p:nvPr/>
        </p:nvSpPr>
        <p:spPr bwMode="auto">
          <a:xfrm>
            <a:off x="1042988" y="4954588"/>
            <a:ext cx="6842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FFFFFF"/>
                </a:solidFill>
              </a:rPr>
              <a:t>Презентация республиканского этапа первого Всероссийского конкурса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FFFFFF"/>
                </a:solidFill>
              </a:rPr>
              <a:t>общеобразовательных организаций Республики Татарстан,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>
                <a:solidFill>
                  <a:srgbClr val="FFFFFF"/>
                </a:solidFill>
              </a:rPr>
              <a:t>развивающих ученическое самоуправление</a:t>
            </a:r>
          </a:p>
        </p:txBody>
      </p:sp>
      <p:pic>
        <p:nvPicPr>
          <p:cNvPr id="5" name="Picture 2" descr="D: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742" y="1556792"/>
            <a:ext cx="5544616" cy="339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5990190"/>
      </p:ext>
    </p:extLst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548680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Отряд  ФОРПОСТ «Мечта»</a:t>
            </a:r>
          </a:p>
          <a:p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652173"/>
              </p:ext>
            </p:extLst>
          </p:nvPr>
        </p:nvGraphicFramePr>
        <p:xfrm>
          <a:off x="2439825" y="1340767"/>
          <a:ext cx="4464496" cy="524871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374929"/>
                <a:gridCol w="2089567"/>
              </a:tblGrid>
              <a:tr h="10014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Эмблема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071" marR="490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071" marR="49071" marT="0" marB="0"/>
                </a:tc>
              </a:tr>
              <a:tr h="2153397">
                <a:tc>
                  <a:txBody>
                    <a:bodyPr/>
                    <a:lstStyle/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Руководитель отряда</a:t>
                      </a: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2060"/>
                          </a:solidFill>
                          <a:effectLst/>
                        </a:rPr>
                        <a:t>Замалиева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 Алина </a:t>
                      </a:r>
                      <a:r>
                        <a:rPr lang="ru-RU" sz="1200" dirty="0" err="1">
                          <a:solidFill>
                            <a:srgbClr val="002060"/>
                          </a:solidFill>
                          <a:effectLst/>
                        </a:rPr>
                        <a:t>Габдулловна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классный руководитель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071" marR="49071" marT="0" marB="0"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071" marR="49071" marT="0" marB="0"/>
                </a:tc>
              </a:tr>
              <a:tr h="1984303">
                <a:tc>
                  <a:txBody>
                    <a:bodyPr/>
                    <a:lstStyle/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Командир</a:t>
                      </a: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2060"/>
                          </a:solidFill>
                          <a:effectLst/>
                        </a:rPr>
                        <a:t>СалимуллинИлшатРинатович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ученик 10 класса</a:t>
                      </a: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071" marR="490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071" marR="49071" marT="0" marB="0"/>
                </a:tc>
              </a:tr>
            </a:tbl>
          </a:graphicData>
        </a:graphic>
      </p:graphicFrame>
      <p:pic>
        <p:nvPicPr>
          <p:cNvPr id="6145" name="Рисунок 5" descr="Описание: E:\DCIM\104SSCAM\SDC168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107" y="4725144"/>
            <a:ext cx="1302041" cy="142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Рисунок 2" descr="Описание: http://im3-tub-ru.yandex.net/i?id=c47158223d09191e0664271286433ef5-04-144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970" y="1365875"/>
            <a:ext cx="1190587" cy="101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Рисунок 2" descr="Описание: C:\Users\Алина\Desktop\фотолар\Фото учитель 2011\IMG_05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4" b="6479"/>
          <a:stretch>
            <a:fillRect/>
          </a:stretch>
        </p:blipFill>
        <p:spPr bwMode="auto">
          <a:xfrm>
            <a:off x="5243970" y="2829419"/>
            <a:ext cx="1302488" cy="125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91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476672"/>
            <a:ext cx="54726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Отряд  </a:t>
            </a:r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профилактики правонарушений  «Ритм»</a:t>
            </a:r>
          </a:p>
          <a:p>
            <a:pPr algn="ctr"/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687514"/>
              </p:ext>
            </p:extLst>
          </p:nvPr>
        </p:nvGraphicFramePr>
        <p:xfrm>
          <a:off x="1961832" y="1659985"/>
          <a:ext cx="5220335" cy="439407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790190"/>
                <a:gridCol w="2430145"/>
              </a:tblGrid>
              <a:tr h="2092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Руководитель отряда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2060"/>
                          </a:solidFill>
                          <a:effectLst/>
                        </a:rPr>
                        <a:t>Валиахметова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  Гузель </a:t>
                      </a:r>
                      <a:r>
                        <a:rPr lang="ru-RU" sz="1200" dirty="0" err="1">
                          <a:solidFill>
                            <a:srgbClr val="002060"/>
                          </a:solidFill>
                          <a:effectLst/>
                        </a:rPr>
                        <a:t>Вафовна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классный руководитель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5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1703705">
                <a:tc>
                  <a:txBody>
                    <a:bodyPr/>
                    <a:lstStyle/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Командир отряда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2060"/>
                          </a:solidFill>
                          <a:effectLst/>
                        </a:rPr>
                        <a:t>Гиниатуллин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 Алмаз </a:t>
                      </a:r>
                      <a:r>
                        <a:rPr lang="ru-RU" sz="1200" dirty="0" err="1">
                          <a:solidFill>
                            <a:srgbClr val="002060"/>
                          </a:solidFill>
                          <a:effectLst/>
                        </a:rPr>
                        <a:t>Айратович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ученик 9 класса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7170" name="Picture 2" descr="IMG_19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315" y="1724025"/>
            <a:ext cx="1463675" cy="199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" name="Рисунок 7" descr="Описание: E:\DCIM\104SSCAM\SDC168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315" y="4221088"/>
            <a:ext cx="1835150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466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9334" y="548680"/>
            <a:ext cx="43928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 ДЮП   </a:t>
            </a:r>
            <a:r>
              <a:rPr lang="ru-RU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«Юный пожарный»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59251"/>
              </p:ext>
            </p:extLst>
          </p:nvPr>
        </p:nvGraphicFramePr>
        <p:xfrm>
          <a:off x="2140617" y="1600200"/>
          <a:ext cx="4862766" cy="452596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599075"/>
                <a:gridCol w="2263691"/>
              </a:tblGrid>
              <a:tr h="13835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2060"/>
                          </a:solidFill>
                          <a:effectLst/>
                        </a:rPr>
                        <a:t>Эмблема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3883" marR="638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3883" marR="63883" marT="0" marB="0"/>
                </a:tc>
              </a:tr>
              <a:tr h="1575179">
                <a:tc>
                  <a:txBody>
                    <a:bodyPr/>
                    <a:lstStyle/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</a:rPr>
                        <a:t>Руководитель отряда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</a:rPr>
                        <a:t>Хайруллин Айдар </a:t>
                      </a:r>
                      <a:r>
                        <a:rPr lang="ru-RU" sz="1100" dirty="0" err="1">
                          <a:solidFill>
                            <a:srgbClr val="002060"/>
                          </a:solidFill>
                          <a:effectLst/>
                        </a:rPr>
                        <a:t>Анварович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</a:rPr>
                        <a:t>преподаватель ОБЖ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3883" marR="638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3883" marR="63883" marT="0" marB="0"/>
                </a:tc>
              </a:tr>
              <a:tr h="1567253">
                <a:tc>
                  <a:txBody>
                    <a:bodyPr/>
                    <a:lstStyle/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</a:rPr>
                        <a:t>Командир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</a:rPr>
                        <a:t>Сулейманов Булат </a:t>
                      </a:r>
                      <a:r>
                        <a:rPr lang="ru-RU" sz="1100" dirty="0" err="1">
                          <a:solidFill>
                            <a:srgbClr val="002060"/>
                          </a:solidFill>
                          <a:effectLst/>
                        </a:rPr>
                        <a:t>Илфатович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2060"/>
                          </a:solidFill>
                          <a:effectLst/>
                        </a:rPr>
                        <a:t>ученик 11 класса</a:t>
                      </a:r>
                      <a:endParaRPr lang="ru-RU" sz="10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3883" marR="63883" marT="0" marB="0"/>
                </a:tc>
                <a:tc>
                  <a:txBody>
                    <a:bodyPr/>
                    <a:lstStyle/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3883" marR="63883" marT="0" marB="0"/>
                </a:tc>
              </a:tr>
            </a:tbl>
          </a:graphicData>
        </a:graphic>
      </p:graphicFrame>
      <p:pic>
        <p:nvPicPr>
          <p:cNvPr id="8194" name="Picture 2" descr="Описание: D:\SDC104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128" y="3034974"/>
            <a:ext cx="1139986" cy="1292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Рисунок 10" descr="Описание: E:\DCIM\104SSCAM\SDC168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906" y="4653136"/>
            <a:ext cx="1733552" cy="14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Рисунок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93850"/>
            <a:ext cx="1162050" cy="136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39950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584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158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1880" y="260648"/>
            <a:ext cx="25983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Отряд </a:t>
            </a:r>
            <a:r>
              <a:rPr lang="ru-RU" sz="28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ЮИД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547227"/>
              </p:ext>
            </p:extLst>
          </p:nvPr>
        </p:nvGraphicFramePr>
        <p:xfrm>
          <a:off x="3085256" y="1196752"/>
          <a:ext cx="4023102" cy="519063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88804"/>
                <a:gridCol w="2234298"/>
              </a:tblGrid>
              <a:tr h="1224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Эмблема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6797" marR="567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6797" marR="56797" marT="0" marB="0"/>
                </a:tc>
              </a:tr>
              <a:tr h="1614940">
                <a:tc>
                  <a:txBody>
                    <a:bodyPr/>
                    <a:lstStyle/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</a:rPr>
                        <a:t>Руководитель отряда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</a:rPr>
                        <a:t>Хайруллин Айдар Анварович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</a:rPr>
                        <a:t>преподаватель ОБЖ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6797" marR="56797" marT="0" marB="0"/>
                </a:tc>
                <a:tc>
                  <a:txBody>
                    <a:bodyPr/>
                    <a:lstStyle/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9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6797" marR="56797" marT="0" marB="0"/>
                </a:tc>
              </a:tr>
              <a:tr h="2085922">
                <a:tc>
                  <a:txBody>
                    <a:bodyPr/>
                    <a:lstStyle/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Командир</a:t>
                      </a: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2060"/>
                          </a:solidFill>
                          <a:effectLst/>
                        </a:rPr>
                        <a:t>Вилданов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 Айдар </a:t>
                      </a:r>
                      <a:r>
                        <a:rPr lang="ru-RU" sz="1200" dirty="0" err="1">
                          <a:solidFill>
                            <a:srgbClr val="002060"/>
                          </a:solidFill>
                          <a:effectLst/>
                        </a:rPr>
                        <a:t>Фазылович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ученик 8 класса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6797" marR="56797" marT="0" marB="0"/>
                </a:tc>
                <a:tc>
                  <a:txBody>
                    <a:bodyPr/>
                    <a:lstStyle/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6797" marR="56797" marT="0" marB="0"/>
                </a:tc>
              </a:tr>
            </a:tbl>
          </a:graphicData>
        </a:graphic>
      </p:graphicFrame>
      <p:pic>
        <p:nvPicPr>
          <p:cNvPr id="9217" name="Picture 1" descr="Описание: E:\DCIM\104SSCAM\SDC168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268" y="4365104"/>
            <a:ext cx="1844008" cy="154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Описание: D:\SDC104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564904"/>
            <a:ext cx="1244553" cy="126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Рисунок 1" descr="Эмблема ЮИД-1 - Наталья Витальевна Крепких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8447" y="1340768"/>
            <a:ext cx="1771650" cy="100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7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60647"/>
            <a:ext cx="50822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7. Детская </a:t>
            </a:r>
            <a:r>
              <a:rPr lang="ru-RU" sz="3200" b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Районная Дума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524046"/>
              </p:ext>
            </p:extLst>
          </p:nvPr>
        </p:nvGraphicFramePr>
        <p:xfrm>
          <a:off x="2411817" y="1052736"/>
          <a:ext cx="4513381" cy="542907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341413"/>
                <a:gridCol w="2171968"/>
              </a:tblGrid>
              <a:tr h="13856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Эмблема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429" marR="524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429" marR="52429" marT="0" marB="0"/>
                </a:tc>
              </a:tr>
              <a:tr h="2065435">
                <a:tc>
                  <a:txBody>
                    <a:bodyPr/>
                    <a:lstStyle/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  <a:endParaRPr lang="ru-RU" sz="8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Руководитель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2060"/>
                          </a:solidFill>
                          <a:effectLst/>
                        </a:rPr>
                        <a:t>БикмурзинаФирдавсИскандаровна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,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заместитель директора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по воспитательной работе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429" marR="52429" marT="0" marB="0"/>
                </a:tc>
                <a:tc>
                  <a:txBody>
                    <a:bodyPr/>
                    <a:lstStyle/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429" marR="52429" marT="0" marB="0"/>
                </a:tc>
              </a:tr>
              <a:tr h="1550337">
                <a:tc>
                  <a:txBody>
                    <a:bodyPr/>
                    <a:lstStyle/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Депутат 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Детской Районной Думы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 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2060"/>
                          </a:solidFill>
                          <a:effectLst/>
                        </a:rPr>
                        <a:t>СалимуллинИлшатРинатович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</a:endParaRP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</a:rPr>
                        <a:t>ученик 10 класса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429" marR="524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52429" marR="52429" marT="0" marB="0"/>
                </a:tc>
              </a:tr>
            </a:tbl>
          </a:graphicData>
        </a:graphic>
      </p:graphicFrame>
      <p:pic>
        <p:nvPicPr>
          <p:cNvPr id="10241" name="Рисунок 1" descr="Описание: E:\DCIM\104SSCAM\SDC168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499" y="4869159"/>
            <a:ext cx="1365997" cy="106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Рисунок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508" y="1299731"/>
            <a:ext cx="1384609" cy="999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борнашево 04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906896"/>
            <a:ext cx="1530989" cy="151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857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916832"/>
            <a:ext cx="69847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Arial Black" pitchFamily="34" charset="0"/>
              </a:rPr>
              <a:t>ОСНОВНЫЕ   НАПРАВЛЕНИЯ ДЕЯТЕЛЬНОСТИ    СОВЕТА</a:t>
            </a:r>
            <a:endParaRPr lang="ru-R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191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0"/>
            <a:ext cx="8062912" cy="112156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Учеба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Фирдавс\Desktop\сундук 2\Мәктәп ачылу 12.10.12\SAM_120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17" y="1234569"/>
            <a:ext cx="2880320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Фирдавс\Desktop\SDC1602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208" y="1289720"/>
            <a:ext cx="2843158" cy="22917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Фирдавс\Desktop\SDC1602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933056"/>
            <a:ext cx="3152491" cy="2517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D:\DSC0795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33056"/>
            <a:ext cx="2880320" cy="2517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D:\Рисунок1234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66243"/>
            <a:ext cx="2590800" cy="233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428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ЗОЖ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E:\фото-2014\Новая папка (6)\SAM_089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3168352" cy="2448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E:\фото-2014\фотолар\руслан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769074"/>
            <a:ext cx="2736304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фото-2014\фотолар\SDC1887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497" y="1484784"/>
            <a:ext cx="2319655" cy="18999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Фирдавс\Desktop\сундук 3\фотолар\SDC15889 - копия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870" y="3501008"/>
            <a:ext cx="2724150" cy="2592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Фирдавс\Desktop\сундук 3\фотолар\форпост\фотолар торле\SDC1492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497" y="3981362"/>
            <a:ext cx="2409825" cy="1807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Фирдавс\Desktop\фото 14 осень\SDC1673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76638"/>
            <a:ext cx="3048926" cy="24166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1485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effectLst/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4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E:\Мәктәп тормышы\SAM_041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2752090" cy="2064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Мәктәп тормышы\SDC1585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12776"/>
            <a:ext cx="2895600" cy="2171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E:\фото 14 осень\SDC1662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10107" y="3093039"/>
            <a:ext cx="2064383" cy="158417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Фирдавс\Desktop\сундук 3\Найләгә\P111062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717032"/>
            <a:ext cx="2580506" cy="276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G:\DCIM\104SSCAM\SDC1682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096" y="4005064"/>
            <a:ext cx="2582545" cy="23042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164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effectLst/>
                <a:latin typeface="Times New Roman" pitchFamily="18" charset="0"/>
                <a:cs typeface="Times New Roman" pitchFamily="18" charset="0"/>
              </a:rPr>
              <a:t>Патриот</a:t>
            </a:r>
            <a:endParaRPr lang="ru-RU" sz="4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E:\Мәктәп тормышы\SDC1186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2794000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фото 14 осень\SDC1664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960303"/>
            <a:ext cx="2736304" cy="22127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E:\фото 14 осень\SDC1667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753" y="1477212"/>
            <a:ext cx="2571474" cy="20237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E:\фото 14 осень\SDC1674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28" y="3860582"/>
            <a:ext cx="2981325" cy="2235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E:\фото-2014\99\SDC1182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049" y="3789039"/>
            <a:ext cx="2840423" cy="2307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E:\фото-2014\фотолар\SDC1887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8575" y="4028539"/>
            <a:ext cx="2319655" cy="18999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072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791117"/>
            <a:ext cx="76328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</a:t>
            </a: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СОВЕТ   СТАРШЕКЛАССНИКОВ  «</a:t>
            </a:r>
            <a:r>
              <a:rPr lang="ru-RU" sz="3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Дуслык</a:t>
            </a:r>
            <a:r>
              <a:rPr lang="ru-RU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  <a:latin typeface="Arial Black" pitchFamily="34" charset="0"/>
              </a:rPr>
              <a:t>»</a:t>
            </a:r>
            <a:endParaRPr lang="ru-RU" sz="3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4">
                  <a:lumMod val="50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2420888"/>
            <a:ext cx="7200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Год основания            </a:t>
            </a:r>
            <a:r>
              <a:rPr lang="ru-RU" alt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1998</a:t>
            </a:r>
            <a:endParaRPr lang="ru-RU" altLang="ru-RU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ru-RU" altLang="ru-RU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alt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Место основания       с. </a:t>
            </a:r>
            <a:r>
              <a:rPr lang="ru-RU" altLang="ru-RU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Бурнашево</a:t>
            </a:r>
            <a:r>
              <a:rPr lang="ru-RU" alt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ул. Советская, дом 33, </a:t>
            </a:r>
          </a:p>
          <a:p>
            <a:r>
              <a:rPr lang="tt-RU" alt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Бурнашевская СОШ</a:t>
            </a:r>
            <a:endParaRPr lang="ru-RU" altLang="ru-RU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alt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Инициаторы                учащиеся школы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4293096"/>
            <a:ext cx="763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smtClean="0">
                <a:solidFill>
                  <a:schemeClr val="bg1"/>
                </a:solidFill>
                <a:latin typeface="Arial" charset="0"/>
              </a:rPr>
              <a:t>Координаторы:          зам. директора по ВР                                  </a:t>
            </a:r>
          </a:p>
          <a:p>
            <a:pPr algn="ctr"/>
            <a:r>
              <a:rPr lang="ru-RU" altLang="ru-RU" b="1" dirty="0" smtClean="0">
                <a:solidFill>
                  <a:schemeClr val="bg1"/>
                </a:solidFill>
                <a:latin typeface="Arial" charset="0"/>
              </a:rPr>
              <a:t>  </a:t>
            </a:r>
            <a:r>
              <a:rPr lang="ru-RU" altLang="ru-RU" b="1" dirty="0" smtClean="0">
                <a:solidFill>
                  <a:schemeClr val="bg1"/>
                </a:solidFill>
                <a:latin typeface="Arial" charset="0"/>
              </a:rPr>
              <a:t>                    </a:t>
            </a:r>
            <a:r>
              <a:rPr lang="ru-RU" altLang="ru-RU" b="1" dirty="0" err="1" smtClean="0">
                <a:solidFill>
                  <a:schemeClr val="bg1"/>
                </a:solidFill>
                <a:latin typeface="Arial" charset="0"/>
              </a:rPr>
              <a:t>Бикмурзина</a:t>
            </a:r>
            <a:r>
              <a:rPr lang="ru-RU" altLang="ru-RU" b="1" dirty="0" smtClean="0">
                <a:solidFill>
                  <a:schemeClr val="bg1"/>
                </a:solidFill>
                <a:latin typeface="Arial" charset="0"/>
              </a:rPr>
              <a:t>  </a:t>
            </a:r>
            <a:r>
              <a:rPr lang="ru-RU" altLang="ru-RU" b="1" dirty="0" err="1" smtClean="0">
                <a:solidFill>
                  <a:schemeClr val="bg1"/>
                </a:solidFill>
                <a:latin typeface="Arial" charset="0"/>
              </a:rPr>
              <a:t>Фирдавс</a:t>
            </a:r>
            <a:r>
              <a:rPr lang="ru-RU" altLang="ru-RU" b="1" dirty="0" smtClean="0">
                <a:solidFill>
                  <a:schemeClr val="bg1"/>
                </a:solidFill>
                <a:latin typeface="Arial" charset="0"/>
              </a:rPr>
              <a:t>  </a:t>
            </a:r>
            <a:r>
              <a:rPr lang="ru-RU" altLang="ru-RU" b="1" dirty="0" err="1" smtClean="0">
                <a:solidFill>
                  <a:schemeClr val="bg1"/>
                </a:solidFill>
                <a:latin typeface="Arial" charset="0"/>
              </a:rPr>
              <a:t>Искандеровна</a:t>
            </a:r>
            <a:r>
              <a:rPr lang="ru-RU" altLang="ru-RU" b="1" dirty="0" smtClean="0">
                <a:solidFill>
                  <a:schemeClr val="bg1"/>
                </a:solidFill>
                <a:latin typeface="Arial" charset="0"/>
              </a:rPr>
              <a:t>                                    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72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effectLst/>
                <a:latin typeface="Times New Roman" pitchFamily="18" charset="0"/>
                <a:cs typeface="Times New Roman" pitchFamily="18" charset="0"/>
              </a:rPr>
              <a:t>Забота</a:t>
            </a:r>
            <a:endParaRPr lang="ru-RU" sz="4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E:\Мәктәп тормышы\SDC1487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2776"/>
            <a:ext cx="2971800" cy="222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E:\фото 14 осень\SDC1670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12776"/>
            <a:ext cx="2955032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E:\фото-2014\99\DSC0388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33056"/>
            <a:ext cx="2919730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E:\фото-2014\99\SDC1500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3" y="2640588"/>
            <a:ext cx="2501627" cy="200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Фирдавс\Desktop\Өлкәннәр укытучыларкөне\11 класс\SAM_148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42184"/>
            <a:ext cx="3048000" cy="228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760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908720"/>
            <a:ext cx="813690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</a:rPr>
              <a:t>Цели Совета старшеклассников</a:t>
            </a:r>
            <a:r>
              <a:rPr lang="ru-RU" sz="3200" b="1" i="1" dirty="0" smtClean="0">
                <a:solidFill>
                  <a:schemeClr val="bg1"/>
                </a:solidFill>
              </a:rPr>
              <a:t>: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chemeClr val="bg1"/>
                </a:solidFill>
              </a:rPr>
              <a:t>Целью </a:t>
            </a:r>
            <a:r>
              <a:rPr lang="ru-RU" sz="2800" dirty="0">
                <a:solidFill>
                  <a:schemeClr val="bg1"/>
                </a:solidFill>
              </a:rPr>
              <a:t>деятельности Совета старшеклассников является реализация права обучающихся на участие в управлении образовательным учреждением. </a:t>
            </a:r>
            <a:endParaRPr lang="ru-RU" sz="2800" dirty="0" smtClean="0">
              <a:solidFill>
                <a:schemeClr val="bg1"/>
              </a:solidFill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chemeClr val="bg1"/>
                </a:solidFill>
              </a:rPr>
              <a:t>Поддержка </a:t>
            </a:r>
            <a:r>
              <a:rPr lang="ru-RU" sz="2800" dirty="0">
                <a:solidFill>
                  <a:schemeClr val="bg1"/>
                </a:solidFill>
              </a:rPr>
              <a:t>и развитие инициатив уч-ся в школьной жизни</a:t>
            </a:r>
            <a:r>
              <a:rPr lang="ru-RU" sz="2800" dirty="0" smtClean="0">
                <a:solidFill>
                  <a:schemeClr val="bg1"/>
                </a:solidFill>
              </a:rPr>
              <a:t>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chemeClr val="bg1"/>
                </a:solidFill>
              </a:rPr>
              <a:t> Представление </a:t>
            </a:r>
            <a:r>
              <a:rPr lang="ru-RU" sz="2800" dirty="0">
                <a:solidFill>
                  <a:schemeClr val="bg1"/>
                </a:solidFill>
              </a:rPr>
              <a:t>интересов уч-ся в процессе управления </a:t>
            </a:r>
            <a:r>
              <a:rPr lang="ru-RU" sz="2800" dirty="0" smtClean="0">
                <a:solidFill>
                  <a:schemeClr val="bg1"/>
                </a:solidFill>
              </a:rPr>
              <a:t>школой.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solidFill>
                  <a:schemeClr val="bg1"/>
                </a:solidFill>
              </a:rPr>
              <a:t>Защита </a:t>
            </a:r>
            <a:r>
              <a:rPr lang="ru-RU" sz="2800" dirty="0">
                <a:solidFill>
                  <a:schemeClr val="bg1"/>
                </a:solidFill>
              </a:rPr>
              <a:t>прав учащихся.</a:t>
            </a:r>
          </a:p>
          <a:p>
            <a:endParaRPr lang="ru-RU" sz="32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55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7776864" cy="5759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i="1" dirty="0" smtClean="0">
                <a:solidFill>
                  <a:schemeClr val="bg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ЗАДАЧИ: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Helvetica"/>
                <a:ea typeface="Calibri"/>
                <a:cs typeface="Times New Roman"/>
              </a:rPr>
              <a:t>Организует школьный досуг учащихся (подготовка и проведение внеклассных мероприятий). 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Helvetica"/>
                <a:ea typeface="Calibri"/>
                <a:cs typeface="Times New Roman"/>
              </a:rPr>
              <a:t> Освещает события школьной жизни.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Helvetica"/>
                <a:ea typeface="Calibri"/>
                <a:cs typeface="Times New Roman"/>
              </a:rPr>
              <a:t>  Участвует в создании трудовых объединений учащихся.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Helvetica"/>
                <a:ea typeface="Calibri"/>
                <a:cs typeface="Times New Roman"/>
              </a:rPr>
              <a:t>  Организует самообслуживание в школе (дежурство, генеральные уборки , в </a:t>
            </a:r>
            <a:r>
              <a:rPr lang="ru-RU" sz="2400" dirty="0" err="1" smtClean="0">
                <a:solidFill>
                  <a:schemeClr val="bg1"/>
                </a:solidFill>
                <a:effectLst/>
                <a:latin typeface="Helvetica"/>
                <a:ea typeface="Calibri"/>
                <a:cs typeface="Times New Roman"/>
              </a:rPr>
              <a:t>т.ч</a:t>
            </a:r>
            <a:r>
              <a:rPr lang="ru-RU" sz="2400" dirty="0" smtClean="0">
                <a:solidFill>
                  <a:schemeClr val="bg1"/>
                </a:solidFill>
                <a:effectLst/>
                <a:latin typeface="Helvetica"/>
                <a:ea typeface="Calibri"/>
                <a:cs typeface="Times New Roman"/>
              </a:rPr>
              <a:t>. уборка пришкольной территории).</a:t>
            </a: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sz="2400" dirty="0" smtClean="0">
                <a:solidFill>
                  <a:schemeClr val="bg1"/>
                </a:solidFill>
                <a:effectLst/>
                <a:latin typeface="Helvetica"/>
                <a:ea typeface="Calibri"/>
                <a:cs typeface="Times New Roman"/>
              </a:rPr>
              <a:t>  Способствует сохранности оборудования учебных кабинетов.</a:t>
            </a:r>
            <a:endParaRPr lang="ru-RU" sz="2400" dirty="0">
              <a:solidFill>
                <a:schemeClr val="bg1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8784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6342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800" b="1" dirty="0" smtClean="0">
                <a:solidFill>
                  <a:srgbClr val="00B0F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Права </a:t>
            </a:r>
            <a:r>
              <a:rPr lang="ru-RU" sz="2800" b="1" dirty="0">
                <a:solidFill>
                  <a:srgbClr val="00B0F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 обязанности Совета старшеклассников</a:t>
            </a:r>
            <a:r>
              <a:rPr lang="ru-RU" sz="2800" b="1" dirty="0" smtClean="0">
                <a:solidFill>
                  <a:srgbClr val="00B0F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>
              <a:spcAft>
                <a:spcPts val="1000"/>
              </a:spcAft>
              <a:buAutoNum type="arabicPeriod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Размещать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территории школы информацию в отведенных для этого местах и в школьных средствах информации, получать время для выступления на классных часах. 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Aft>
                <a:spcPts val="1000"/>
              </a:spcAft>
              <a:buAutoNum type="arabicPeriod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Получать от администрации школы информацию по вопросам жизни школы. 3. Принимать решения по рассматриваемым вопросам, информировать учащихся, администрацию школы о принятых решениях. 4. Пользоваться организационной поддержкой должностных лиц школы, отвечающих за воспитательную работу, при подготовке и проведении мероприятий Совета старшеклассников. 5. Устанавливать отношения и организовывать совместную деятельность с ученическими советами других учебных заведений. 6. Участвовать в формировании состава школьных делегаций на мероприятиях городского уровня и выше. 7. Участвовать в разрешении конфликтных ситуации между учениками, учителями и их родителями. 8. Каждый член совета обязан: присутствовать на каждом заседании Совета;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6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4025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548680"/>
            <a:ext cx="64807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000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ЗАКОНЫ САМОУПРАВЛЕНИЯ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03648" y="1419881"/>
            <a:ext cx="59046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Каждому конкретное дело, дело по душе.</a:t>
            </a:r>
          </a:p>
          <a:p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Достойно жить, учиться.</a:t>
            </a:r>
          </a:p>
          <a:p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Жить по закону дружбы.</a:t>
            </a:r>
          </a:p>
          <a:p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Делать добрые дела для Родины и для людей.</a:t>
            </a:r>
          </a:p>
          <a:p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Быть другом природы и животных.</a:t>
            </a:r>
          </a:p>
          <a:p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6. Хорошие дела делать не только по праздникам.</a:t>
            </a:r>
          </a:p>
          <a:p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7. Ценить и умножать мир прекрасного.</a:t>
            </a:r>
          </a:p>
          <a:p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8. Закон </a:t>
            </a:r>
            <a:r>
              <a:rPr lang="en-US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SOS</a:t>
            </a:r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окажи помощь всем, кто в ней нуждается</a:t>
            </a:r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9. Закон творчества(</a:t>
            </a:r>
            <a:r>
              <a:rPr lang="ru-RU" alt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каждое дело творчески, а иначе зачем?</a:t>
            </a:r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10.Закон доброго отношения(</a:t>
            </a:r>
            <a:r>
              <a:rPr lang="ru-RU" alt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относись к людям так, как хотел</a:t>
            </a:r>
          </a:p>
          <a:p>
            <a:r>
              <a:rPr lang="ru-RU" alt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бы, чтобы</a:t>
            </a:r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</a:t>
            </a:r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тебе</a:t>
            </a:r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относились</a:t>
            </a:r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Закон 00( </a:t>
            </a:r>
            <a:r>
              <a:rPr lang="ru-RU" alt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будь</a:t>
            </a:r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пунктуален</a:t>
            </a:r>
            <a:r>
              <a:rPr lang="ru-RU" alt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809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331070" y="2013442"/>
            <a:ext cx="4698062" cy="280716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>
              <a:lnSpc>
                <a:spcPct val="115000"/>
              </a:lnSpc>
              <a:spcAft>
                <a:spcPts val="1000"/>
              </a:spcAft>
            </a:pP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Структура Совета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таршеклассников 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9725" y="764705"/>
            <a:ext cx="1800200" cy="12252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</a:pPr>
            <a:r>
              <a:rPr lang="ru-RU" sz="1400" b="1" dirty="0">
                <a:solidFill>
                  <a:prstClr val="white"/>
                </a:solidFill>
              </a:rPr>
              <a:t>Сектор здоровья и </a:t>
            </a:r>
            <a:r>
              <a:rPr lang="ru-RU" sz="1400" b="1" dirty="0" smtClean="0">
                <a:solidFill>
                  <a:prstClr val="white"/>
                </a:solidFill>
              </a:rPr>
              <a:t>спорта: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Гибадуллин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Илнур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класс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100" b="1" dirty="0">
              <a:solidFill>
                <a:prstClr val="white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260648"/>
            <a:ext cx="2052317" cy="1534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</a:pPr>
            <a:r>
              <a:rPr lang="ru-RU" sz="1200" b="1" dirty="0">
                <a:solidFill>
                  <a:prstClr val="white"/>
                </a:solidFill>
              </a:rPr>
              <a:t>Сектор  культуры и </a:t>
            </a:r>
            <a:r>
              <a:rPr lang="ru-RU" sz="1200" b="1" dirty="0" smtClean="0">
                <a:solidFill>
                  <a:prstClr val="white"/>
                </a:solidFill>
              </a:rPr>
              <a:t>досуга:</a:t>
            </a:r>
          </a:p>
          <a:p>
            <a:pPr lvl="0" algn="ctr">
              <a:lnSpc>
                <a:spcPct val="115000"/>
              </a:lnSpc>
            </a:pP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НабиуллинаАдиля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 класс</a:t>
            </a:r>
          </a:p>
          <a:p>
            <a:pPr lvl="0" algn="ctr">
              <a:lnSpc>
                <a:spcPct val="115000"/>
              </a:lnSpc>
            </a:pP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Тахавиева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Гузель 9 класс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100" b="1" dirty="0">
              <a:solidFill>
                <a:prstClr val="white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804" y="4941166"/>
            <a:ext cx="2267744" cy="17012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</a:pPr>
            <a:r>
              <a:rPr lang="ru-RU" sz="1400" b="1" dirty="0">
                <a:solidFill>
                  <a:prstClr val="white"/>
                </a:solidFill>
              </a:rPr>
              <a:t>Сектор информации и </a:t>
            </a:r>
            <a:r>
              <a:rPr lang="ru-RU" sz="1400" b="1" dirty="0" smtClean="0">
                <a:solidFill>
                  <a:prstClr val="white"/>
                </a:solidFill>
              </a:rPr>
              <a:t>печати:   </a:t>
            </a:r>
          </a:p>
          <a:p>
            <a:pPr lvl="0" algn="ctr">
              <a:lnSpc>
                <a:spcPct val="115000"/>
              </a:lnSpc>
            </a:pP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Гайфуллина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Лилия 11 класс</a:t>
            </a:r>
          </a:p>
          <a:p>
            <a:pPr lvl="0" algn="ctr">
              <a:lnSpc>
                <a:spcPct val="115000"/>
              </a:lnSpc>
            </a:pP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Зайнуллина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Гузель 11 класс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endParaRPr lang="ru-RU" sz="1100" b="1" dirty="0">
              <a:solidFill>
                <a:prstClr val="white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9932" y="4941167"/>
            <a:ext cx="1692188" cy="14401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</a:pPr>
            <a:r>
              <a:rPr lang="ru-RU" sz="1200" b="1" dirty="0">
                <a:solidFill>
                  <a:prstClr val="white"/>
                </a:solidFill>
              </a:rPr>
              <a:t>Сектор труда и чрезвычайных ситуаций  </a:t>
            </a:r>
            <a:r>
              <a:rPr lang="ru-RU" sz="1200" b="1" dirty="0" smtClean="0">
                <a:solidFill>
                  <a:prstClr val="white"/>
                </a:solidFill>
              </a:rPr>
              <a:t>: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Шакиров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Зульфат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 класс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</a:pPr>
            <a:endParaRPr lang="ru-RU" sz="1100" b="1" dirty="0">
              <a:solidFill>
                <a:prstClr val="white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501730"/>
            <a:ext cx="1872208" cy="14890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15000"/>
              </a:lnSpc>
            </a:pPr>
            <a:r>
              <a:rPr lang="ru-RU" sz="1200" b="1" dirty="0" smtClean="0">
                <a:solidFill>
                  <a:prstClr val="white"/>
                </a:solidFill>
              </a:rPr>
              <a:t> </a:t>
            </a:r>
            <a:r>
              <a:rPr lang="ru-RU" sz="1400" b="1" dirty="0">
                <a:solidFill>
                  <a:prstClr val="white"/>
                </a:solidFill>
              </a:rPr>
              <a:t>Сектор  образования и молодежной </a:t>
            </a:r>
            <a:r>
              <a:rPr lang="ru-RU" sz="1400" b="1" dirty="0" smtClean="0">
                <a:solidFill>
                  <a:prstClr val="white"/>
                </a:solidFill>
              </a:rPr>
              <a:t>политики: </a:t>
            </a:r>
            <a:endParaRPr lang="ru-RU" sz="1400" b="1" dirty="0">
              <a:solidFill>
                <a:prstClr val="white"/>
              </a:solidFill>
              <a:latin typeface="Calibri"/>
              <a:ea typeface="Calibri"/>
              <a:cs typeface="Calibri"/>
            </a:endParaRPr>
          </a:p>
          <a:p>
            <a:pPr lvl="0">
              <a:lnSpc>
                <a:spcPct val="115000"/>
              </a:lnSpc>
            </a:pPr>
            <a:r>
              <a:rPr lang="ru-RU" sz="1400" b="1" dirty="0" smtClean="0">
                <a:solidFill>
                  <a:prstClr val="white"/>
                </a:solidFill>
              </a:rPr>
              <a:t>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Шайхутдинова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Сирина 10 класс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88224" y="4941166"/>
            <a:ext cx="1872208" cy="14401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15000"/>
              </a:lnSpc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Сектор права и  шефства 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Гиниатуллин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Алмаз </a:t>
            </a: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Айратович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 класс</a:t>
            </a:r>
          </a:p>
          <a:p>
            <a:pPr algn="ctr"/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2852936"/>
            <a:ext cx="1979712" cy="158417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Председатель Совета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Салимуллин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Ильшат 10 класс 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64288" y="2564904"/>
            <a:ext cx="1726116" cy="14767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Секретарь Совета: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Закирова Разина 10 класс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6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894" y="260648"/>
            <a:ext cx="806489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0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2014 – 2015 учебном году в школе функционируют следующие школьные ученические организации:</a:t>
            </a:r>
          </a:p>
          <a:p>
            <a:endParaRPr lang="ru-RU" altLang="ru-RU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ru-RU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ru-RU" altLang="ru-RU" sz="20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Совет старшеклассников</a:t>
            </a:r>
            <a:endParaRPr lang="ru-RU" altLang="ru-RU" sz="2000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894" y="1737976"/>
            <a:ext cx="4647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6657721"/>
              </p:ext>
            </p:extLst>
          </p:nvPr>
        </p:nvGraphicFramePr>
        <p:xfrm>
          <a:off x="2014776" y="1484784"/>
          <a:ext cx="4893131" cy="517679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681373"/>
                <a:gridCol w="2211758"/>
              </a:tblGrid>
              <a:tr h="16050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Эмблема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439" marR="4943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439" marR="49439" marT="0" marB="0"/>
                </a:tc>
              </a:tr>
              <a:tr h="1584096">
                <a:tc>
                  <a:txBody>
                    <a:bodyPr/>
                    <a:lstStyle/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Руководитель </a:t>
                      </a:r>
                      <a:r>
                        <a:rPr lang="ru-RU" sz="1200" dirty="0">
                          <a:effectLst/>
                        </a:rPr>
                        <a:t>Совета 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старшеклассников «</a:t>
                      </a:r>
                      <a:r>
                        <a:rPr lang="ru-RU" sz="1200" dirty="0" err="1">
                          <a:effectLst/>
                        </a:rPr>
                        <a:t>Дуслык</a:t>
                      </a:r>
                      <a:r>
                        <a:rPr lang="ru-RU" sz="1200" dirty="0">
                          <a:effectLst/>
                        </a:rPr>
                        <a:t>»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err="1" smtClean="0">
                          <a:effectLst/>
                        </a:rPr>
                        <a:t>БикмурзинаФирдавсИскандаровна</a:t>
                      </a:r>
                      <a:r>
                        <a:rPr lang="ru-RU" sz="1200" dirty="0">
                          <a:effectLst/>
                        </a:rPr>
                        <a:t>, </a:t>
                      </a:r>
                    </a:p>
                    <a:p>
                      <a:pPr marL="11239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заместитель директора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по воспитательной работе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439" marR="49439" marT="0" marB="0"/>
                </a:tc>
                <a:tc>
                  <a:txBody>
                    <a:bodyPr/>
                    <a:lstStyle/>
                    <a:p>
                      <a:pPr marL="1123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439" marR="49439" marT="0" marB="0"/>
                </a:tc>
              </a:tr>
              <a:tr h="17360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ПредседательСовета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старшеклассников «</a:t>
                      </a:r>
                      <a:r>
                        <a:rPr lang="ru-RU" sz="1400" dirty="0" err="1">
                          <a:effectLst/>
                        </a:rPr>
                        <a:t>Дуслык</a:t>
                      </a:r>
                      <a:r>
                        <a:rPr lang="ru-RU" sz="1400" dirty="0">
                          <a:effectLst/>
                        </a:rPr>
                        <a:t>»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</a:rPr>
                        <a:t>Салимуллин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Илшат</a:t>
                      </a:r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ru-RU" sz="1400" dirty="0" err="1">
                          <a:effectLst/>
                        </a:rPr>
                        <a:t>Ринатович</a:t>
                      </a:r>
                      <a:endParaRPr lang="ru-RU" sz="14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10 класс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439" marR="494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9439" marR="49439" marT="0" marB="0"/>
                </a:tc>
              </a:tr>
            </a:tbl>
          </a:graphicData>
        </a:graphic>
      </p:graphicFrame>
      <p:pic>
        <p:nvPicPr>
          <p:cNvPr id="4097" name="Рисунок 1" descr="Описание: Описание: E:\DCIM\104SSCAM\SDC168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871" y="4941168"/>
            <a:ext cx="1399606" cy="126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Рисунок 3" descr="Описание: http://im3-tub-ru.yandex.net/i?id=6494ef35d6ea0f06e71591564e0f6962-128-144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8724" y="1882495"/>
            <a:ext cx="1146643" cy="1036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борнашево 04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601" y="3333347"/>
            <a:ext cx="1322887" cy="131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18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594769"/>
            <a:ext cx="5688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 СНТ</a:t>
            </a:r>
            <a:endParaRPr lang="ru-RU" sz="2400" b="1" dirty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405550"/>
              </p:ext>
            </p:extLst>
          </p:nvPr>
        </p:nvGraphicFramePr>
        <p:xfrm>
          <a:off x="2066118" y="1242090"/>
          <a:ext cx="5170178" cy="513923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588482"/>
                <a:gridCol w="2581696"/>
              </a:tblGrid>
              <a:tr h="13134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Эмблема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8593" marR="48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8593" marR="48593" marT="0" marB="0"/>
                </a:tc>
              </a:tr>
              <a:tr h="1946956">
                <a:tc>
                  <a:txBody>
                    <a:bodyPr/>
                    <a:lstStyle/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Руководитель Совета </a:t>
                      </a:r>
                    </a:p>
                    <a:p>
                      <a:pPr marL="1123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старшеклассников «</a:t>
                      </a:r>
                      <a:r>
                        <a:rPr lang="ru-RU" sz="1200" dirty="0" err="1">
                          <a:effectLst/>
                        </a:rPr>
                        <a:t>Дуслык</a:t>
                      </a:r>
                      <a:r>
                        <a:rPr lang="ru-RU" sz="1200" dirty="0">
                          <a:effectLst/>
                        </a:rPr>
                        <a:t>»</a:t>
                      </a:r>
                    </a:p>
                    <a:p>
                      <a:pPr marL="1123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</a:p>
                    <a:p>
                      <a:pPr marL="1123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Бикмурзина</a:t>
                      </a:r>
                      <a:r>
                        <a:rPr lang="ru-RU" sz="1200" dirty="0">
                          <a:effectLst/>
                        </a:rPr>
                        <a:t> Ф.И.</a:t>
                      </a:r>
                    </a:p>
                    <a:p>
                      <a:pPr marL="11239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заместитель директора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  по воспитательной работе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8593" marR="48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8593" marR="48593" marT="0" marB="0"/>
                </a:tc>
              </a:tr>
              <a:tr h="1878860">
                <a:tc>
                  <a:txBody>
                    <a:bodyPr/>
                    <a:lstStyle/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Председатель совета дружины</a:t>
                      </a: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Мингалиева</a:t>
                      </a:r>
                      <a:r>
                        <a:rPr lang="ru-RU" sz="1200" dirty="0">
                          <a:effectLst/>
                        </a:rPr>
                        <a:t> Динара </a:t>
                      </a:r>
                      <a:r>
                        <a:rPr lang="ru-RU" sz="1200" dirty="0" err="1">
                          <a:effectLst/>
                        </a:rPr>
                        <a:t>Ильвировна</a:t>
                      </a:r>
                      <a:endParaRPr lang="ru-RU" sz="1200" dirty="0">
                        <a:effectLst/>
                      </a:endParaRPr>
                    </a:p>
                    <a:p>
                      <a:pPr marL="112395"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ученица 8 класса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8593" marR="4859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48593" marR="48593" marT="0" marB="0"/>
                </a:tc>
              </a:tr>
            </a:tbl>
          </a:graphicData>
        </a:graphic>
      </p:graphicFrame>
      <p:pic>
        <p:nvPicPr>
          <p:cNvPr id="5124" name="Рисунок 8" descr="Описание: E:\DCIM\104SSCAM\SDC168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318" y="4858396"/>
            <a:ext cx="1471930" cy="1450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17 9_2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352" y="1340768"/>
            <a:ext cx="977057" cy="977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борнашево 04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5964" y="2652301"/>
            <a:ext cx="1371124" cy="1784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686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rrency">
  <a:themeElements>
    <a:clrScheme name="Другая 1">
      <a:dk1>
        <a:srgbClr val="FFFFFF"/>
      </a:dk1>
      <a:lt1>
        <a:srgbClr val="F79646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rrency">
      <a:maj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S明朝E"/>
        <a:font script="Hang" typeface="맑은 고딕"/>
        <a:font script="Hans" typeface="华文楷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urrency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10000"/>
              </a:schemeClr>
            </a:gs>
            <a:gs pos="47500">
              <a:schemeClr val="phClr">
                <a:tint val="35000"/>
                <a:satMod val="110000"/>
              </a:schemeClr>
            </a:gs>
            <a:gs pos="58500">
              <a:schemeClr val="phClr">
                <a:tint val="35000"/>
                <a:satMod val="110000"/>
              </a:schemeClr>
            </a:gs>
            <a:gs pos="100000">
              <a:schemeClr val="phClr">
                <a:tint val="8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2000"/>
                <a:satMod val="105000"/>
              </a:schemeClr>
            </a:gs>
            <a:gs pos="47500">
              <a:schemeClr val="phClr">
                <a:shade val="89000"/>
                <a:satMod val="105000"/>
              </a:schemeClr>
            </a:gs>
            <a:gs pos="58500">
              <a:schemeClr val="phClr">
                <a:shade val="89000"/>
                <a:satMod val="105000"/>
              </a:schemeClr>
            </a:gs>
            <a:gs pos="100000">
              <a:schemeClr val="phClr">
                <a:shade val="52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60000" cap="flat" cmpd="thickThin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38100" dir="5400000" algn="r" rotWithShape="0">
              <a:srgbClr val="000000">
                <a:alpha val="60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50800" dist="63500" dir="5400000" algn="r" rotWithShape="0">
              <a:srgbClr val="000000">
                <a:alpha val="65000"/>
              </a:srgbClr>
            </a:outerShdw>
          </a:effectLst>
          <a:scene3d>
            <a:camera prst="isometricLeftDown" fov="0">
              <a:rot lat="0" lon="0" rev="0"/>
            </a:camera>
            <a:lightRig rig="harsh" dir="tl">
              <a:rot lat="0" lon="0" rev="840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20000"/>
                <a:satMod val="3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8000"/>
                <a:shade val="98000"/>
                <a:satMod val="120000"/>
              </a:schemeClr>
              <a:schemeClr val="phClr">
                <a:tint val="86000"/>
                <a:shade val="92000"/>
                <a:satMod val="150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315</TotalTime>
  <Words>559</Words>
  <Application>Microsoft Office PowerPoint</Application>
  <PresentationFormat>Экран (4:3)</PresentationFormat>
  <Paragraphs>247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Currency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Учеба</vt:lpstr>
      <vt:lpstr>ЗОЖ</vt:lpstr>
      <vt:lpstr>Культура</vt:lpstr>
      <vt:lpstr>Патриот</vt:lpstr>
      <vt:lpstr>Забота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Фирдавс</dc:creator>
  <cp:lastModifiedBy>Фирдавс</cp:lastModifiedBy>
  <cp:revision>25</cp:revision>
  <dcterms:created xsi:type="dcterms:W3CDTF">2014-12-16T08:25:42Z</dcterms:created>
  <dcterms:modified xsi:type="dcterms:W3CDTF">2014-12-17T08:04:27Z</dcterms:modified>
</cp:coreProperties>
</file>