
<file path=[Content_Types].xml><?xml version="1.0" encoding="utf-8"?>
<Types xmlns="http://schemas.openxmlformats.org/package/2006/content-types"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bookmarkIdSeed="2">
  <p:sldMasterIdLst>
    <p:sldMasterId id="2147483660" r:id="rId1"/>
  </p:sldMasterIdLst>
  <p:notesMasterIdLst>
    <p:notesMasterId r:id="rId4"/>
  </p:notesMasterIdLst>
  <p:sldIdLst>
    <p:sldId id="354" r:id="rId2"/>
    <p:sldId id="352" r:id="rId3"/>
  </p:sldIdLst>
  <p:sldSz cx="9144000" cy="5143500" type="screen16x9"/>
  <p:notesSz cx="6797675" cy="9926638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  <p15:guide id="3" orient="horz" pos="162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 xmlns="">
          <a:srgbClr val="FF0000"/>
        </p14:laserClr>
      </p:ext>
      <p:ext uri="{2FDB2607-1784-4EEB-B798-7EB5836EED8A}">
        <p14:showMediaCtrls xmlns:p14="http://schemas.microsoft.com/office/powerpoint/2010/main" xmlns="" val="1"/>
      </p:ext>
    </p:extLst>
  </p:showPr>
  <p:clrMru>
    <a:srgbClr val="A8246E"/>
    <a:srgbClr val="009900"/>
    <a:srgbClr val="006600"/>
    <a:srgbClr val="008000"/>
    <a:srgbClr val="5DFFA6"/>
    <a:srgbClr val="B2C7E0"/>
    <a:srgbClr val="DBE7C3"/>
    <a:srgbClr val="00B853"/>
  </p:clrMru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  <p:ext uri="{FD5EFAAD-0ECE-453E-9831-46B23BE46B34}">
      <p15:chartTrackingRefBased xmlns:p15="http://schemas.microsoft.com/office/powerpoint/2012/main" xmlns="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5940675A-B579-460E-94D1-54222C63F5DA}" styleName="Нет стиля, сетка таблицы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  <a:tblStyle styleId="{2D5ABB26-0587-4C30-8999-92F81FD0307C}" styleName="Нет стиля, нет сетки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21E4AEA4-8DFA-4A89-87EB-49C32662AFE0}" styleName="Средний стиль 2 - акцент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9D7B26C5-4107-4FEC-AEDC-1716B250A1EF}" styleName="Светлый стиль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tx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tx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tx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tx1"/>
              </a:solidFill>
            </a:ln>
          </a:bottom>
        </a:tcBdr>
        <a:fill>
          <a:noFill/>
        </a:fill>
      </a:tcStyle>
    </a:firstRow>
  </a:tblStyle>
  <a:tblStyle styleId="{7E9639D4-E3E2-4D34-9284-5A2195B3D0D7}" styleName="Светлый стиль 2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tx1"/>
            </a:lnRef>
          </a:left>
          <a:right>
            <a:lnRef idx="1">
              <a:schemeClr val="tx1"/>
            </a:lnRef>
          </a:right>
          <a:top>
            <a:lnRef idx="1">
              <a:schemeClr val="tx1"/>
            </a:lnRef>
          </a:top>
          <a:bottom>
            <a:lnRef idx="1">
              <a:schemeClr val="tx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tx1"/>
            </a:lnRef>
          </a:top>
          <a:bottom>
            <a:lnRef idx="1">
              <a:schemeClr val="tx1"/>
            </a:lnRef>
          </a:bottom>
        </a:tcBdr>
      </a:tcStyle>
    </a:band1H>
    <a:band1V>
      <a:tcStyle>
        <a:tcBdr>
          <a:left>
            <a:lnRef idx="1">
              <a:schemeClr val="tx1"/>
            </a:lnRef>
          </a:left>
          <a:right>
            <a:lnRef idx="1">
              <a:schemeClr val="tx1"/>
            </a:lnRef>
          </a:right>
        </a:tcBdr>
      </a:tcStyle>
    </a:band1V>
    <a:band2V>
      <a:tcStyle>
        <a:tcBdr>
          <a:left>
            <a:lnRef idx="1">
              <a:schemeClr val="tx1"/>
            </a:lnRef>
          </a:left>
          <a:right>
            <a:lnRef idx="1">
              <a:schemeClr val="tx1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tx1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tx1"/>
        </a:fillRef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5620"/>
    <p:restoredTop sz="96404" autoAdjust="0"/>
  </p:normalViewPr>
  <p:slideViewPr>
    <p:cSldViewPr>
      <p:cViewPr varScale="1">
        <p:scale>
          <a:sx n="107" d="100"/>
          <a:sy n="107" d="100"/>
        </p:scale>
        <p:origin x="-90" y="-696"/>
      </p:cViewPr>
      <p:guideLst>
        <p:guide orient="horz" pos="2160"/>
        <p:guide orient="horz" pos="162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4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5" y="2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50448" y="2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68046F2-944B-4F90-BD18-F60E57C1B3F9}" type="datetimeFigureOut">
              <a:rPr lang="ru-RU" smtClean="0"/>
              <a:pPr/>
              <a:t>22.04.2021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90488" y="744538"/>
            <a:ext cx="6616700" cy="37226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79768" y="4715154"/>
            <a:ext cx="5438140" cy="4466987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5" y="9428586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50448" y="9428586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66CA857-7694-4636-8871-A9C2DD9E7965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197301992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1597819"/>
            <a:ext cx="7772400" cy="1102519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2914650"/>
            <a:ext cx="6400800" cy="131445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FD79353-59B3-41D4-A1A9-DC36E0CFDD13}" type="datetime1">
              <a:rPr lang="ru-RU" smtClean="0"/>
              <a:pPr/>
              <a:t>22.04.2021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831458408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B2A0A5D-9805-43FA-9255-6400C57A3AC5}" type="datetime1">
              <a:rPr lang="ru-RU" smtClean="0"/>
              <a:pPr/>
              <a:t>22.04.2021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1449164841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3305176"/>
            <a:ext cx="7772400" cy="1021556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180035"/>
            <a:ext cx="7772400" cy="1125140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615774A-4755-4C13-96F3-4FC371D4284E}" type="datetime1">
              <a:rPr lang="ru-RU" smtClean="0"/>
              <a:pPr/>
              <a:t>22.04.2021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161224623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200151"/>
            <a:ext cx="4038600" cy="3394472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200151"/>
            <a:ext cx="4038600" cy="3394472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BD3466-641E-44E7-9A05-B89B6B0207ED}" type="datetime1">
              <a:rPr lang="ru-RU" smtClean="0"/>
              <a:pPr/>
              <a:t>22.04.2021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132260796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151335"/>
            <a:ext cx="4040188" cy="47982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1631156"/>
            <a:ext cx="4040188" cy="296346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6" y="1151335"/>
            <a:ext cx="4041775" cy="47982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6" y="1631156"/>
            <a:ext cx="4041775" cy="296346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B4EFC2D-38A6-4D8B-8B37-4B7EC6CF721F}" type="datetime1">
              <a:rPr lang="ru-RU" smtClean="0"/>
              <a:pPr/>
              <a:t>22.04.2021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209646421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AE3D3D-E080-4E59-8BE3-528D038019C5}" type="datetime1">
              <a:rPr lang="ru-RU" smtClean="0"/>
              <a:pPr/>
              <a:t>22.04.2021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193106598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10920C-B0CF-4CB3-A3D4-8DD2C3948F8A}" type="datetime1">
              <a:rPr lang="ru-RU" smtClean="0"/>
              <a:pPr/>
              <a:t>22.04.2021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132430441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1" y="204787"/>
            <a:ext cx="3008313" cy="8715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04788"/>
            <a:ext cx="5111750" cy="438983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1" y="1076326"/>
            <a:ext cx="3008313" cy="351829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67A621-1EA3-4D43-B93C-E3EAB5876F0E}" type="datetime1">
              <a:rPr lang="ru-RU" smtClean="0"/>
              <a:pPr/>
              <a:t>22.04.2021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140506001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3600450"/>
            <a:ext cx="5486400" cy="425054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459581"/>
            <a:ext cx="5486400" cy="30861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 dirty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4025503"/>
            <a:ext cx="5486400" cy="60364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F271C5-520E-4302-A0B1-440D127E6EE5}" type="datetime1">
              <a:rPr lang="ru-RU" smtClean="0"/>
              <a:pPr/>
              <a:t>22.04.2021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185914061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88692BE-808A-414F-AD5F-AEE5D3A9CEA8}" type="datetime1">
              <a:rPr lang="ru-RU" smtClean="0"/>
              <a:pPr/>
              <a:t>22.04.2021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145099633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05979"/>
            <a:ext cx="2057400" cy="4388644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05979"/>
            <a:ext cx="6019800" cy="4388644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E358C6-E46C-428F-ABEE-3593A2D07975}" type="datetime1">
              <a:rPr lang="ru-RU" smtClean="0"/>
              <a:pPr/>
              <a:t>22.04.2021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332042003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11560" y="205978"/>
            <a:ext cx="8075240" cy="85725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611560" y="1200151"/>
            <a:ext cx="8075240" cy="339447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611560" y="4767263"/>
            <a:ext cx="2133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BE867B1-6445-4213-9600-44A6D43D5580}" type="datetime1">
              <a:rPr lang="ru-RU" smtClean="0"/>
              <a:pPr/>
              <a:t>22.04.2021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4767263"/>
            <a:ext cx="2895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7010400" y="10563"/>
            <a:ext cx="2133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68814635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iming>
    <p:tnLst>
      <p:par>
        <p:cTn id="1" dur="indefinite" restart="never" nodeType="tmRoot"/>
      </p:par>
    </p:tnLst>
  </p:timing>
  <p:hf hdr="0" ftr="0" dt="0"/>
  <p:txStyles>
    <p:titleStyle>
      <a:lvl1pPr algn="ctr" defTabSz="914400" rtl="0" eaLnBrk="1" latinLnBrk="0" hangingPunct="1">
        <a:spcBef>
          <a:spcPct val="0"/>
        </a:spcBef>
        <a:buNone/>
        <a:defRPr sz="4400" b="1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jpeg"/><Relationship Id="rId3" Type="http://schemas.openxmlformats.org/officeDocument/2006/relationships/image" Target="../media/image3.jpeg"/><Relationship Id="rId7" Type="http://schemas.openxmlformats.org/officeDocument/2006/relationships/image" Target="../media/image7.jpe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6.jpeg"/><Relationship Id="rId11" Type="http://schemas.openxmlformats.org/officeDocument/2006/relationships/image" Target="../media/image11.jpeg"/><Relationship Id="rId5" Type="http://schemas.openxmlformats.org/officeDocument/2006/relationships/image" Target="../media/image5.jpeg"/><Relationship Id="rId10" Type="http://schemas.openxmlformats.org/officeDocument/2006/relationships/image" Target="../media/image10.jpeg"/><Relationship Id="rId4" Type="http://schemas.openxmlformats.org/officeDocument/2006/relationships/image" Target="../media/image4.jpeg"/><Relationship Id="rId9" Type="http://schemas.openxmlformats.org/officeDocument/2006/relationships/image" Target="../media/image9.jpe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.jpeg"/><Relationship Id="rId13" Type="http://schemas.openxmlformats.org/officeDocument/2006/relationships/image" Target="../media/image19.jpeg"/><Relationship Id="rId3" Type="http://schemas.openxmlformats.org/officeDocument/2006/relationships/image" Target="../media/image2.png"/><Relationship Id="rId7" Type="http://schemas.openxmlformats.org/officeDocument/2006/relationships/image" Target="../media/image14.jpeg"/><Relationship Id="rId12" Type="http://schemas.openxmlformats.org/officeDocument/2006/relationships/image" Target="../media/image18.jpeg"/><Relationship Id="rId2" Type="http://schemas.openxmlformats.org/officeDocument/2006/relationships/hyperlink" Target="https://edu.tatar.ru/priv/page85977.htm/read-news/2557002" TargetMode="External"/><Relationship Id="rId1" Type="http://schemas.openxmlformats.org/officeDocument/2006/relationships/slideLayout" Target="../slideLayouts/slideLayout8.xml"/><Relationship Id="rId6" Type="http://schemas.openxmlformats.org/officeDocument/2006/relationships/image" Target="../media/image10.jpeg"/><Relationship Id="rId11" Type="http://schemas.openxmlformats.org/officeDocument/2006/relationships/image" Target="../media/image17.jpeg"/><Relationship Id="rId5" Type="http://schemas.openxmlformats.org/officeDocument/2006/relationships/image" Target="../media/image13.jpeg"/><Relationship Id="rId10" Type="http://schemas.openxmlformats.org/officeDocument/2006/relationships/image" Target="../media/image16.jpeg"/><Relationship Id="rId4" Type="http://schemas.openxmlformats.org/officeDocument/2006/relationships/image" Target="../media/image12.jpeg"/><Relationship Id="rId9" Type="http://schemas.openxmlformats.org/officeDocument/2006/relationships/image" Target="../media/image15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123728" y="267494"/>
            <a:ext cx="5112568" cy="504056"/>
          </a:xfrm>
        </p:spPr>
        <p:txBody>
          <a:bodyPr>
            <a:normAutofit fontScale="90000"/>
          </a:bodyPr>
          <a:lstStyle/>
          <a:p>
            <a:r>
              <a:rPr lang="ru-RU" sz="2000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ФОТОРЕПОРТАЖ </a:t>
            </a:r>
            <a:r>
              <a:rPr lang="ru-RU" sz="1600" b="0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(п.3 приложения 2)</a:t>
            </a:r>
            <a:br>
              <a:rPr lang="ru-RU" sz="1600" b="0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1300" dirty="0" err="1" smtClean="0">
                <a:latin typeface="Times New Roman" pitchFamily="18" charset="0"/>
                <a:cs typeface="Times New Roman" pitchFamily="18" charset="0"/>
              </a:rPr>
              <a:t>МАДОУ</a:t>
            </a:r>
            <a:r>
              <a:rPr lang="ru-RU" sz="1300" dirty="0" smtClean="0">
                <a:latin typeface="Times New Roman" pitchFamily="18" charset="0"/>
                <a:cs typeface="Times New Roman" pitchFamily="18" charset="0"/>
              </a:rPr>
              <a:t> «Детский сад № 167 комбинированного вида с татарским языком воспитания и обучения» Советского района г. Казани </a:t>
            </a:r>
            <a:r>
              <a:rPr lang="ru-RU" sz="2000" dirty="0" smtClean="0">
                <a:solidFill>
                  <a:schemeClr val="tx2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2000" dirty="0" smtClean="0">
                <a:solidFill>
                  <a:schemeClr val="tx2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</a:br>
            <a:endParaRPr lang="ru-RU" sz="2000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1</a:t>
            </a:fld>
            <a:endParaRPr lang="ru-RU"/>
          </a:p>
        </p:txBody>
      </p:sp>
      <p:sp>
        <p:nvSpPr>
          <p:cNvPr id="9" name="Объект 3"/>
          <p:cNvSpPr txBox="1">
            <a:spLocks/>
          </p:cNvSpPr>
          <p:nvPr/>
        </p:nvSpPr>
        <p:spPr>
          <a:xfrm>
            <a:off x="5436096" y="767898"/>
            <a:ext cx="2962672" cy="1659631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ru-RU" dirty="0"/>
          </a:p>
        </p:txBody>
      </p:sp>
      <p:graphicFrame>
        <p:nvGraphicFramePr>
          <p:cNvPr id="15" name="Таблица 1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xmlns="" val="535822841"/>
              </p:ext>
            </p:extLst>
          </p:nvPr>
        </p:nvGraphicFramePr>
        <p:xfrm>
          <a:off x="1115616" y="856033"/>
          <a:ext cx="7416825" cy="4261995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472275">
                  <a:extLst>
                    <a:ext uri="{9D8B030D-6E8A-4147-A177-3AD203B41FA5}">
                      <a16:colId xmlns="" xmlns:a16="http://schemas.microsoft.com/office/drawing/2014/main" val="3942573181"/>
                    </a:ext>
                  </a:extLst>
                </a:gridCol>
                <a:gridCol w="2472275">
                  <a:extLst>
                    <a:ext uri="{9D8B030D-6E8A-4147-A177-3AD203B41FA5}">
                      <a16:colId xmlns="" xmlns:a16="http://schemas.microsoft.com/office/drawing/2014/main" val="3292023358"/>
                    </a:ext>
                  </a:extLst>
                </a:gridCol>
                <a:gridCol w="2472275">
                  <a:extLst>
                    <a:ext uri="{9D8B030D-6E8A-4147-A177-3AD203B41FA5}">
                      <a16:colId xmlns="" xmlns:a16="http://schemas.microsoft.com/office/drawing/2014/main" val="1467201101"/>
                    </a:ext>
                  </a:extLst>
                </a:gridCol>
              </a:tblGrid>
              <a:tr h="932985"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solidFill>
                      <a:srgbClr val="0070C0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solidFill>
                      <a:srgbClr val="0070C0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893521896"/>
                  </a:ext>
                </a:extLst>
              </a:tr>
              <a:tr h="932985">
                <a:tc>
                  <a:txBody>
                    <a:bodyPr/>
                    <a:lstStyle/>
                    <a:p>
                      <a:pPr algn="ctr"/>
                      <a:endParaRPr lang="ru-RU" sz="1400" b="1" dirty="0" smtClean="0"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algn="ctr"/>
                      <a:r>
                        <a:rPr lang="ru-RU" sz="1400" b="1" dirty="0" smtClean="0">
                          <a:latin typeface="Times New Roman" pitchFamily="18" charset="0"/>
                          <a:cs typeface="Times New Roman" pitchFamily="18" charset="0"/>
                        </a:rPr>
                        <a:t>Татар</a:t>
                      </a:r>
                      <a:r>
                        <a:rPr lang="ru-RU" sz="1400" b="1" baseline="0" dirty="0" smtClean="0"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lang="ru-RU" sz="1400" b="1" baseline="0" dirty="0" err="1" smtClean="0">
                          <a:latin typeface="Times New Roman" pitchFamily="18" charset="0"/>
                          <a:cs typeface="Times New Roman" pitchFamily="18" charset="0"/>
                        </a:rPr>
                        <a:t>малае</a:t>
                      </a:r>
                      <a:endParaRPr lang="ru-RU" sz="1400" b="1" baseline="0" dirty="0" smtClean="0"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algn="ctr"/>
                      <a:endParaRPr lang="ru-RU" sz="1400" dirty="0" smtClean="0"/>
                    </a:p>
                  </a:txBody>
                  <a:tcPr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tt-RU" sz="1400" b="1" dirty="0" smtClean="0">
                          <a:latin typeface="Times New Roman" pitchFamily="18" charset="0"/>
                          <a:cs typeface="Times New Roman" pitchFamily="18" charset="0"/>
                        </a:rPr>
                        <a:t>Космонавтика көне</a:t>
                      </a:r>
                      <a:endParaRPr lang="ru-RU" sz="1400" b="1" dirty="0" smtClean="0"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tt-RU" sz="1400" b="1" baseline="0" dirty="0" smtClean="0"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endParaRPr lang="ru-RU" b="1" dirty="0"/>
                    </a:p>
                  </a:txBody>
                  <a:tcPr>
                    <a:solidFill>
                      <a:srgbClr val="0070C0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55725888"/>
                  </a:ext>
                </a:extLst>
              </a:tr>
              <a:tr h="932985">
                <a:tc>
                  <a:txBody>
                    <a:bodyPr/>
                    <a:lstStyle/>
                    <a:p>
                      <a:pPr algn="ctr"/>
                      <a:endParaRPr lang="ru-RU" sz="1800" b="1" dirty="0" smtClean="0"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algn="ctr"/>
                      <a:endParaRPr lang="ru-RU" sz="1200" b="1" dirty="0" smtClean="0"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algn="ctr"/>
                      <a:endParaRPr lang="ru-RU" sz="1200" b="1" dirty="0" smtClean="0"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algn="ctr"/>
                      <a:r>
                        <a:rPr lang="ru-RU" sz="1200" b="1" dirty="0" smtClean="0">
                          <a:latin typeface="Times New Roman" pitchFamily="18" charset="0"/>
                          <a:cs typeface="Times New Roman" pitchFamily="18" charset="0"/>
                        </a:rPr>
                        <a:t>Карга </a:t>
                      </a:r>
                      <a:r>
                        <a:rPr lang="ru-RU" sz="1200" b="1" dirty="0" err="1" smtClean="0">
                          <a:latin typeface="Times New Roman" pitchFamily="18" charset="0"/>
                          <a:cs typeface="Times New Roman" pitchFamily="18" charset="0"/>
                        </a:rPr>
                        <a:t>боткасы</a:t>
                      </a:r>
                      <a:endParaRPr lang="ru-RU" sz="1200" dirty="0" smtClean="0"/>
                    </a:p>
                  </a:txBody>
                  <a:tcPr>
                    <a:solidFill>
                      <a:srgbClr val="0070C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200" b="1" dirty="0" smtClean="0"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200" b="1" dirty="0" smtClean="0"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b="1" dirty="0" smtClean="0">
                          <a:latin typeface="Times New Roman" pitchFamily="18" charset="0"/>
                          <a:cs typeface="Times New Roman" pitchFamily="18" charset="0"/>
                        </a:rPr>
                        <a:t>1 апрель</a:t>
                      </a:r>
                      <a:r>
                        <a:rPr lang="tt-RU" sz="1200" b="1" baseline="0" dirty="0" smtClean="0">
                          <a:latin typeface="Times New Roman" pitchFamily="18" charset="0"/>
                          <a:cs typeface="Times New Roman" pitchFamily="18" charset="0"/>
                        </a:rPr>
                        <a:t> көлке көне</a:t>
                      </a:r>
                      <a:endParaRPr lang="ru-RU" sz="1200" dirty="0" smtClean="0"/>
                    </a:p>
                    <a:p>
                      <a:endParaRPr lang="ru-RU" dirty="0"/>
                    </a:p>
                  </a:txBody>
                  <a:tcPr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tt-RU" sz="1200" b="1" dirty="0" smtClean="0"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algn="ctr"/>
                      <a:endParaRPr lang="tt-RU" sz="1200" b="1" dirty="0" smtClean="0"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200" b="1" dirty="0" smtClean="0"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algn="ctr"/>
                      <a:endParaRPr lang="tt-RU" sz="1200" b="1" dirty="0" smtClean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solidFill>
                      <a:srgbClr val="0070C0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3112212867"/>
                  </a:ext>
                </a:extLst>
              </a:tr>
              <a:tr h="932985">
                <a:tc>
                  <a:txBody>
                    <a:bodyPr/>
                    <a:lstStyle/>
                    <a:p>
                      <a:pPr algn="l"/>
                      <a:endParaRPr lang="tt-RU" sz="1000" b="1" dirty="0" smtClean="0"/>
                    </a:p>
                    <a:p>
                      <a:pPr algn="l"/>
                      <a:endParaRPr lang="tt-RU" sz="1000" b="1" dirty="0" smtClean="0"/>
                    </a:p>
                    <a:p>
                      <a:pPr algn="l"/>
                      <a:endParaRPr lang="tt-RU" sz="1000" b="1" dirty="0" smtClean="0"/>
                    </a:p>
                    <a:p>
                      <a:pPr algn="l"/>
                      <a:endParaRPr lang="tt-RU" sz="1000" b="1" dirty="0" smtClean="0"/>
                    </a:p>
                    <a:p>
                      <a:pPr algn="l"/>
                      <a:endParaRPr lang="tt-RU" sz="1000" b="1" dirty="0" smtClean="0"/>
                    </a:p>
                    <a:p>
                      <a:pPr algn="l"/>
                      <a:endParaRPr lang="tt-RU" sz="1000" b="1" dirty="0" smtClean="0"/>
                    </a:p>
                    <a:p>
                      <a:pPr algn="l"/>
                      <a:endParaRPr lang="tt-RU" sz="1000" b="1" dirty="0" smtClean="0"/>
                    </a:p>
                    <a:p>
                      <a:pPr algn="l"/>
                      <a:r>
                        <a:rPr lang="tt-RU" sz="1000" b="1" dirty="0" smtClean="0"/>
                        <a:t>Рус халкының</a:t>
                      </a:r>
                      <a:r>
                        <a:rPr lang="tt-RU" sz="1000" b="1" baseline="0" dirty="0" smtClean="0"/>
                        <a:t> милли баш киеме -</a:t>
                      </a:r>
                      <a:r>
                        <a:rPr lang="tt-RU" sz="1000" b="1" dirty="0" smtClean="0"/>
                        <a:t>кокошник (уртанчылар төркеме)</a:t>
                      </a:r>
                      <a:endParaRPr lang="ru-RU" sz="1000" b="1" dirty="0"/>
                    </a:p>
                  </a:txBody>
                  <a:tcPr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tt-RU" dirty="0" smtClean="0"/>
                    </a:p>
                    <a:p>
                      <a:endParaRPr lang="tt-RU" dirty="0" smtClean="0"/>
                    </a:p>
                    <a:p>
                      <a:endParaRPr lang="tt-RU" dirty="0" smtClean="0"/>
                    </a:p>
                    <a:p>
                      <a:endParaRPr lang="tt-RU" dirty="0" smtClean="0"/>
                    </a:p>
                    <a:p>
                      <a:endParaRPr lang="ru-RU" dirty="0"/>
                    </a:p>
                  </a:txBody>
                  <a:tcPr>
                    <a:solidFill>
                      <a:srgbClr val="0070C0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endParaRPr lang="tt-RU" sz="1000" b="1" dirty="0" smtClean="0"/>
                    </a:p>
                    <a:p>
                      <a:pPr algn="l"/>
                      <a:endParaRPr lang="tt-RU" sz="1000" b="1" dirty="0" smtClean="0"/>
                    </a:p>
                    <a:p>
                      <a:pPr algn="l"/>
                      <a:endParaRPr lang="tt-RU" sz="1000" b="1" dirty="0" smtClean="0"/>
                    </a:p>
                    <a:p>
                      <a:pPr algn="l"/>
                      <a:endParaRPr lang="tt-RU" sz="1000" b="1" dirty="0" smtClean="0"/>
                    </a:p>
                    <a:p>
                      <a:pPr algn="l"/>
                      <a:endParaRPr lang="tt-RU" sz="1000" b="1" dirty="0" smtClean="0"/>
                    </a:p>
                    <a:p>
                      <a:pPr algn="l"/>
                      <a:endParaRPr lang="tt-RU" sz="1000" b="1" dirty="0" smtClean="0"/>
                    </a:p>
                    <a:p>
                      <a:pPr algn="l"/>
                      <a:r>
                        <a:rPr lang="tt-RU" sz="1000" b="1" dirty="0" smtClean="0"/>
                        <a:t>Милли орнаментлар белән ал</a:t>
                      </a:r>
                      <a:r>
                        <a:rPr lang="ru-RU" sz="1000" b="1" dirty="0" err="1" smtClean="0"/>
                        <a:t>ъяпкыч</a:t>
                      </a:r>
                      <a:r>
                        <a:rPr lang="ru-RU" sz="1000" b="1" dirty="0" smtClean="0"/>
                        <a:t> </a:t>
                      </a:r>
                      <a:r>
                        <a:rPr lang="ru-RU" sz="1000" b="1" dirty="0" err="1" smtClean="0"/>
                        <a:t>һәм</a:t>
                      </a:r>
                      <a:r>
                        <a:rPr lang="ru-RU" sz="1000" b="1" baseline="0" dirty="0" err="1" smtClean="0"/>
                        <a:t> читек</a:t>
                      </a:r>
                      <a:r>
                        <a:rPr lang="ru-RU" sz="1000" b="1" baseline="0" dirty="0" smtClean="0"/>
                        <a:t> </a:t>
                      </a:r>
                      <a:r>
                        <a:rPr lang="ru-RU" sz="1000" b="1" baseline="0" dirty="0" err="1" smtClean="0"/>
                        <a:t>бизәү </a:t>
                      </a:r>
                      <a:r>
                        <a:rPr lang="ru-RU" sz="1000" b="1" baseline="0" dirty="0" smtClean="0"/>
                        <a:t>(</a:t>
                      </a:r>
                      <a:r>
                        <a:rPr lang="ru-RU" sz="1000" b="1" baseline="0" dirty="0" err="1" smtClean="0"/>
                        <a:t>икенче</a:t>
                      </a:r>
                      <a:r>
                        <a:rPr lang="ru-RU" sz="1000" b="1" baseline="0" dirty="0" smtClean="0"/>
                        <a:t> </a:t>
                      </a:r>
                      <a:r>
                        <a:rPr lang="ru-RU" sz="1000" b="1" baseline="0" dirty="0" err="1" smtClean="0"/>
                        <a:t>кечкенәләр төркем</a:t>
                      </a:r>
                      <a:r>
                        <a:rPr lang="ru-RU" sz="1000" b="1" baseline="0" dirty="0" smtClean="0"/>
                        <a:t>)</a:t>
                      </a:r>
                      <a:endParaRPr lang="ru-RU" sz="1000" b="1" dirty="0"/>
                    </a:p>
                  </a:txBody>
                  <a:tcPr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569892489"/>
                  </a:ext>
                </a:extLst>
              </a:tr>
            </a:tbl>
          </a:graphicData>
        </a:graphic>
      </p:graphicFrame>
      <p:pic>
        <p:nvPicPr>
          <p:cNvPr id="16" name="Рисунок 15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7074468" y="-24504"/>
            <a:ext cx="2067638" cy="902055"/>
          </a:xfrm>
          <a:prstGeom prst="rect">
            <a:avLst/>
          </a:prstGeom>
        </p:spPr>
      </p:pic>
      <p:sp>
        <p:nvSpPr>
          <p:cNvPr id="21" name="TextBox 20"/>
          <p:cNvSpPr txBox="1"/>
          <p:nvPr/>
        </p:nvSpPr>
        <p:spPr>
          <a:xfrm>
            <a:off x="6300192" y="1923678"/>
            <a:ext cx="223224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tt-RU" sz="1400" b="1" dirty="0" smtClean="0">
                <a:latin typeface="Times New Roman" pitchFamily="18" charset="0"/>
                <a:cs typeface="Times New Roman" pitchFamily="18" charset="0"/>
              </a:rPr>
              <a:t>Без Тукай оныклары</a:t>
            </a:r>
            <a:endParaRPr lang="ru-RU" sz="14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3" name="TextBox 22"/>
          <p:cNvSpPr txBox="1"/>
          <p:nvPr/>
        </p:nvSpPr>
        <p:spPr>
          <a:xfrm>
            <a:off x="3635896" y="4371951"/>
            <a:ext cx="2448272" cy="67710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endParaRPr lang="tt-RU" sz="1400" b="1" dirty="0" smtClean="0">
              <a:latin typeface="Times New Roman" pitchFamily="18" charset="0"/>
              <a:cs typeface="Times New Roman" pitchFamily="18" charset="0"/>
            </a:endParaRPr>
          </a:p>
          <a:p>
            <a:pPr algn="ctr"/>
            <a:endParaRPr lang="tt-RU" sz="1400" b="1" dirty="0" smtClean="0">
              <a:latin typeface="Times New Roman" pitchFamily="18" charset="0"/>
              <a:cs typeface="Times New Roman" pitchFamily="18" charset="0"/>
            </a:endParaRPr>
          </a:p>
          <a:p>
            <a:pPr algn="ctr"/>
            <a:r>
              <a:rPr lang="tt-RU" sz="1000" b="1" dirty="0" smtClean="0">
                <a:latin typeface="Times New Roman" pitchFamily="18" charset="0"/>
                <a:cs typeface="Times New Roman" pitchFamily="18" charset="0"/>
              </a:rPr>
              <a:t>Чуваш җыры</a:t>
            </a:r>
            <a:endParaRPr lang="ru-RU" sz="1000" b="1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26" name="Picture 2" descr="C:\Users\widows\Downloads\PHOTO-2021-03-27-21-08-50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403648" y="843558"/>
            <a:ext cx="2088232" cy="1053324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28" name="Picture 12" descr="C:\Users\widows\Downloads\PHOTO-2021-03-31-11-30-53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1403648" y="2355726"/>
            <a:ext cx="2016224" cy="1008112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2051" name="Picture 3" descr="C:\Users\ГУЗЕЛЬ\Downloads\IMG-20210421-WA0017.jp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3923928" y="2211710"/>
            <a:ext cx="1728192" cy="876895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2052" name="Picture 4" descr="C:\Users\ГУЗЕЛЬ\Downloads\IMG-20210421-WA0007.jpg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4067944" y="3579862"/>
            <a:ext cx="1584176" cy="1005576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2054" name="Picture 6" descr="C:\Users\ГУЗЕЛЬ\Downloads\IMG-20210421-WA0029.jpg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1259632" y="3723878"/>
            <a:ext cx="2204864" cy="936104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2055" name="Picture 7" descr="C:\Users\ГУЗЕЛЬ\Downloads\IMG-20210421-WA0004.jpg"/>
          <p:cNvPicPr>
            <a:picLocks noChangeAspect="1" noChangeArrowheads="1"/>
          </p:cNvPicPr>
          <p:nvPr/>
        </p:nvPicPr>
        <p:blipFill>
          <a:blip r:embed="rId8" cstate="print"/>
          <a:srcRect/>
          <a:stretch>
            <a:fillRect/>
          </a:stretch>
        </p:blipFill>
        <p:spPr bwMode="auto">
          <a:xfrm>
            <a:off x="6386728" y="3651870"/>
            <a:ext cx="2001695" cy="792088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2056" name="Picture 8" descr="C:\Users\ГУЗЕЛЬ\Downloads\IMG-20210421-WA0013.jpg"/>
          <p:cNvPicPr>
            <a:picLocks noChangeAspect="1" noChangeArrowheads="1"/>
          </p:cNvPicPr>
          <p:nvPr/>
        </p:nvPicPr>
        <p:blipFill>
          <a:blip r:embed="rId9" cstate="print"/>
          <a:srcRect/>
          <a:stretch>
            <a:fillRect/>
          </a:stretch>
        </p:blipFill>
        <p:spPr bwMode="auto">
          <a:xfrm>
            <a:off x="3995936" y="987574"/>
            <a:ext cx="1604797" cy="792088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17" name="Picture 5"/>
          <p:cNvPicPr>
            <a:picLocks noChangeAspect="1" noChangeArrowheads="1"/>
          </p:cNvPicPr>
          <p:nvPr/>
        </p:nvPicPr>
        <p:blipFill>
          <a:blip r:embed="rId10" cstate="print"/>
          <a:srcRect/>
          <a:stretch>
            <a:fillRect/>
          </a:stretch>
        </p:blipFill>
        <p:spPr bwMode="auto">
          <a:xfrm>
            <a:off x="6444208" y="915566"/>
            <a:ext cx="1922924" cy="1008112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18" name="Picture 7" descr="C:\Users\ГУЗЕЛЬ\Downloads\IMG-20210422-WA0098.jpg"/>
          <p:cNvPicPr>
            <a:picLocks noChangeAspect="1" noChangeArrowheads="1"/>
          </p:cNvPicPr>
          <p:nvPr/>
        </p:nvPicPr>
        <p:blipFill>
          <a:blip r:embed="rId11" cstate="print"/>
          <a:srcRect/>
          <a:stretch>
            <a:fillRect/>
          </a:stretch>
        </p:blipFill>
        <p:spPr bwMode="auto">
          <a:xfrm>
            <a:off x="6444208" y="2283718"/>
            <a:ext cx="1944216" cy="1041580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xmlns="" val="36860131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347864" y="771550"/>
            <a:ext cx="2808312" cy="432048"/>
          </a:xfrm>
        </p:spPr>
        <p:txBody>
          <a:bodyPr>
            <a:normAutofit fontScale="90000"/>
          </a:bodyPr>
          <a:lstStyle/>
          <a:p>
            <a:pPr algn="ctr"/>
            <a:r>
              <a:rPr lang="ru-RU" sz="1400" dirty="0" err="1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Бөек шагыйребез</a:t>
            </a:r>
            <a:r>
              <a:rPr lang="ru-RU" sz="1400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400" dirty="0" err="1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Габдулла</a:t>
            </a:r>
            <a:r>
              <a:rPr lang="ru-RU" sz="1400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400" dirty="0" err="1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Тукайның тууына</a:t>
            </a:r>
            <a:r>
              <a:rPr lang="ru-RU" sz="1400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135 ел </a:t>
            </a:r>
            <a:endParaRPr lang="ru-RU" sz="1400" dirty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2</a:t>
            </a:fld>
            <a:endParaRPr lang="ru-RU"/>
          </a:p>
        </p:txBody>
      </p:sp>
      <p:sp>
        <p:nvSpPr>
          <p:cNvPr id="6" name="Заголовок 1"/>
          <p:cNvSpPr txBox="1">
            <a:spLocks/>
          </p:cNvSpPr>
          <p:nvPr/>
        </p:nvSpPr>
        <p:spPr>
          <a:xfrm>
            <a:off x="2699792" y="248665"/>
            <a:ext cx="4392488" cy="414496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25000" lnSpcReduction="20000"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b="1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ru-RU" sz="4000" b="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</a:t>
            </a:r>
            <a:r>
              <a:rPr lang="ru-RU" sz="4000" b="0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п.4 </a:t>
            </a:r>
            <a:r>
              <a:rPr lang="ru-RU" sz="4000" b="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приложения 2)</a:t>
            </a:r>
            <a:br>
              <a:rPr lang="ru-RU" sz="4000" b="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endParaRPr lang="ru-RU" sz="4000" dirty="0" smtClean="0">
              <a:solidFill>
                <a:schemeClr val="tx2">
                  <a:lumMod val="7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sz="4800" dirty="0" err="1" smtClean="0">
                <a:latin typeface="Times New Roman" pitchFamily="18" charset="0"/>
                <a:cs typeface="Times New Roman" pitchFamily="18" charset="0"/>
              </a:rPr>
              <a:t>МАДОУ</a:t>
            </a:r>
            <a:r>
              <a:rPr lang="ru-RU" sz="4800" dirty="0" smtClean="0">
                <a:latin typeface="Times New Roman" pitchFamily="18" charset="0"/>
                <a:cs typeface="Times New Roman" pitchFamily="18" charset="0"/>
              </a:rPr>
              <a:t> «Детский сад № 167 комбинированного вида с татарским языком воспитания и обучения» Советского района г. Казани </a:t>
            </a:r>
            <a:endParaRPr lang="ru-RU" sz="4800" dirty="0">
              <a:solidFill>
                <a:schemeClr val="tx2">
                  <a:lumMod val="7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9" name="Выноска-облако 8"/>
          <p:cNvSpPr/>
          <p:nvPr/>
        </p:nvSpPr>
        <p:spPr>
          <a:xfrm>
            <a:off x="2339752" y="1131590"/>
            <a:ext cx="4145632" cy="2952328"/>
          </a:xfrm>
          <a:prstGeom prst="cloudCallout">
            <a:avLst>
              <a:gd name="adj1" fmla="val -14932"/>
              <a:gd name="adj2" fmla="val 47989"/>
            </a:avLst>
          </a:prstGeom>
          <a:solidFill>
            <a:schemeClr val="accent1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0" name="4-конечная звезда 9"/>
          <p:cNvSpPr/>
          <p:nvPr/>
        </p:nvSpPr>
        <p:spPr>
          <a:xfrm>
            <a:off x="1475656" y="814528"/>
            <a:ext cx="936104" cy="1080120"/>
          </a:xfrm>
          <a:prstGeom prst="star4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1" name="4-конечная звезда 10"/>
          <p:cNvSpPr/>
          <p:nvPr/>
        </p:nvSpPr>
        <p:spPr>
          <a:xfrm>
            <a:off x="827583" y="1894648"/>
            <a:ext cx="1506095" cy="1397181"/>
          </a:xfrm>
          <a:prstGeom prst="star4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2" name="4-конечная звезда 11"/>
          <p:cNvSpPr/>
          <p:nvPr/>
        </p:nvSpPr>
        <p:spPr>
          <a:xfrm>
            <a:off x="1259632" y="3615480"/>
            <a:ext cx="1481336" cy="1188518"/>
          </a:xfrm>
          <a:prstGeom prst="star4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3" name="4-конечная звезда 12"/>
          <p:cNvSpPr/>
          <p:nvPr/>
        </p:nvSpPr>
        <p:spPr>
          <a:xfrm>
            <a:off x="6557392" y="946707"/>
            <a:ext cx="1470992" cy="1227840"/>
          </a:xfrm>
          <a:prstGeom prst="star4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4" name="4-конечная звезда 13"/>
          <p:cNvSpPr/>
          <p:nvPr/>
        </p:nvSpPr>
        <p:spPr>
          <a:xfrm>
            <a:off x="7169460" y="2189682"/>
            <a:ext cx="1320903" cy="1259754"/>
          </a:xfrm>
          <a:prstGeom prst="star4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5" name="4-конечная звезда 14"/>
          <p:cNvSpPr/>
          <p:nvPr/>
        </p:nvSpPr>
        <p:spPr>
          <a:xfrm>
            <a:off x="6084168" y="3663994"/>
            <a:ext cx="1085292" cy="635948"/>
          </a:xfrm>
          <a:prstGeom prst="star4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6" name="TextBox 15"/>
          <p:cNvSpPr txBox="1"/>
          <p:nvPr/>
        </p:nvSpPr>
        <p:spPr>
          <a:xfrm>
            <a:off x="2843808" y="1347614"/>
            <a:ext cx="3600400" cy="267765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fontAlgn="base"/>
            <a:r>
              <a:rPr lang="ru-RU" sz="1400" dirty="0" err="1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Безнең  балалар</a:t>
            </a:r>
            <a:r>
              <a:rPr lang="ru-RU" sz="140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400" dirty="0" err="1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бакчасында</a:t>
            </a:r>
            <a:r>
              <a:rPr lang="ru-RU" sz="140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400" dirty="0" err="1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Габдулла</a:t>
            </a:r>
            <a:r>
              <a:rPr lang="ru-RU" sz="140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400" dirty="0" err="1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Тукайның туган</a:t>
            </a:r>
            <a:r>
              <a:rPr lang="ru-RU" sz="140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400" dirty="0" err="1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көненә багышланган</a:t>
            </a:r>
            <a:r>
              <a:rPr lang="ru-RU" sz="140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400" dirty="0" err="1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айлык</a:t>
            </a:r>
            <a:r>
              <a:rPr lang="ru-RU" sz="140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узды. </a:t>
            </a:r>
            <a:r>
              <a:rPr lang="ru-RU" sz="1400" dirty="0" err="1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Балалар</a:t>
            </a:r>
            <a:r>
              <a:rPr lang="ru-RU" sz="140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400" dirty="0" err="1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әңгәмәләр аша</a:t>
            </a:r>
            <a:r>
              <a:rPr lang="ru-RU" sz="140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400" dirty="0" err="1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Тукайның тәрҗемәи хәле белән таныштылар</a:t>
            </a:r>
            <a:r>
              <a:rPr lang="ru-RU" sz="140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. </a:t>
            </a:r>
            <a:r>
              <a:rPr lang="ru-RU" sz="1400" dirty="0" err="1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Ул</a:t>
            </a:r>
            <a:r>
              <a:rPr lang="ru-RU" sz="140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400" dirty="0" err="1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язган</a:t>
            </a:r>
            <a:r>
              <a:rPr lang="ru-RU" sz="140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400" dirty="0" err="1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әсәрләрне укып</a:t>
            </a:r>
            <a:r>
              <a:rPr lang="ru-RU" sz="140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1400" dirty="0" err="1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театральл</a:t>
            </a:r>
            <a:r>
              <a:rPr lang="tt-RU" sz="140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әштердек, Тукайның Казандагы музеена виртуал</a:t>
            </a:r>
            <a:r>
              <a:rPr lang="ru-RU" sz="1400" dirty="0" err="1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ь</a:t>
            </a:r>
            <a:r>
              <a:rPr lang="ru-RU" sz="140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400" dirty="0" err="1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сәяхәт кылдык</a:t>
            </a:r>
            <a:r>
              <a:rPr lang="ru-RU" sz="140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. Тукай </a:t>
            </a:r>
            <a:r>
              <a:rPr lang="ru-RU" sz="1400" dirty="0" err="1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әсәрләренә рәсемнәр күргәзмәсе оештырдык</a:t>
            </a:r>
            <a:r>
              <a:rPr lang="ru-RU" sz="140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. </a:t>
            </a:r>
            <a:r>
              <a:rPr lang="ru-RU" sz="1400" dirty="0" err="1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Әкиятләрен мультфильмнарда</a:t>
            </a:r>
            <a:r>
              <a:rPr lang="ru-RU" sz="140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400" dirty="0" err="1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карап</a:t>
            </a:r>
            <a:r>
              <a:rPr lang="ru-RU" sz="140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400" dirty="0" err="1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белемнәребезне ныгыттык</a:t>
            </a:r>
            <a:r>
              <a:rPr lang="ru-RU" sz="140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. </a:t>
            </a:r>
            <a:r>
              <a:rPr lang="tt-RU" sz="140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Ә аннары викторинада катнашып балалар үзләренең белемнәрен сынадылар</a:t>
            </a:r>
            <a:endParaRPr lang="ru-RU" sz="1400" dirty="0" smtClean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  <a:p>
            <a:pPr fontAlgn="base"/>
            <a:endParaRPr lang="ru-RU" sz="1400" dirty="0">
              <a:solidFill>
                <a:schemeClr val="tx2"/>
              </a:solidFill>
              <a:latin typeface="Times New Roman" pitchFamily="18" charset="0"/>
              <a:cs typeface="Times New Roman" pitchFamily="18" charset="0"/>
              <a:hlinkClick r:id="rId2"/>
            </a:endParaRPr>
          </a:p>
        </p:txBody>
      </p:sp>
      <p:sp>
        <p:nvSpPr>
          <p:cNvPr id="17" name="TextBox 16"/>
          <p:cNvSpPr txBox="1"/>
          <p:nvPr/>
        </p:nvSpPr>
        <p:spPr>
          <a:xfrm>
            <a:off x="6935434" y="1351710"/>
            <a:ext cx="134249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/>
              <a:t>фото</a:t>
            </a:r>
            <a:endParaRPr lang="ru-RU" dirty="0"/>
          </a:p>
        </p:txBody>
      </p:sp>
      <p:sp>
        <p:nvSpPr>
          <p:cNvPr id="18" name="TextBox 17"/>
          <p:cNvSpPr txBox="1"/>
          <p:nvPr/>
        </p:nvSpPr>
        <p:spPr>
          <a:xfrm>
            <a:off x="7452320" y="2624565"/>
            <a:ext cx="134249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/>
              <a:t>фото</a:t>
            </a:r>
            <a:endParaRPr lang="ru-RU" dirty="0"/>
          </a:p>
        </p:txBody>
      </p:sp>
      <p:pic>
        <p:nvPicPr>
          <p:cNvPr id="19" name="Рисунок 18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7074468" y="-24504"/>
            <a:ext cx="2067638" cy="902055"/>
          </a:xfrm>
          <a:prstGeom prst="rect">
            <a:avLst/>
          </a:prstGeom>
        </p:spPr>
      </p:pic>
      <p:pic>
        <p:nvPicPr>
          <p:cNvPr id="3" name="Picture 2" descr="C:\Users\ГУЗЕЛЬ\Downloads\IMG-20210422-WA0078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395536" y="3723878"/>
            <a:ext cx="1440160" cy="969572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7" name="Picture 4" descr="C:\Users\ГУЗЕЛЬ\Downloads\IMG-20210422-WA0082.jp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467544" y="2067694"/>
            <a:ext cx="1872208" cy="1258176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8" name="Picture 5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539552" y="411510"/>
            <a:ext cx="1778908" cy="1444055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20" name="Picture 6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6948264" y="2067694"/>
            <a:ext cx="1872208" cy="1296144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1031" name="Picture 7" descr="C:\Users\ГУЗЕЛЬ\Downloads\IMG-20210422-WA0098.jpg"/>
          <p:cNvPicPr>
            <a:picLocks noChangeAspect="1" noChangeArrowheads="1"/>
          </p:cNvPicPr>
          <p:nvPr/>
        </p:nvPicPr>
        <p:blipFill>
          <a:blip r:embed="rId8" cstate="print"/>
          <a:srcRect/>
          <a:stretch>
            <a:fillRect/>
          </a:stretch>
        </p:blipFill>
        <p:spPr bwMode="auto">
          <a:xfrm>
            <a:off x="1979712" y="3939902"/>
            <a:ext cx="1388773" cy="1041580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1032" name="Picture 8"/>
          <p:cNvPicPr>
            <a:picLocks noChangeAspect="1" noChangeArrowheads="1"/>
          </p:cNvPicPr>
          <p:nvPr/>
        </p:nvPicPr>
        <p:blipFill>
          <a:blip r:embed="rId9" cstate="print"/>
          <a:srcRect/>
          <a:stretch>
            <a:fillRect/>
          </a:stretch>
        </p:blipFill>
        <p:spPr bwMode="auto">
          <a:xfrm>
            <a:off x="6588224" y="627534"/>
            <a:ext cx="1830747" cy="1310219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1033" name="Picture 9" descr="C:\Users\ГУЗЕЛЬ\Downloads\IMG-20210422-WA0103.jpg"/>
          <p:cNvPicPr>
            <a:picLocks noChangeAspect="1" noChangeArrowheads="1"/>
          </p:cNvPicPr>
          <p:nvPr/>
        </p:nvPicPr>
        <p:blipFill>
          <a:blip r:embed="rId10" cstate="print"/>
          <a:srcRect/>
          <a:stretch>
            <a:fillRect/>
          </a:stretch>
        </p:blipFill>
        <p:spPr bwMode="auto">
          <a:xfrm>
            <a:off x="5940152" y="3831890"/>
            <a:ext cx="1364771" cy="1023578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1034" name="Picture 10"/>
          <p:cNvPicPr>
            <a:picLocks noChangeAspect="1" noChangeArrowheads="1"/>
          </p:cNvPicPr>
          <p:nvPr/>
        </p:nvPicPr>
        <p:blipFill>
          <a:blip r:embed="rId11" cstate="print"/>
          <a:srcRect/>
          <a:stretch>
            <a:fillRect/>
          </a:stretch>
        </p:blipFill>
        <p:spPr bwMode="auto">
          <a:xfrm>
            <a:off x="3563888" y="4083918"/>
            <a:ext cx="1047629" cy="965166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1035" name="Picture 11"/>
          <p:cNvPicPr>
            <a:picLocks noChangeAspect="1" noChangeArrowheads="1"/>
          </p:cNvPicPr>
          <p:nvPr/>
        </p:nvPicPr>
        <p:blipFill>
          <a:blip r:embed="rId12" cstate="print"/>
          <a:srcRect/>
          <a:stretch>
            <a:fillRect/>
          </a:stretch>
        </p:blipFill>
        <p:spPr bwMode="auto">
          <a:xfrm>
            <a:off x="4788024" y="4083918"/>
            <a:ext cx="978761" cy="923549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1036" name="Picture 12"/>
          <p:cNvPicPr>
            <a:picLocks noChangeAspect="1" noChangeArrowheads="1"/>
          </p:cNvPicPr>
          <p:nvPr/>
        </p:nvPicPr>
        <p:blipFill>
          <a:blip r:embed="rId13" cstate="print"/>
          <a:srcRect/>
          <a:stretch>
            <a:fillRect/>
          </a:stretch>
        </p:blipFill>
        <p:spPr bwMode="auto">
          <a:xfrm>
            <a:off x="7362362" y="3651870"/>
            <a:ext cx="1530118" cy="864096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xmlns="" val="437355019"/>
      </p:ext>
    </p:extLst>
  </p:cSld>
  <p:clrMapOvr>
    <a:masterClrMapping/>
  </p:clrMapOvr>
</p:sld>
</file>

<file path=ppt/theme/theme1.xml><?xml version="1.0" encoding="utf-8"?>
<a:theme xmlns:a="http://schemas.openxmlformats.org/drawingml/2006/main" name="2_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Классическая 2">
      <a:majorFont>
        <a:latin typeface="Arial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5788922</TotalTime>
  <Words>117</Words>
  <Application>Microsoft Office PowerPoint</Application>
  <PresentationFormat>Экран (16:9)</PresentationFormat>
  <Paragraphs>43</Paragraphs>
  <Slides>2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</vt:i4>
      </vt:variant>
    </vt:vector>
  </HeadingPairs>
  <TitlesOfParts>
    <vt:vector size="3" baseType="lpstr">
      <vt:lpstr>2_Тема Office</vt:lpstr>
      <vt:lpstr>ФОТОРЕПОРТАЖ (п.3 приложения 2) МАДОУ «Детский сад № 167 комбинированного вида с татарским языком воспитания и обучения» Советского района г. Казани  </vt:lpstr>
      <vt:lpstr>Бөек шагыйребез Габдулла Тукайның тууына 135 ел 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Ковалева Валерия Юрьевна</dc:creator>
  <cp:lastModifiedBy>User</cp:lastModifiedBy>
  <cp:revision>490</cp:revision>
  <cp:lastPrinted>2021-02-04T07:26:50Z</cp:lastPrinted>
  <dcterms:created xsi:type="dcterms:W3CDTF">2015-10-13T08:15:21Z</dcterms:created>
  <dcterms:modified xsi:type="dcterms:W3CDTF">2021-04-22T13:11:05Z</dcterms:modified>
</cp:coreProperties>
</file>