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3" r:id="rId2"/>
    <p:sldId id="260" r:id="rId3"/>
    <p:sldId id="281" r:id="rId4"/>
    <p:sldId id="282" r:id="rId5"/>
    <p:sldId id="262" r:id="rId6"/>
    <p:sldId id="263" r:id="rId7"/>
    <p:sldId id="290" r:id="rId8"/>
    <p:sldId id="283" r:id="rId9"/>
    <p:sldId id="289" r:id="rId10"/>
    <p:sldId id="284" r:id="rId11"/>
    <p:sldId id="265" r:id="rId12"/>
    <p:sldId id="285" r:id="rId13"/>
    <p:sldId id="286" r:id="rId14"/>
    <p:sldId id="288" r:id="rId15"/>
    <p:sldId id="287" r:id="rId16"/>
    <p:sldId id="292" r:id="rId17"/>
    <p:sldId id="272" r:id="rId18"/>
    <p:sldId id="269" r:id="rId19"/>
    <p:sldId id="273" r:id="rId20"/>
    <p:sldId id="277" r:id="rId21"/>
    <p:sldId id="274" r:id="rId22"/>
    <p:sldId id="291" r:id="rId23"/>
    <p:sldId id="29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>
      <p:cViewPr>
        <p:scale>
          <a:sx n="60" d="100"/>
          <a:sy n="60" d="100"/>
        </p:scale>
        <p:origin x="-1668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2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5E697-008B-4A95-9606-E590EA9697EE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5B1CB-0A94-46C6-B309-B2B722E0C8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61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t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B5B1CB-0A94-46C6-B309-B2B722E0C8B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3867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3791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23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062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63776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8386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9647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487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077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5612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56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788D9-159C-446C-84DF-6A1DCC1091C8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21E00-0C4B-4B83-BB53-2744F1DD5F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9912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stotysyhc.ru/kak-vyuchit-tsveta-s-rebenkom/" TargetMode="Externa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225153"/>
            <a:ext cx="7772400" cy="2051720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Экологический проект: </a:t>
            </a: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«Подарим мусору вторую жизнь»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95872" y="3068960"/>
            <a:ext cx="6400800" cy="6480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DS BroadBrush" pitchFamily="66" charset="0"/>
              </a:rPr>
              <a:t>Отчёт (Январь, февраль, март)</a:t>
            </a:r>
          </a:p>
          <a:p>
            <a:endParaRPr lang="ru-RU" sz="1800" dirty="0">
              <a:solidFill>
                <a:schemeClr val="tx1"/>
              </a:solidFill>
              <a:latin typeface="DS BroadBrush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720" y="1988840"/>
            <a:ext cx="7681402" cy="448371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692696"/>
            <a:ext cx="8064896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20 db" pitchFamily="50" charset="0"/>
              </a:rPr>
              <a:t>Вот уже третий год  наш детский сад участвует в </a:t>
            </a:r>
            <a:r>
              <a:rPr lang="ru-RU" sz="2400" dirty="0" smtClean="0">
                <a:solidFill>
                  <a:srgbClr val="009900"/>
                </a:solidFill>
                <a:latin typeface="20 db" pitchFamily="50" charset="0"/>
              </a:rPr>
              <a:t>«Международной программе </a:t>
            </a:r>
            <a:r>
              <a:rPr lang="ru-RU" sz="2400" dirty="0">
                <a:solidFill>
                  <a:srgbClr val="009900"/>
                </a:solidFill>
                <a:latin typeface="20 db" pitchFamily="50" charset="0"/>
              </a:rPr>
              <a:t>«Эко-школы/Зелёный флаг</a:t>
            </a:r>
            <a:r>
              <a:rPr lang="ru-RU" sz="2400" dirty="0" smtClean="0">
                <a:solidFill>
                  <a:srgbClr val="009900"/>
                </a:solidFill>
                <a:latin typeface="20 db" pitchFamily="50" charset="0"/>
              </a:rPr>
              <a:t>»</a:t>
            </a:r>
          </a:p>
          <a:p>
            <a:endParaRPr lang="ru-RU" sz="2400" dirty="0" smtClean="0">
              <a:solidFill>
                <a:srgbClr val="009900"/>
              </a:solidFill>
              <a:latin typeface="20 db" pitchFamily="50" charset="0"/>
            </a:endParaRPr>
          </a:p>
          <a:p>
            <a:endParaRPr lang="ru-RU" sz="2400" dirty="0" smtClean="0">
              <a:latin typeface="a_AlbionicTtlRg&amp;Bt" pitchFamily="34" charset="-52"/>
            </a:endParaRPr>
          </a:p>
          <a:p>
            <a:r>
              <a:rPr lang="ru-RU" sz="2400" dirty="0" smtClean="0">
                <a:latin typeface="a_AlbionicTtlRg&amp;Bt" pitchFamily="34" charset="-52"/>
              </a:rPr>
              <a:t>Она </a:t>
            </a:r>
          </a:p>
          <a:p>
            <a:endParaRPr lang="ru-RU" sz="900" dirty="0" smtClean="0"/>
          </a:p>
          <a:p>
            <a:r>
              <a:rPr lang="ru-RU" sz="2400" b="1" dirty="0" smtClean="0">
                <a:solidFill>
                  <a:srgbClr val="009900"/>
                </a:solidFill>
                <a:latin typeface="Amsterdam_vp" pitchFamily="82" charset="0"/>
              </a:rPr>
              <a:t>Направлена </a:t>
            </a:r>
            <a:r>
              <a:rPr lang="ru-RU" sz="2400" b="1" dirty="0">
                <a:solidFill>
                  <a:srgbClr val="009900"/>
                </a:solidFill>
                <a:latin typeface="Amsterdam_vp" pitchFamily="82" charset="0"/>
              </a:rPr>
              <a:t>на воспитание подрастающего поколения, осознающего свою ответственность</a:t>
            </a:r>
          </a:p>
          <a:p>
            <a:r>
              <a:rPr lang="ru-RU" sz="1200" b="1" dirty="0">
                <a:latin typeface="Amsterdam_vp" pitchFamily="82" charset="0"/>
              </a:rPr>
              <a:t> </a:t>
            </a:r>
          </a:p>
          <a:p>
            <a:r>
              <a:rPr lang="ru-RU" sz="2400" b="1" dirty="0">
                <a:solidFill>
                  <a:srgbClr val="002060"/>
                </a:solidFill>
                <a:latin typeface="Amsterdam_vp" pitchFamily="82" charset="0"/>
              </a:rPr>
              <a:t>За сохранение окружающей среды и преумножение её богатств,</a:t>
            </a:r>
          </a:p>
          <a:p>
            <a:r>
              <a:rPr lang="ru-RU" sz="900" b="1" dirty="0">
                <a:latin typeface="Amsterdam_vp" pitchFamily="82" charset="0"/>
              </a:rPr>
              <a:t> </a:t>
            </a:r>
          </a:p>
          <a:p>
            <a:r>
              <a:rPr lang="ru-RU" sz="2400" b="1" dirty="0">
                <a:solidFill>
                  <a:srgbClr val="FF0000"/>
                </a:solidFill>
                <a:latin typeface="Amsterdam_vp" pitchFamily="82" charset="0"/>
              </a:rPr>
              <a:t>Умеющего работать в команде и участвовать в принятии решений</a:t>
            </a:r>
            <a:r>
              <a:rPr lang="ru-RU" sz="2400" b="1" dirty="0">
                <a:latin typeface="Amsterdam_vp" pitchFamily="82" charset="0"/>
              </a:rPr>
              <a:t>,</a:t>
            </a:r>
          </a:p>
          <a:p>
            <a:r>
              <a:rPr lang="ru-RU" sz="900" b="1" dirty="0">
                <a:latin typeface="Amsterdam_vp" pitchFamily="82" charset="0"/>
              </a:rPr>
              <a:t> </a:t>
            </a:r>
          </a:p>
          <a:p>
            <a:r>
              <a:rPr lang="ru-RU" sz="2400" b="1" dirty="0">
                <a:latin typeface="Amsterdam_vp" pitchFamily="82" charset="0"/>
              </a:rPr>
              <a:t>Способствующих постепенному переходу на путь </a:t>
            </a:r>
            <a:r>
              <a:rPr lang="ru-RU" sz="2400" b="1" dirty="0" err="1">
                <a:latin typeface="Amsterdam_vp" pitchFamily="82" charset="0"/>
              </a:rPr>
              <a:t>устойчевого</a:t>
            </a:r>
            <a:r>
              <a:rPr lang="ru-RU" sz="2400" b="1" dirty="0">
                <a:latin typeface="Amsterdam_vp" pitchFamily="82" charset="0"/>
              </a:rPr>
              <a:t> развития</a:t>
            </a:r>
          </a:p>
          <a:p>
            <a:endParaRPr lang="ru-RU" dirty="0"/>
          </a:p>
        </p:txBody>
      </p:sp>
      <p:sp>
        <p:nvSpPr>
          <p:cNvPr id="4" name="Выгнутая вверх стрелка 3"/>
          <p:cNvSpPr/>
          <p:nvPr/>
        </p:nvSpPr>
        <p:spPr>
          <a:xfrm rot="5063929">
            <a:off x="1045473" y="1684535"/>
            <a:ext cx="631191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51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827584" y="1093386"/>
            <a:ext cx="756084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Проекты строились на основании следующих ориентиров 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Ориентация на содействие развитию ребенка при взаимодействии с родителями.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Желание сделать жизнь детей в детском саду более осмысленной и интересной.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Стремление к формированию инициативного, активного и самостоятельного ребенка.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основе проекта лежит опора на поисковое поведение ребенка.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51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539552" y="548680"/>
            <a:ext cx="8208912" cy="526297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Этапы реализации проекта 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    1. этап - подготовительный.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Подбор художественной литературы: стихов, загадок, экологических сказок; исторических справок, видеоролика, иллюстраций; сбор коллекции разного вида мусора.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    2. этап – исследовательский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Определение объекта изучения; рассказ об истории возникновения    мусора; рассматривание поделок из мусора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аппликация, лепка, конструирование); рассматривание разных видов мусора;  игры с изготовленными игрушками. 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    3. этап - заключительный   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Обобщение результатов работы в виде оформления выставки  работ из мусора, презентация костюмов.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51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560" y="620688"/>
            <a:ext cx="757409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Вот,как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мы    </a:t>
            </a:r>
          </a:p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трудились!!!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357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22" y="0"/>
            <a:ext cx="9150421" cy="6853190"/>
          </a:xfrm>
          <a:prstGeom prst="rect">
            <a:avLst/>
          </a:prstGeom>
        </p:spPr>
      </p:pic>
      <p:pic>
        <p:nvPicPr>
          <p:cNvPr id="1027" name="Picture 3" descr="C:\Users\солнышко\Downloads\Desktop\фото венера дид.игры\зелен.флаг\IMG-20180510-WA0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57" y="3068959"/>
            <a:ext cx="2632281" cy="38099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824" y="3010216"/>
            <a:ext cx="3616360" cy="378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03" y="0"/>
            <a:ext cx="2915816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1"/>
            <a:ext cx="2227684" cy="301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C:\Users\user\Desktop\ГУЗЕЛЬ ГУСМАНОВНА\Новая папка\IMG-20190114-WA0013.jpg"/>
          <p:cNvPicPr>
            <a:picLocks noChangeAspect="1" noChangeArrowheads="1"/>
          </p:cNvPicPr>
          <p:nvPr/>
        </p:nvPicPr>
        <p:blipFill>
          <a:blip r:embed="rId7" cstate="print"/>
          <a:srcRect l="3801" t="15606" r="10801" b="4851"/>
          <a:stretch>
            <a:fillRect/>
          </a:stretch>
        </p:blipFill>
        <p:spPr bwMode="auto">
          <a:xfrm>
            <a:off x="467544" y="1"/>
            <a:ext cx="2567985" cy="30689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5809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421" cy="6853190"/>
          </a:xfrm>
          <a:prstGeom prst="rect">
            <a:avLst/>
          </a:prstGeom>
        </p:spPr>
      </p:pic>
      <p:pic>
        <p:nvPicPr>
          <p:cNvPr id="49154" name="Picture 2" descr="E:\зеленый флаг\2018-2019\Экологический отчет средн.гр 2019 год\IMG-20190521-WA0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0"/>
            <a:ext cx="4475989" cy="3356992"/>
          </a:xfrm>
          <a:prstGeom prst="rect">
            <a:avLst/>
          </a:prstGeom>
          <a:noFill/>
        </p:spPr>
      </p:pic>
      <p:pic>
        <p:nvPicPr>
          <p:cNvPr id="7" name="Рисунок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892" t="3885" r="13376"/>
          <a:stretch>
            <a:fillRect/>
          </a:stretch>
        </p:blipFill>
        <p:spPr bwMode="auto">
          <a:xfrm>
            <a:off x="3995936" y="3573016"/>
            <a:ext cx="4000500" cy="3010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 descr="E:\зеленый флаг\2018-2019\Экологический отчет средн.гр 2019 год\IMG-20190521-WA0001.jpg"/>
          <p:cNvPicPr>
            <a:picLocks noChangeAspect="1" noChangeArrowheads="1"/>
          </p:cNvPicPr>
          <p:nvPr/>
        </p:nvPicPr>
        <p:blipFill>
          <a:blip r:embed="rId5" cstate="print"/>
          <a:srcRect l="5376" t="6688" r="26375" b="30969"/>
          <a:stretch>
            <a:fillRect/>
          </a:stretch>
        </p:blipFill>
        <p:spPr bwMode="auto">
          <a:xfrm>
            <a:off x="467544" y="620688"/>
            <a:ext cx="3096344" cy="4176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5809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421" cy="6853190"/>
          </a:xfrm>
          <a:prstGeom prst="rect">
            <a:avLst/>
          </a:prstGeom>
        </p:spPr>
      </p:pic>
      <p:pic>
        <p:nvPicPr>
          <p:cNvPr id="41986" name="Picture 2" descr="C:\Users\user\Desktop\ГУЗЕЛЬ ГУСМАНОВНА\Новая папка\IMG-20190524-WA0072.jpg"/>
          <p:cNvPicPr>
            <a:picLocks noChangeAspect="1" noChangeArrowheads="1"/>
          </p:cNvPicPr>
          <p:nvPr/>
        </p:nvPicPr>
        <p:blipFill>
          <a:blip r:embed="rId4" cstate="print"/>
          <a:srcRect t="11151" b="16400"/>
          <a:stretch>
            <a:fillRect/>
          </a:stretch>
        </p:blipFill>
        <p:spPr bwMode="auto">
          <a:xfrm>
            <a:off x="971600" y="980728"/>
            <a:ext cx="7336565" cy="547260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187624" y="260648"/>
            <a:ext cx="7596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Конкурс костюмов из бросового материала</a:t>
            </a:r>
          </a:p>
        </p:txBody>
      </p:sp>
    </p:spTree>
    <p:extLst>
      <p:ext uri="{BB962C8B-B14F-4D97-AF65-F5344CB8AC3E}">
        <p14:creationId xmlns="" xmlns:p14="http://schemas.microsoft.com/office/powerpoint/2010/main" val="345809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421" cy="685319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 l="25194" t="15399" r="24606"/>
          <a:stretch/>
        </p:blipFill>
        <p:spPr>
          <a:xfrm>
            <a:off x="467544" y="1700808"/>
            <a:ext cx="2304256" cy="4680520"/>
          </a:xfrm>
          <a:prstGeom prst="ellipse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 l="6409" t="8000" r="28326" b="1701"/>
          <a:stretch>
            <a:fillRect/>
          </a:stretch>
        </p:blipFill>
        <p:spPr bwMode="auto">
          <a:xfrm>
            <a:off x="3203848" y="548680"/>
            <a:ext cx="2520280" cy="431440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Рисунок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 l="27351" t="18484" r="21994" b="8310"/>
          <a:stretch/>
        </p:blipFill>
        <p:spPr>
          <a:xfrm>
            <a:off x="6551712" y="1484784"/>
            <a:ext cx="2592288" cy="4680520"/>
          </a:xfrm>
          <a:prstGeom prst="ellipse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510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421" cy="68531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prstClr val="black"/>
                </a:solidFill>
              </a:rPr>
              <a:t>Уборка участка.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83568" y="764704"/>
            <a:ext cx="3240360" cy="3744415"/>
          </a:xfrm>
          <a:prstGeom prst="rect">
            <a:avLst/>
          </a:prstGeom>
        </p:spPr>
      </p:pic>
      <p:pic>
        <p:nvPicPr>
          <p:cNvPr id="43010" name="Рисунок 1"/>
          <p:cNvPicPr>
            <a:picLocks noChangeAspect="1" noChangeArrowheads="1"/>
          </p:cNvPicPr>
          <p:nvPr/>
        </p:nvPicPr>
        <p:blipFill>
          <a:blip r:embed="rId4" cstate="print"/>
          <a:srcRect t="12479"/>
          <a:stretch>
            <a:fillRect/>
          </a:stretch>
        </p:blipFill>
        <p:spPr bwMode="auto">
          <a:xfrm>
            <a:off x="1691680" y="3859213"/>
            <a:ext cx="4572000" cy="299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Объект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49448" y="620688"/>
            <a:ext cx="3435605" cy="40324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136181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71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24113" y="814442"/>
            <a:ext cx="469577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Наши первые</a:t>
            </a:r>
          </a:p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езультаты !!!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203422"/>
            <a:ext cx="2952328" cy="28031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206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0421" cy="685319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682"/>
          <a:stretch>
            <a:fillRect/>
          </a:stretch>
        </p:blipFill>
        <p:spPr>
          <a:xfrm>
            <a:off x="251520" y="1484784"/>
            <a:ext cx="8496944" cy="48245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9672" y="188640"/>
            <a:ext cx="61926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200" dirty="0" smtClean="0">
                <a:latin typeface="Start" pitchFamily="2" charset="0"/>
                <a:cs typeface="Times New Roman" panose="02020603050405020304" pitchFamily="18" charset="0"/>
              </a:rPr>
              <a:t>Огород  на окне из бросового материала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5838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4035" name="Рисунок 63" descr="C:\Users\guzel\Desktop\IMG-20180126-WA0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196752"/>
            <a:ext cx="486881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2843808" y="332656"/>
            <a:ext cx="5832648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«ЦВЕТОЧНАЯ ПОЛЯНКА»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 ЯИЧНЫХ ЛОТКОВ»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7" name="Рисунок 79" descr="C:\Users\guzel\Desktop\20180202_094523_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996952"/>
            <a:ext cx="360997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283968" y="4653136"/>
            <a:ext cx="4355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ПОДЕЛКИ ИЗ ПЛАСТИКОВЫХ ТАРЕЛОК</a:t>
            </a:r>
            <a:endParaRPr lang="tt-RU" dirty="0"/>
          </a:p>
        </p:txBody>
      </p:sp>
    </p:spTree>
    <p:extLst>
      <p:ext uri="{BB962C8B-B14F-4D97-AF65-F5344CB8AC3E}">
        <p14:creationId xmlns="" xmlns:p14="http://schemas.microsoft.com/office/powerpoint/2010/main" val="31510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828092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1613530" y="340877"/>
            <a:ext cx="591694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Исследовательская лаборатория,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создание дидактической игры «СОРТИРОВКА МУСОРА»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10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 descr="IMG-20180503-WA0030 (2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8760"/>
            <a:ext cx="7676297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835696" y="620688"/>
            <a:ext cx="59730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ПОДЕЛКИ ИЗ БРОСОВОГО МАТЕРИАЛА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10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835696" y="620688"/>
            <a:ext cx="59730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ПОДЕЛКИ ИЗ БРОСОВОГО МАТЕРИАЛА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0" name="Picture 2" descr="E:\зеленый флаг\зелен.флаг\20180329_092903.jpg"/>
          <p:cNvPicPr>
            <a:picLocks noChangeAspect="1" noChangeArrowheads="1"/>
          </p:cNvPicPr>
          <p:nvPr/>
        </p:nvPicPr>
        <p:blipFill>
          <a:blip r:embed="rId3" cstate="print"/>
          <a:srcRect l="17615"/>
          <a:stretch>
            <a:fillRect/>
          </a:stretch>
        </p:blipFill>
        <p:spPr bwMode="auto">
          <a:xfrm rot="4795501">
            <a:off x="-151267" y="2413771"/>
            <a:ext cx="4577891" cy="2946749"/>
          </a:xfrm>
          <a:prstGeom prst="rect">
            <a:avLst/>
          </a:prstGeom>
          <a:noFill/>
        </p:spPr>
      </p:pic>
      <p:pic>
        <p:nvPicPr>
          <p:cNvPr id="48131" name="Picture 3" descr="E:\зеленый флаг\зелен.флаг\20180329_0933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988840"/>
            <a:ext cx="2280934" cy="3791682"/>
          </a:xfrm>
          <a:prstGeom prst="rect">
            <a:avLst/>
          </a:prstGeom>
          <a:noFill/>
        </p:spPr>
      </p:pic>
      <p:pic>
        <p:nvPicPr>
          <p:cNvPr id="48132" name="Picture 4" descr="E:\зеленый флаг\зелен.флаг\20180115_222053.jpg"/>
          <p:cNvPicPr>
            <a:picLocks noChangeAspect="1" noChangeArrowheads="1"/>
          </p:cNvPicPr>
          <p:nvPr/>
        </p:nvPicPr>
        <p:blipFill>
          <a:blip r:embed="rId5" cstate="print"/>
          <a:srcRect l="16926" r="15350" b="9419"/>
          <a:stretch>
            <a:fillRect/>
          </a:stretch>
        </p:blipFill>
        <p:spPr bwMode="auto">
          <a:xfrm>
            <a:off x="3635896" y="1484784"/>
            <a:ext cx="2736304" cy="2448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510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68960"/>
            <a:ext cx="3312368" cy="2813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01008"/>
            <a:ext cx="3700875" cy="265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548680"/>
            <a:ext cx="7351977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sterdam_vp" pitchFamily="82" charset="0"/>
              </a:rPr>
              <a:t>«Дидактические игры в детском саду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sterdam_vp" pitchFamily="82" charset="0"/>
              </a:rPr>
              <a:t> из бросового материала своими руками!»</a:t>
            </a:r>
          </a:p>
          <a:p>
            <a:pPr algn="ctr"/>
            <a:endParaRPr lang="ru-RU" sz="900" b="1" dirty="0" smtClean="0">
              <a:solidFill>
                <a:srgbClr val="FF0000"/>
              </a:solidFill>
              <a:latin typeface="Amsterdam_vp" pitchFamily="82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msterdam_vp" pitchFamily="82" charset="0"/>
              </a:rPr>
              <a:t>«Игра </a:t>
            </a:r>
            <a:r>
              <a:rPr lang="ru-RU" sz="2400" b="1" dirty="0" err="1" smtClean="0">
                <a:solidFill>
                  <a:srgbClr val="FF0000"/>
                </a:solidFill>
                <a:latin typeface="Amsterdam_vp" pitchFamily="82" charset="0"/>
              </a:rPr>
              <a:t>заниматика</a:t>
            </a:r>
            <a:r>
              <a:rPr lang="ru-RU" sz="2400" b="1" dirty="0" smtClean="0">
                <a:solidFill>
                  <a:srgbClr val="FF0000"/>
                </a:solidFill>
                <a:latin typeface="Amsterdam_vp" pitchFamily="82" charset="0"/>
              </a:rPr>
              <a:t>!»</a:t>
            </a:r>
          </a:p>
          <a:p>
            <a:r>
              <a:rPr lang="ru-RU" sz="2400" b="1" dirty="0">
                <a:latin typeface="Amsterdam_vp" pitchFamily="82" charset="0"/>
              </a:rPr>
              <a:t>Р</a:t>
            </a:r>
            <a:r>
              <a:rPr lang="ru-RU" sz="2400" b="1" dirty="0" smtClean="0">
                <a:latin typeface="Amsterdam_vp" pitchFamily="82" charset="0"/>
              </a:rPr>
              <a:t>азвивающей </a:t>
            </a:r>
            <a:r>
              <a:rPr lang="ru-RU" sz="2400" b="1" dirty="0">
                <a:latin typeface="Amsterdam_vp" pitchFamily="82" charset="0"/>
              </a:rPr>
              <a:t>игры из крышек</a:t>
            </a:r>
            <a:r>
              <a:rPr lang="ru-RU" sz="2400" dirty="0">
                <a:latin typeface="Amsterdam_vp" pitchFamily="82" charset="0"/>
              </a:rPr>
              <a:t> </a:t>
            </a:r>
            <a:r>
              <a:rPr lang="ru-RU" sz="2400" dirty="0" smtClean="0">
                <a:latin typeface="Amsterdam_vp" pitchFamily="82" charset="0"/>
              </a:rPr>
              <a:t>. Игра  способствует развитию</a:t>
            </a:r>
            <a:r>
              <a:rPr lang="ru-RU" sz="2400" dirty="0">
                <a:latin typeface="Amsterdam_vp" pitchFamily="82" charset="0"/>
              </a:rPr>
              <a:t> </a:t>
            </a:r>
            <a:r>
              <a:rPr lang="ru-RU" sz="2400" dirty="0" smtClean="0">
                <a:latin typeface="Amsterdam_vp" pitchFamily="82" charset="0"/>
              </a:rPr>
              <a:t> координации </a:t>
            </a:r>
            <a:r>
              <a:rPr lang="ru-RU" sz="2400" dirty="0">
                <a:latin typeface="Amsterdam_vp" pitchFamily="82" charset="0"/>
              </a:rPr>
              <a:t>движений, памяти, внимания, ребенок легче освоит </a:t>
            </a:r>
            <a:r>
              <a:rPr lang="ru-RU" sz="2400" dirty="0">
                <a:latin typeface="Amsterdam_vp" pitchFamily="82" charset="0"/>
                <a:hlinkClick r:id="rId5" tooltip="Как выучить цвета с ребенком."/>
              </a:rPr>
              <a:t>знания цветов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70716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7584" y="548680"/>
            <a:ext cx="7200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>
                <a:solidFill>
                  <a:schemeClr val="bg1"/>
                </a:solidFill>
              </a:rPr>
              <a:t> </a:t>
            </a:r>
            <a:r>
              <a:rPr lang="ru-RU" sz="2400" b="1" dirty="0">
                <a:solidFill>
                  <a:srgbClr val="FF0000"/>
                </a:solidFill>
                <a:latin typeface="Amsterdam_vp" pitchFamily="82" charset="0"/>
              </a:rPr>
              <a:t>«Покорми зверюшку!»</a:t>
            </a:r>
            <a:r>
              <a:rPr lang="ru-RU" sz="2400" b="1" dirty="0">
                <a:latin typeface="Amsterdam_vp" pitchFamily="82" charset="0"/>
              </a:rPr>
              <a:t> </a:t>
            </a:r>
            <a:endParaRPr lang="ru-RU" sz="2400" b="1" dirty="0" smtClean="0">
              <a:latin typeface="Amsterdam_vp" pitchFamily="82" charset="0"/>
            </a:endParaRPr>
          </a:p>
          <a:p>
            <a:pPr algn="just">
              <a:buNone/>
            </a:pPr>
            <a:r>
              <a:rPr lang="ru-RU" sz="2400" b="1" dirty="0" smtClean="0">
                <a:latin typeface="Amsterdam_vp" pitchFamily="82" charset="0"/>
              </a:rPr>
              <a:t>(</a:t>
            </a:r>
            <a:r>
              <a:rPr lang="ru-RU" sz="2400" b="1" dirty="0">
                <a:latin typeface="Amsterdam_vp" pitchFamily="82" charset="0"/>
              </a:rPr>
              <a:t>птичку, собачку, коровку – любое животное, которое заинтересует вашего ребёнка). Для изготовления такой игры вам понадобится любая </a:t>
            </a:r>
            <a:r>
              <a:rPr lang="ru-RU" sz="2400" b="1" dirty="0" smtClean="0">
                <a:latin typeface="Amsterdam_vp" pitchFamily="82" charset="0"/>
              </a:rPr>
              <a:t>пластиковая бутылка. </a:t>
            </a:r>
            <a:r>
              <a:rPr lang="ru-RU" sz="2400" b="1" dirty="0">
                <a:latin typeface="Amsterdam_vp" pitchFamily="82" charset="0"/>
              </a:rPr>
              <a:t>Суть игры в том, чтобы накормить </a:t>
            </a:r>
            <a:r>
              <a:rPr lang="ru-RU" sz="2400" b="1" dirty="0" smtClean="0">
                <a:latin typeface="Amsterdam_vp" pitchFamily="82" charset="0"/>
              </a:rPr>
              <a:t>зверюшку-это </a:t>
            </a:r>
            <a:r>
              <a:rPr lang="ru-RU" sz="2400" b="1" dirty="0">
                <a:latin typeface="Amsterdam_vp" pitchFamily="82" charset="0"/>
              </a:rPr>
              <a:t>могут быть пуговицы, </a:t>
            </a:r>
            <a:r>
              <a:rPr lang="ru-RU" sz="2400" b="1" dirty="0" smtClean="0">
                <a:latin typeface="Amsterdam_vp" pitchFamily="82" charset="0"/>
              </a:rPr>
              <a:t>семечки</a:t>
            </a:r>
            <a:r>
              <a:rPr lang="ru-RU" sz="2400" b="1" dirty="0">
                <a:latin typeface="Amsterdam_vp" pitchFamily="82" charset="0"/>
              </a:rPr>
              <a:t>, </a:t>
            </a:r>
            <a:r>
              <a:rPr lang="ru-RU" sz="2400" b="1" dirty="0" smtClean="0">
                <a:latin typeface="Amsterdam_vp" pitchFamily="82" charset="0"/>
              </a:rPr>
              <a:t>фасоль, горох.</a:t>
            </a:r>
          </a:p>
          <a:p>
            <a:pPr>
              <a:buNone/>
            </a:pPr>
            <a:r>
              <a:rPr lang="ru-RU" sz="2400" b="1" dirty="0" smtClean="0">
                <a:latin typeface="Amsterdam_vp" pitchFamily="82" charset="0"/>
              </a:rPr>
              <a:t>Если </a:t>
            </a:r>
            <a:r>
              <a:rPr lang="ru-RU" sz="2400" b="1" dirty="0">
                <a:latin typeface="Amsterdam_vp" pitchFamily="82" charset="0"/>
              </a:rPr>
              <a:t>ребёнок маленький, </a:t>
            </a:r>
            <a:r>
              <a:rPr lang="ru-RU" sz="2400" b="1" dirty="0" smtClean="0">
                <a:latin typeface="Amsterdam_vp" pitchFamily="82" charset="0"/>
              </a:rPr>
              <a:t>то  </a:t>
            </a:r>
            <a:r>
              <a:rPr lang="ru-RU" sz="2400" b="1" dirty="0">
                <a:latin typeface="Amsterdam_vp" pitchFamily="82" charset="0"/>
              </a:rPr>
              <a:t>это могут быть </a:t>
            </a:r>
            <a:r>
              <a:rPr lang="ru-RU" sz="2400" b="1" dirty="0" smtClean="0">
                <a:latin typeface="Amsterdam_vp" pitchFamily="82" charset="0"/>
              </a:rPr>
              <a:t>жёлуди, орехи</a:t>
            </a:r>
            <a:r>
              <a:rPr lang="ru-RU" sz="2400" b="1" dirty="0">
                <a:latin typeface="Amsterdam_vp" pitchFamily="82" charset="0"/>
              </a:rPr>
              <a:t>, крупные пуговицы.</a:t>
            </a:r>
          </a:p>
        </p:txBody>
      </p:sp>
      <p:pic>
        <p:nvPicPr>
          <p:cNvPr id="2050" name="Picture 2" descr="C:\Users\солнышко\Downloads\Desktop\ДИД.ИГРА\IMG_20190122_0719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347" y="3564231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3564231"/>
            <a:ext cx="358874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229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3888432" cy="313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12976"/>
            <a:ext cx="3744416" cy="307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404664"/>
            <a:ext cx="741682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_AlbionicTtlRg&amp;Bt" pitchFamily="34" charset="-52"/>
              </a:rPr>
              <a:t>Игры на развитие </a:t>
            </a:r>
            <a:r>
              <a:rPr lang="ru-RU" sz="2800" dirty="0" err="1" smtClean="0">
                <a:solidFill>
                  <a:srgbClr val="002060"/>
                </a:solidFill>
                <a:latin typeface="a_AlbionicTtlRg&amp;Bt" pitchFamily="34" charset="-52"/>
              </a:rPr>
              <a:t>сенсорики</a:t>
            </a:r>
            <a:r>
              <a:rPr lang="ru-RU" sz="2800" dirty="0" smtClean="0">
                <a:solidFill>
                  <a:srgbClr val="002060"/>
                </a:solidFill>
                <a:latin typeface="a_AlbionicTtlRg&amp;Bt" pitchFamily="34" charset="-52"/>
              </a:rPr>
              <a:t>.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Amsterdam_vp" pitchFamily="82" charset="0"/>
              </a:rPr>
              <a:t>Игра « Реши и найди!»</a:t>
            </a:r>
          </a:p>
          <a:p>
            <a:r>
              <a:rPr lang="ru-RU" sz="2400" b="1" dirty="0" smtClean="0">
                <a:latin typeface="Amsterdam_vp" pitchFamily="82" charset="0"/>
              </a:rPr>
              <a:t>Я знаю, что </a:t>
            </a:r>
            <a:r>
              <a:rPr lang="ru-RU" sz="2400" b="1" dirty="0" err="1" smtClean="0">
                <a:latin typeface="Amsterdam_vp" pitchFamily="82" charset="0"/>
              </a:rPr>
              <a:t>большенство</a:t>
            </a:r>
            <a:r>
              <a:rPr lang="ru-RU" sz="2400" b="1" dirty="0" smtClean="0">
                <a:latin typeface="Amsterdam_vp" pitchFamily="82" charset="0"/>
              </a:rPr>
              <a:t> детей любят </a:t>
            </a:r>
            <a:r>
              <a:rPr lang="ru-RU" sz="2400" b="1" dirty="0" err="1" smtClean="0">
                <a:latin typeface="Amsterdam_vp" pitchFamily="82" charset="0"/>
              </a:rPr>
              <a:t>киндерсюрприз</a:t>
            </a:r>
            <a:r>
              <a:rPr lang="ru-RU" sz="2400" b="1" dirty="0" smtClean="0">
                <a:latin typeface="Amsterdam_vp" pitchFamily="82" charset="0"/>
              </a:rPr>
              <a:t>, а после него остаются маленькие желтые коробочки. Вот с ними я сейчас предложу одну игру для детей, которые учатся считать. Игра на сложение и вычитание.  Для этого нам понадобится палетка от яиц и киндеры.</a:t>
            </a:r>
            <a:endParaRPr lang="ru-RU" sz="2400" b="1" dirty="0">
              <a:latin typeface="Amsterdam_vp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03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" y="0"/>
            <a:ext cx="907002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1680" y="404664"/>
            <a:ext cx="71287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Amsterdam_vp" pitchFamily="82" charset="0"/>
              </a:rPr>
              <a:t>Игра «Составь словечко!»</a:t>
            </a:r>
          </a:p>
          <a:p>
            <a:r>
              <a:rPr lang="ru-RU" sz="2800" b="1" dirty="0" smtClean="0">
                <a:latin typeface="Amsterdam_vp" pitchFamily="82" charset="0"/>
              </a:rPr>
              <a:t>Цель: Развитие слово- буквенного анализа слова.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16832"/>
            <a:ext cx="3219822" cy="42930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84784"/>
            <a:ext cx="3705876" cy="49411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510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" y="0"/>
            <a:ext cx="9070026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4984"/>
            <a:ext cx="3880520" cy="291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2896"/>
            <a:ext cx="384400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476672"/>
            <a:ext cx="78488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msterdam_vp" pitchFamily="82" charset="0"/>
              </a:rPr>
              <a:t>Игровой макет «Домашние животные</a:t>
            </a:r>
            <a:r>
              <a:rPr lang="ru-RU" sz="2400" b="1" dirty="0" smtClean="0">
                <a:solidFill>
                  <a:srgbClr val="FF0000"/>
                </a:solidFill>
                <a:latin typeface="Amsterdam_vp" pitchFamily="82" charset="0"/>
              </a:rPr>
              <a:t>»</a:t>
            </a:r>
          </a:p>
          <a:p>
            <a:r>
              <a:rPr lang="ru-RU" sz="2400" b="1" dirty="0" smtClean="0">
                <a:latin typeface="Amsterdam_vp" pitchFamily="82" charset="0"/>
              </a:rPr>
              <a:t>Макет </a:t>
            </a:r>
            <a:r>
              <a:rPr lang="ru-RU" sz="2400" b="1" dirty="0">
                <a:latin typeface="Amsterdam_vp" pitchFamily="82" charset="0"/>
              </a:rPr>
              <a:t>«</a:t>
            </a:r>
            <a:r>
              <a:rPr lang="ru-RU" sz="2400" b="1" dirty="0" smtClean="0">
                <a:latin typeface="Amsterdam_vp" pitchFamily="82" charset="0"/>
              </a:rPr>
              <a:t>домашние </a:t>
            </a:r>
            <a:r>
              <a:rPr lang="ru-RU" sz="2400" b="1" dirty="0">
                <a:latin typeface="Amsterdam_vp" pitchFamily="82" charset="0"/>
              </a:rPr>
              <a:t>животные» был изготовлен из бросового материала (</a:t>
            </a:r>
            <a:r>
              <a:rPr lang="ru-RU" sz="2400" b="1" dirty="0" smtClean="0">
                <a:latin typeface="Amsterdam_vp" pitchFamily="82" charset="0"/>
              </a:rPr>
              <a:t>картона, газетных, пластики), </a:t>
            </a:r>
            <a:r>
              <a:rPr lang="ru-RU" sz="2400" b="1" dirty="0">
                <a:latin typeface="Amsterdam_vp" pitchFamily="82" charset="0"/>
              </a:rPr>
              <a:t>для детей дошкольного </a:t>
            </a:r>
            <a:r>
              <a:rPr lang="ru-RU" sz="2400" b="1" dirty="0" smtClean="0">
                <a:latin typeface="Amsterdam_vp" pitchFamily="82" charset="0"/>
              </a:rPr>
              <a:t>возраста. Это игра предназначена для закрепления </a:t>
            </a:r>
            <a:r>
              <a:rPr lang="ru-RU" sz="2400" b="1" dirty="0">
                <a:latin typeface="Amsterdam_vp" pitchFamily="82" charset="0"/>
              </a:rPr>
              <a:t>знания детей о домашних животных. Отмечать характерные </a:t>
            </a:r>
            <a:r>
              <a:rPr lang="ru-RU" sz="2400" b="1" dirty="0" smtClean="0">
                <a:latin typeface="Amsterdam_vp" pitchFamily="82" charset="0"/>
              </a:rPr>
              <a:t>признаки.</a:t>
            </a:r>
            <a:endParaRPr lang="ru-RU" sz="2400" b="1" dirty="0">
              <a:latin typeface="Amsterdam_vp" pitchFamily="82" charset="0"/>
            </a:endParaRPr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81825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" y="0"/>
            <a:ext cx="9070026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980728"/>
            <a:ext cx="66247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dirty="0" smtClean="0"/>
              <a:t>	</a:t>
            </a:r>
            <a:r>
              <a:rPr lang="ru-RU" sz="2800" dirty="0" smtClean="0"/>
              <a:t>Благодаря </a:t>
            </a:r>
            <a:r>
              <a:rPr lang="ru-RU" sz="2800" dirty="0" smtClean="0"/>
              <a:t>такой форме работы с  детьми, с родителями (законными представителями) мы сумели реализовать право родителей на участие в жизни детского сада, предоставили им возможность больше узнать о своем ребенке, о педагогах, работающих с детьми, о развивающей среде ДОУ, проблемах, успехах, </a:t>
            </a:r>
            <a:r>
              <a:rPr lang="ru-RU" sz="2800" dirty="0" smtClean="0"/>
              <a:t>достижениях.</a:t>
            </a:r>
            <a:endParaRPr lang="tt-RU" sz="2800" dirty="0"/>
          </a:p>
        </p:txBody>
      </p:sp>
    </p:spTree>
    <p:extLst>
      <p:ext uri="{BB962C8B-B14F-4D97-AF65-F5344CB8AC3E}">
        <p14:creationId xmlns="" xmlns:p14="http://schemas.microsoft.com/office/powerpoint/2010/main" val="381825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7" y="0"/>
            <a:ext cx="9070026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71600" y="620688"/>
            <a:ext cx="7344816" cy="5398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Результаты </a:t>
            </a:r>
            <a:r>
              <a:rPr lang="ru-RU" altLang="ru-RU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проекта.</a:t>
            </a:r>
            <a:endParaRPr lang="ru-RU" altLang="ru-RU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проведённого проекта у детей сформировались представления о возможности использования бросового материала в полезных целях. 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работ показала значимость проведённого проекта: дети испытывали чувство радости, успеха и </a:t>
            </a:r>
            <a:r>
              <a:rPr lang="ru-RU" alt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самореализации</a:t>
            </a:r>
            <a:r>
              <a:rPr lang="ru-RU" alt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9602210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Cambria"/>
        <a:ea typeface=""/>
        <a:cs typeface=""/>
      </a:majorFont>
      <a:minorFont>
        <a:latin typeface="Brush Script MT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320</Words>
  <Application>Microsoft Office PowerPoint</Application>
  <PresentationFormat>Экран (4:3)</PresentationFormat>
  <Paragraphs>61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Экологический проект:  «Подарим мусору вторую жизнь»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Уборка участка.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солнышко</dc:creator>
  <cp:lastModifiedBy>user</cp:lastModifiedBy>
  <cp:revision>44</cp:revision>
  <dcterms:created xsi:type="dcterms:W3CDTF">2019-01-18T06:09:28Z</dcterms:created>
  <dcterms:modified xsi:type="dcterms:W3CDTF">2019-11-13T06:52:15Z</dcterms:modified>
</cp:coreProperties>
</file>