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8" r:id="rId8"/>
    <p:sldId id="263" r:id="rId9"/>
    <p:sldId id="264" r:id="rId10"/>
    <p:sldId id="269" r:id="rId11"/>
    <p:sldId id="265" r:id="rId12"/>
    <p:sldId id="266" r:id="rId13"/>
    <p:sldId id="270" r:id="rId14"/>
    <p:sldId id="271" r:id="rId15"/>
    <p:sldId id="274" r:id="rId16"/>
    <p:sldId id="275" r:id="rId17"/>
    <p:sldId id="276" r:id="rId18"/>
    <p:sldId id="267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D24"/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F6B7C-8B27-4395-8144-DA0B1C3E7E82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A287E-D3C7-488D-9D05-879EC1473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8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F36648-6D38-4EBD-8591-46AFB5F5E136}" type="slidenum">
              <a:rPr lang="ru-RU" sz="1200"/>
              <a:pPr eaLnBrk="1" hangingPunct="1"/>
              <a:t>6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23694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C714BC-013A-4C88-B230-45A64DEBFB38}" type="slidenum">
              <a:rPr lang="ru-RU"/>
              <a:pPr/>
              <a:t>8</a:t>
            </a:fld>
            <a:endParaRPr lang="ru-RU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68300" y="677863"/>
            <a:ext cx="612140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840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EC30DD-EE25-43B5-8C1B-DB8C82295FFD}" type="slidenum">
              <a:rPr lang="ru-RU"/>
              <a:pPr/>
              <a:t>9</a:t>
            </a:fld>
            <a:endParaRPr lang="ru-RU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68300" y="677863"/>
            <a:ext cx="612140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3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/>
            <a:fld id="{72162807-410A-4E5E-B888-E5D4D8A4E121}" type="slidenum"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 eaLnBrk="1"/>
              <a:t>15</a:t>
            </a:fld>
            <a:endParaRPr 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321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/>
            <a:fld id="{B88D417C-3426-4E90-A1D6-3926F02283E9}" type="slidenum"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 eaLnBrk="1"/>
              <a:t>16</a:t>
            </a:fld>
            <a:endParaRPr 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1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04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/>
            <a:fld id="{A5672F63-5D45-4DB1-A6F7-83D158D9DCE9}" type="slidenum"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 eaLnBrk="1"/>
              <a:t>17</a:t>
            </a:fld>
            <a:endParaRPr 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1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4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2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02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381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7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97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5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66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54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54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5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62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5EF89-336C-4BAA-B802-48AD30C9AC55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53870-7030-4059-A088-D842B735E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6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2259" y="186591"/>
            <a:ext cx="9554156" cy="3596843"/>
          </a:xfrm>
          <a:noFill/>
          <a:ln>
            <a:solidFill>
              <a:schemeClr val="bg1"/>
            </a:solidFill>
          </a:ln>
        </p:spPr>
        <p:txBody>
          <a:bodyPr>
            <a:prstTxWarp prst="textWave2">
              <a:avLst>
                <a:gd name="adj1" fmla="val 12500"/>
                <a:gd name="adj2" fmla="val 917"/>
              </a:avLst>
            </a:prstTxWarp>
          </a:bodyPr>
          <a:lstStyle/>
          <a:p>
            <a:r>
              <a:rPr lang="ru-RU" b="1" dirty="0">
                <a:ln w="22225">
                  <a:solidFill>
                    <a:srgbClr val="FA4D24"/>
                  </a:solidFill>
                  <a:prstDash val="solid"/>
                </a:ln>
                <a:solidFill>
                  <a:srgbClr val="0070C0"/>
                </a:solidFill>
                <a:latin typeface="Arial Black" panose="020B0A04020102020204" pitchFamily="34" charset="0"/>
              </a:rPr>
              <a:t>Викторина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b="1" dirty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Знатоки безопасности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90" y="0"/>
            <a:ext cx="1809622" cy="25274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89" y="60338"/>
            <a:ext cx="1924674" cy="1924674"/>
          </a:xfrm>
          <a:prstGeom prst="rect">
            <a:avLst/>
          </a:prstGeom>
        </p:spPr>
      </p:pic>
      <p:pic>
        <p:nvPicPr>
          <p:cNvPr id="10" name="Рисунок 9" descr="Безопасность в быту — МАОУ СОШ № 2">
            <a:extLst>
              <a:ext uri="{FF2B5EF4-FFF2-40B4-BE49-F238E27FC236}">
                <a16:creationId xmlns:a16="http://schemas.microsoft.com/office/drawing/2014/main" xmlns="" id="{E56073CD-3399-47AB-8C4B-16EDE431FBBE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t="2676" r="6728" b="2152"/>
          <a:stretch/>
        </p:blipFill>
        <p:spPr bwMode="auto">
          <a:xfrm>
            <a:off x="1273638" y="3842158"/>
            <a:ext cx="3516475" cy="28292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Безопасность жизнедеятельности детей. Обсуждение на LiveInternet -  Российский Сервис Онлайн-Дневников">
            <a:extLst>
              <a:ext uri="{FF2B5EF4-FFF2-40B4-BE49-F238E27FC236}">
                <a16:creationId xmlns:a16="http://schemas.microsoft.com/office/drawing/2014/main" xmlns="" id="{32B39691-3E37-4135-AC54-6F6B5FCB000B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t="12291" r="6778" b="3958"/>
          <a:stretch/>
        </p:blipFill>
        <p:spPr bwMode="auto">
          <a:xfrm>
            <a:off x="8632271" y="3429000"/>
            <a:ext cx="3435291" cy="32424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Безопасность в быту - Ошколе.РУ">
            <a:extLst>
              <a:ext uri="{FF2B5EF4-FFF2-40B4-BE49-F238E27FC236}">
                <a16:creationId xmlns:a16="http://schemas.microsoft.com/office/drawing/2014/main" xmlns="" id="{507FA484-020F-4545-B73C-6574C79168FE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2083" r="26146" b="3125"/>
          <a:stretch/>
        </p:blipFill>
        <p:spPr bwMode="auto">
          <a:xfrm>
            <a:off x="5501682" y="3624044"/>
            <a:ext cx="2421128" cy="30473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16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1" descr="зеб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5" t="20032" r="26056" b="20032"/>
          <a:stretch>
            <a:fillRect/>
          </a:stretch>
        </p:blipFill>
        <p:spPr bwMode="auto">
          <a:xfrm>
            <a:off x="4440239" y="2060576"/>
            <a:ext cx="4452937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n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836614"/>
            <a:ext cx="12096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21541" y="5945655"/>
            <a:ext cx="88201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 dirty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 dirty="0">
                <a:solidFill>
                  <a:srgbClr val="002060"/>
                </a:solidFill>
                <a:latin typeface="Arial" charset="0"/>
                <a:cs typeface="Arial" charset="0"/>
              </a:rPr>
              <a:t>ПЕШЕХОД</a:t>
            </a:r>
          </a:p>
        </p:txBody>
      </p:sp>
      <p:sp>
        <p:nvSpPr>
          <p:cNvPr id="6150" name="Rectangle 9"/>
          <p:cNvSpPr>
            <a:spLocks noGrp="1" noChangeArrowheads="1"/>
          </p:cNvSpPr>
          <p:nvPr>
            <p:ph type="title"/>
          </p:nvPr>
        </p:nvSpPr>
        <p:spPr>
          <a:xfrm>
            <a:off x="1313331" y="173832"/>
            <a:ext cx="10515600" cy="1325563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FF3300"/>
                </a:solidFill>
              </a:rPr>
              <a:t>Как называется человек, совершающий движение?</a:t>
            </a:r>
          </a:p>
        </p:txBody>
      </p:sp>
    </p:spTree>
    <p:extLst>
      <p:ext uri="{BB962C8B-B14F-4D97-AF65-F5344CB8AC3E}">
        <p14:creationId xmlns:p14="http://schemas.microsoft.com/office/powerpoint/2010/main" val="351832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3" descr="Untitled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65" y="1519518"/>
            <a:ext cx="6984588" cy="513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424113" y="6858001"/>
            <a:ext cx="7192962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ru-RU" sz="8600" b="1">
                <a:solidFill>
                  <a:schemeClr val="accent2"/>
                </a:solidFill>
                <a:latin typeface="Arial" charset="0"/>
                <a:cs typeface="Arial" charset="0"/>
              </a:rPr>
              <a:t/>
            </a:r>
            <a:br>
              <a:rPr lang="ru-RU" sz="8600" b="1">
                <a:solidFill>
                  <a:schemeClr val="accent2"/>
                </a:solidFill>
                <a:latin typeface="Arial" charset="0"/>
                <a:cs typeface="Arial" charset="0"/>
              </a:rPr>
            </a:br>
            <a:endParaRPr lang="ru-RU" sz="8600" b="1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7172" name="Rectangle 8"/>
          <p:cNvSpPr>
            <a:spLocks noGrp="1" noChangeArrowheads="1"/>
          </p:cNvSpPr>
          <p:nvPr>
            <p:ph type="title"/>
          </p:nvPr>
        </p:nvSpPr>
        <p:spPr>
          <a:xfrm>
            <a:off x="1402977" y="407474"/>
            <a:ext cx="10515600" cy="1325563"/>
          </a:xfrm>
        </p:spPr>
        <p:txBody>
          <a:bodyPr/>
          <a:lstStyle/>
          <a:p>
            <a:pPr eaLnBrk="1" hangingPunct="1"/>
            <a:r>
              <a:rPr lang="ru-RU" sz="4000" b="1" dirty="0">
                <a:solidFill>
                  <a:srgbClr val="FF0000"/>
                </a:solidFill>
              </a:rPr>
              <a:t>Как называется часть дороги, предназначенная для движения пешеходов?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533808" y="5244260"/>
            <a:ext cx="821848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9600" b="1" dirty="0">
                <a:solidFill>
                  <a:srgbClr val="002060"/>
                </a:solidFill>
              </a:rPr>
              <a:t>ТРОТУАР</a:t>
            </a: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 flipV="1">
            <a:off x="6462526" y="3272119"/>
            <a:ext cx="1223962" cy="962025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43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8" descr="знак пе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463209"/>
            <a:ext cx="4851400" cy="484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 descr="n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707" y="615951"/>
            <a:ext cx="12096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927350" y="2349501"/>
            <a:ext cx="64008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endParaRPr lang="ru-RU" sz="4000" b="1" i="1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8198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35188" y="118413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>
                <a:solidFill>
                  <a:srgbClr val="FF0000"/>
                </a:solidFill>
              </a:rPr>
              <a:t>Где, в каком месте можно переходить проезжую часть дороги?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071813" y="6137368"/>
            <a:ext cx="6400800" cy="1752600"/>
          </a:xfrm>
        </p:spPr>
        <p:txBody>
          <a:bodyPr/>
          <a:lstStyle/>
          <a:p>
            <a:pPr eaLnBrk="1" hangingPunct="1"/>
            <a:r>
              <a:rPr lang="ru-RU" sz="4400" b="1" i="1" dirty="0">
                <a:solidFill>
                  <a:srgbClr val="002060"/>
                </a:solidFill>
                <a:latin typeface="Gulim" pitchFamily="34" charset="-127"/>
              </a:rPr>
              <a:t>Пешеходный переход</a:t>
            </a:r>
          </a:p>
        </p:txBody>
      </p:sp>
    </p:spTree>
    <p:extLst>
      <p:ext uri="{BB962C8B-B14F-4D97-AF65-F5344CB8AC3E}">
        <p14:creationId xmlns:p14="http://schemas.microsoft.com/office/powerpoint/2010/main" val="420265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зеб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341" y="1336675"/>
            <a:ext cx="6454588" cy="48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847850" y="3860801"/>
            <a:ext cx="88201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ru-RU" sz="12600" b="1">
                <a:solidFill>
                  <a:srgbClr val="FF3300"/>
                </a:solidFill>
                <a:latin typeface="Arial" charset="0"/>
                <a:cs typeface="Arial" charset="0"/>
              </a:rPr>
            </a:br>
            <a:endParaRPr lang="ru-RU" sz="12600" b="1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title"/>
          </p:nvPr>
        </p:nvSpPr>
        <p:spPr>
          <a:xfrm>
            <a:off x="2143125" y="40052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>
                <a:solidFill>
                  <a:srgbClr val="FF0000"/>
                </a:solidFill>
              </a:rPr>
              <a:t>Как называют дорожную разметку, где белые полосы на асфальте?</a:t>
            </a:r>
            <a:r>
              <a:rPr lang="ru-RU" sz="4000" dirty="0">
                <a:solidFill>
                  <a:srgbClr val="FF3300"/>
                </a:solidFill>
              </a:rPr>
              <a:t/>
            </a:r>
            <a:br>
              <a:rPr lang="ru-RU" sz="4000" dirty="0">
                <a:solidFill>
                  <a:srgbClr val="FF3300"/>
                </a:solidFill>
              </a:rPr>
            </a:br>
            <a:endParaRPr lang="ru-RU" sz="4000" dirty="0">
              <a:solidFill>
                <a:srgbClr val="FF3300"/>
              </a:solidFill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503613" y="5302250"/>
            <a:ext cx="43307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9600" b="1" dirty="0">
                <a:solidFill>
                  <a:srgbClr val="002060"/>
                </a:solidFill>
              </a:rPr>
              <a:t>ЗЕБРА</a:t>
            </a:r>
          </a:p>
        </p:txBody>
      </p:sp>
      <p:pic>
        <p:nvPicPr>
          <p:cNvPr id="9222" name="Picture 10" descr="n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420" y="750422"/>
            <a:ext cx="12096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15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2626" y="214313"/>
            <a:ext cx="6913563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09786" y="1293346"/>
            <a:ext cx="7345362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4000" dirty="0">
                <a:latin typeface="Comic Sans MS" panose="030F0702030302020204" pitchFamily="66" charset="0"/>
              </a:rPr>
              <a:t>Если вдруг пожар возник,</a:t>
            </a:r>
          </a:p>
          <a:p>
            <a:pPr eaLnBrk="1" hangingPunct="1"/>
            <a:r>
              <a:rPr lang="ru-RU" sz="4000" dirty="0">
                <a:latin typeface="Comic Sans MS" panose="030F0702030302020204" pitchFamily="66" charset="0"/>
              </a:rPr>
              <a:t>То звонить обязан вмиг,</a:t>
            </a:r>
          </a:p>
          <a:p>
            <a:pPr eaLnBrk="1" hangingPunct="1"/>
            <a:r>
              <a:rPr lang="ru-RU" sz="4000" dirty="0">
                <a:latin typeface="Comic Sans MS" panose="030F0702030302020204" pitchFamily="66" charset="0"/>
              </a:rPr>
              <a:t>Каждый смелый гражданин</a:t>
            </a:r>
          </a:p>
          <a:p>
            <a:pPr eaLnBrk="1" hangingPunct="1"/>
            <a:r>
              <a:rPr lang="ru-RU" sz="4000" dirty="0">
                <a:latin typeface="Comic Sans MS" panose="030F0702030302020204" pitchFamily="66" charset="0"/>
              </a:rPr>
              <a:t>В часть к пожарным….</a:t>
            </a:r>
          </a:p>
          <a:p>
            <a:pPr eaLnBrk="1" hangingPunct="1"/>
            <a:r>
              <a:rPr lang="ru-RU" sz="3200" dirty="0">
                <a:latin typeface="Comic Sans MS" panose="030F0702030302020204" pitchFamily="66" charset="0"/>
              </a:rPr>
              <a:t> </a:t>
            </a:r>
          </a:p>
          <a:p>
            <a:pPr eaLnBrk="1" hangingPunct="1"/>
            <a:endParaRPr lang="ru-RU" sz="5400" dirty="0">
              <a:latin typeface="Comic Sans MS" panose="030F0702030302020204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36450" y="3509417"/>
            <a:ext cx="2736648" cy="28469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7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01</a:t>
            </a:r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9340417" y="108605"/>
            <a:ext cx="2265362" cy="3117850"/>
            <a:chOff x="3969" y="1344"/>
            <a:chExt cx="1427" cy="1964"/>
          </a:xfrm>
        </p:grpSpPr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6384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05800" cy="1325563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Какие предметы могут привести к пожару 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349" y="4018708"/>
            <a:ext cx="2587099" cy="20696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51" y="3532949"/>
            <a:ext cx="3508310" cy="30411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04" y="1690688"/>
            <a:ext cx="4976851" cy="2269124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8367038" y="5439005"/>
            <a:ext cx="572433" cy="5916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255428" y="5607983"/>
            <a:ext cx="572433" cy="5916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Group 10"/>
          <p:cNvGrpSpPr>
            <a:grpSpLocks/>
          </p:cNvGrpSpPr>
          <p:nvPr/>
        </p:nvGrpSpPr>
        <p:grpSpPr bwMode="auto">
          <a:xfrm>
            <a:off x="9448767" y="415099"/>
            <a:ext cx="2265362" cy="3117850"/>
            <a:chOff x="3969" y="1344"/>
            <a:chExt cx="1427" cy="1964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5344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2470337" y="5209078"/>
            <a:ext cx="5184775" cy="86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Спрячетесь в шкаф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2446527" y="3907678"/>
            <a:ext cx="5187950" cy="86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Закроете нос и рот мокрой</a:t>
            </a:r>
          </a:p>
          <a:p>
            <a:pPr algn="ctr">
              <a:buClrTx/>
              <a:buFontTx/>
              <a:buNone/>
            </a:pPr>
            <a:r>
              <a:rPr lang="ru-RU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тряпкой и покинете помещение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2467162" y="2606278"/>
            <a:ext cx="5187950" cy="86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 smtClean="0">
                <a:solidFill>
                  <a:srgbClr val="3333CC"/>
                </a:solidFill>
                <a:latin typeface="Comic Sans MS" panose="030F0702030302020204" pitchFamily="66" charset="0"/>
              </a:rPr>
              <a:t>Вызовете </a:t>
            </a:r>
            <a:r>
              <a:rPr lang="ru-RU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пожарных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365283" y="613569"/>
            <a:ext cx="6192837" cy="131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spcBef>
                <a:spcPts val="2500"/>
              </a:spcBef>
            </a:pPr>
            <a:r>
              <a:rPr lang="ru-RU" sz="4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Если комната в дыму, ваши действия:</a:t>
            </a:r>
          </a:p>
        </p:txBody>
      </p: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9035024" y="613569"/>
            <a:ext cx="2265362" cy="3117850"/>
            <a:chOff x="3969" y="1344"/>
            <a:chExt cx="1427" cy="1964"/>
          </a:xfrm>
        </p:grpSpPr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3969" y="1344"/>
              <a:ext cx="1427" cy="1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Овал 1"/>
          <p:cNvSpPr/>
          <p:nvPr/>
        </p:nvSpPr>
        <p:spPr>
          <a:xfrm>
            <a:off x="7691624" y="4043642"/>
            <a:ext cx="572433" cy="5916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691624" y="2742242"/>
            <a:ext cx="572433" cy="5916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80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par>
              <p:cTn id="2" fill="hold" nodeType="interactiveSeq">
                <p:stCondLst>
                  <p:cond delay="0">
                    <p:tgtEl>
                      <p:spTgt spid="6150"/>
                    </p:tgtEl>
                  </p:cond>
                </p:stCondLst>
                <p:childTnLst>
                  <p:par>
                    <p:cTn id="3" fill="hold"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" fill="hold" nodeType="interactiveSeq">
                <p:stCondLst>
                  <p:cond delay="0">
                    <p:tgtEl>
                      <p:spTgt spid="6151"/>
                    </p:tgtEl>
                  </p:cond>
                </p:stCondLst>
                <p:childTnLst>
                  <p:par>
                    <p:cTn id="7" fill="hold"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0" fill="hold" nodeType="interactiveSeq">
                <p:stCondLst>
                  <p:cond delay="0">
                    <p:tgtEl>
                      <p:spTgt spid="6149"/>
                    </p:tgtEl>
                  </p:cond>
                </p:stCondLst>
                <p:childTnLst>
                  <p:par>
                    <p:cTn id="11" fill="hold"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seq concurrent="1" nextAc="seek">
              <p:cTn id="14" dur="0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2003147" y="332910"/>
            <a:ext cx="5762625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6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Какие предметы при возгорании нельзя заливать</a:t>
            </a:r>
            <a:r>
              <a:rPr lang="ru-RU" sz="32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400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водой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2063751" y="5229226"/>
            <a:ext cx="5184775" cy="9366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телевизор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063750" y="3765551"/>
            <a:ext cx="5187950" cy="9366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>
                <a:solidFill>
                  <a:srgbClr val="3333CC"/>
                </a:solidFill>
                <a:latin typeface="Comic Sans MS" panose="030F0702030302020204" pitchFamily="66" charset="0"/>
              </a:rPr>
              <a:t>стол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2063750" y="2421733"/>
            <a:ext cx="5187950" cy="9366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CCFF"/>
              </a:gs>
              <a:gs pos="50000">
                <a:srgbClr val="FFFFFF"/>
              </a:gs>
              <a:gs pos="100000">
                <a:srgbClr val="66CCFF"/>
              </a:gs>
            </a:gsLst>
            <a:lin ang="5400000" scaled="1"/>
          </a:gradFill>
          <a:ln w="936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>
                <a:solidFill>
                  <a:srgbClr val="3333CC"/>
                </a:solidFill>
                <a:latin typeface="Comic Sans MS" panose="030F0702030302020204" pitchFamily="66" charset="0"/>
              </a:rPr>
              <a:t>вещи</a:t>
            </a:r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3" y="644526"/>
            <a:ext cx="2268537" cy="31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Овал 11"/>
          <p:cNvSpPr/>
          <p:nvPr/>
        </p:nvSpPr>
        <p:spPr>
          <a:xfrm>
            <a:off x="7479555" y="5516469"/>
            <a:ext cx="572433" cy="5916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27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0" fill="hold" nodeType="interactiveSeq">
                <p:stCondLst>
                  <p:cond delay="0">
                    <p:tgtEl>
                      <p:spTgt spid="7171"/>
                    </p:tgtEl>
                  </p:cond>
                </p:stCondLst>
                <p:childTnLst>
                  <p:par>
                    <p:cTn id="11" fill="hold"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4" fill="hold" nodeType="interactiveSeq">
                <p:stCondLst>
                  <p:cond delay="0">
                    <p:tgtEl>
                      <p:spTgt spid="7173"/>
                    </p:tgtEl>
                  </p:cond>
                </p:stCondLst>
                <p:childTnLst>
                  <p:par>
                    <p:cTn id="15" fill="hold"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8" fill="hold" nodeType="interactiveSeq">
                <p:stCondLst>
                  <p:cond delay="0">
                    <p:tgtEl>
                      <p:spTgt spid="7172"/>
                    </p:tgtEl>
                  </p:cond>
                </p:stCondLst>
                <p:childTnLst>
                  <p:par>
                    <p:cTn id="19" fill="hold"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/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74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Игра «Это я, это я, это все мои друзья!»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17813" y="1734671"/>
            <a:ext cx="100359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Кто, услышав запах гари, сообщает о пожаре?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 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Кто из вас, заметив дым, закричит: «Пожар! Горим!»?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 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Кто из вас шалит с огнём, утром, вечером и днём?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 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Кто костров не разжигает и другим не разрешает?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 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Кто от маленькой сестрички прячет дома, дети, спички?</a:t>
            </a:r>
          </a:p>
        </p:txBody>
      </p:sp>
    </p:spTree>
    <p:extLst>
      <p:ext uri="{BB962C8B-B14F-4D97-AF65-F5344CB8AC3E}">
        <p14:creationId xmlns:p14="http://schemas.microsoft.com/office/powerpoint/2010/main" val="372924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42804" y="644553"/>
            <a:ext cx="93526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Какой гриб ТЫ ПОЛОЖИШЬ В КОРЗИНКУ 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35188" y="2349501"/>
            <a:ext cx="3313112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маслёнок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51313" y="3933826"/>
            <a:ext cx="3313112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мухомор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67438" y="2349501"/>
            <a:ext cx="3313112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поганка</a:t>
            </a:r>
          </a:p>
        </p:txBody>
      </p:sp>
      <p:sp>
        <p:nvSpPr>
          <p:cNvPr id="11" name="AutoShape 2" descr="http://wallpaperscraft.ru/image/griby_korzina_osen_eda_85577_2200x16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18" b="100000" l="2500" r="930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8219" y="3751729"/>
            <a:ext cx="4142400" cy="30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3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49824" y="261848"/>
            <a:ext cx="81784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Чего нельзя делать </a:t>
            </a:r>
          </a:p>
          <a:p>
            <a:pPr algn="ctr"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во время грозы?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35188" y="2349500"/>
            <a:ext cx="54737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Купаться в озере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35188" y="3284538"/>
            <a:ext cx="6337300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</a:rPr>
              <a:t>Прятаться в сухой яме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08213" y="4221163"/>
            <a:ext cx="78486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</a:rPr>
              <a:t>Прятаться в зарослях кустарника</a:t>
            </a:r>
          </a:p>
        </p:txBody>
      </p:sp>
      <p:sp>
        <p:nvSpPr>
          <p:cNvPr id="11" name="Молния 10"/>
          <p:cNvSpPr/>
          <p:nvPr/>
        </p:nvSpPr>
        <p:spPr>
          <a:xfrm>
            <a:off x="8954154" y="970007"/>
            <a:ext cx="2205317" cy="2758986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36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971165" y="589893"/>
            <a:ext cx="86385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из растений опасно для человека?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490984" y="2132857"/>
            <a:ext cx="365918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Ромашка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 Астра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Ландыш 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FF0000"/>
                </a:solidFill>
              </a:rPr>
              <a:t>4) Подорожник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endParaRPr lang="ru-RU" sz="2800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http://img-fotki.yandex.ru/get/6717/47407354.c3c/0_127ed3_ff8cc547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187" y="1492936"/>
            <a:ext cx="3688376" cy="45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56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203279" y="764705"/>
            <a:ext cx="728186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b="1" dirty="0">
                <a:solidFill>
                  <a:srgbClr val="FF0000"/>
                </a:solidFill>
              </a:rPr>
              <a:t>Выберите одно из наиболее опасных мест в квартире.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855640" y="2204865"/>
            <a:ext cx="343058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Балкон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Кухня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ru-RU" sz="2800" dirty="0">
                <a:solidFill>
                  <a:srgbClr val="FF0000"/>
                </a:solidFill>
              </a:rPr>
              <a:t>Ванная </a:t>
            </a:r>
          </a:p>
          <a:p>
            <a:pPr>
              <a:spcBef>
                <a:spcPct val="50000"/>
              </a:spcBef>
            </a:pPr>
            <a:r>
              <a:rPr lang="ru-RU" sz="2800" dirty="0">
                <a:solidFill>
                  <a:srgbClr val="FF0000"/>
                </a:solidFill>
              </a:rPr>
              <a:t>4) Лифт 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endParaRPr lang="ru-RU" sz="2800" dirty="0">
              <a:solidFill>
                <a:schemeClr val="accent2"/>
              </a:solidFill>
            </a:endParaRPr>
          </a:p>
        </p:txBody>
      </p:sp>
      <p:pic>
        <p:nvPicPr>
          <p:cNvPr id="15362" name="Picture 2" descr="https://thumbs.dreamstime.com/z/%D0%B8%D0%B7%D0%BE%D0%B1%D1%80%D0%B0%D0%B6%D0%B5%D0%BD%D0%B8%D0%B5-3-%D1%82%D0%B5%D0%BC%D1%8B-%D0%BA%D1%83%D1%85%D0%BD%D0%B8-261435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8"/>
          <a:stretch/>
        </p:blipFill>
        <p:spPr bwMode="auto">
          <a:xfrm>
            <a:off x="6286228" y="2338772"/>
            <a:ext cx="3971286" cy="318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41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466" y="2027733"/>
            <a:ext cx="2719005" cy="345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56" y="2155715"/>
            <a:ext cx="2707484" cy="345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21" y="3755915"/>
            <a:ext cx="2966711" cy="293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7502" y="0"/>
            <a:ext cx="6504996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396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903" y="2393578"/>
            <a:ext cx="3234850" cy="414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94" y="2393578"/>
            <a:ext cx="3585920" cy="267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740" y="351952"/>
            <a:ext cx="2873101" cy="308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5734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1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15" y="257355"/>
            <a:ext cx="3336340" cy="418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217" y="2245659"/>
            <a:ext cx="3460656" cy="439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088" y="2559212"/>
            <a:ext cx="3521096" cy="239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743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2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0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4"/>
          <a:stretch/>
        </p:blipFill>
        <p:spPr>
          <a:xfrm>
            <a:off x="2528048" y="2167308"/>
            <a:ext cx="5546918" cy="44542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68" y="3052492"/>
            <a:ext cx="2641141" cy="3569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8836" y="215153"/>
            <a:ext cx="9910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Посмотри на картинку и скажи </a:t>
            </a:r>
          </a:p>
          <a:p>
            <a:pPr algn="ctr"/>
            <a:r>
              <a:rPr lang="ru-RU" sz="4000" dirty="0">
                <a:solidFill>
                  <a:srgbClr val="FF0000"/>
                </a:solidFill>
              </a:rPr>
              <a:t>«Правильно сделал мальчик?»</a:t>
            </a:r>
          </a:p>
        </p:txBody>
      </p:sp>
      <p:sp>
        <p:nvSpPr>
          <p:cNvPr id="6" name="Овальная выноска 5"/>
          <p:cNvSpPr/>
          <p:nvPr/>
        </p:nvSpPr>
        <p:spPr>
          <a:xfrm>
            <a:off x="8996082" y="1538592"/>
            <a:ext cx="2568389" cy="1675255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rgbClr val="FF0000"/>
                </a:solidFill>
              </a:rPr>
              <a:t>ДА</a:t>
            </a:r>
          </a:p>
        </p:txBody>
      </p:sp>
    </p:spTree>
    <p:extLst>
      <p:ext uri="{BB962C8B-B14F-4D97-AF65-F5344CB8AC3E}">
        <p14:creationId xmlns:p14="http://schemas.microsoft.com/office/powerpoint/2010/main" val="308837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9960" y="424261"/>
            <a:ext cx="104588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Соблюдайте </a:t>
            </a:r>
          </a:p>
          <a:p>
            <a:pPr algn="ctr"/>
            <a:r>
              <a:rPr lang="ru-RU" sz="96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правила  безопасности!</a:t>
            </a:r>
          </a:p>
        </p:txBody>
      </p:sp>
    </p:spTree>
    <p:extLst>
      <p:ext uri="{BB962C8B-B14F-4D97-AF65-F5344CB8AC3E}">
        <p14:creationId xmlns:p14="http://schemas.microsoft.com/office/powerpoint/2010/main" val="1970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205</Words>
  <Application>Microsoft Office PowerPoint</Application>
  <PresentationFormat>Широкоэкранный</PresentationFormat>
  <Paragraphs>67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 Unicode MS</vt:lpstr>
      <vt:lpstr>Gulim</vt:lpstr>
      <vt:lpstr>Arial</vt:lpstr>
      <vt:lpstr>Arial Black</vt:lpstr>
      <vt:lpstr>Calibri</vt:lpstr>
      <vt:lpstr>Calibri Light</vt:lpstr>
      <vt:lpstr>Comic Sans MS</vt:lpstr>
      <vt:lpstr>DejaVu Sans</vt:lpstr>
      <vt:lpstr>Times New Roman</vt:lpstr>
      <vt:lpstr>Тема Office</vt:lpstr>
      <vt:lpstr>Викторина Знатоки безопасности</vt:lpstr>
      <vt:lpstr>Как называется человек, совершающий движение?</vt:lpstr>
      <vt:lpstr>Как называется часть дороги, предназначенная для движения пешеходов?</vt:lpstr>
      <vt:lpstr>Где, в каком месте можно переходить проезжую часть дороги?</vt:lpstr>
      <vt:lpstr>Как называют дорожную разметку, где белые полосы на асфальте? </vt:lpstr>
      <vt:lpstr>Презентация PowerPoint</vt:lpstr>
      <vt:lpstr>Какие предметы могут привести к пожару ?</vt:lpstr>
      <vt:lpstr>Презентация PowerPoint</vt:lpstr>
      <vt:lpstr>Презентация PowerPoint</vt:lpstr>
      <vt:lpstr>Игра «Это я, это я, это все мои друзья!»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Знатоки безопасности</dc:title>
  <dc:creator>User Microsoft</dc:creator>
  <cp:lastModifiedBy>Светлана Дронина</cp:lastModifiedBy>
  <cp:revision>14</cp:revision>
  <dcterms:created xsi:type="dcterms:W3CDTF">2018-02-13T17:54:18Z</dcterms:created>
  <dcterms:modified xsi:type="dcterms:W3CDTF">2022-04-16T11:02:10Z</dcterms:modified>
</cp:coreProperties>
</file>