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356" r:id="rId2"/>
    <p:sldId id="357" r:id="rId3"/>
    <p:sldId id="359" r:id="rId4"/>
    <p:sldId id="362" r:id="rId5"/>
  </p:sldIdLst>
  <p:sldSz cx="9144000" cy="5143500" type="screen16x9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768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189999-7C8E-4B10-9431-322A420E6AB6}" type="datetimeFigureOut">
              <a:rPr lang="ru-RU" smtClean="0"/>
              <a:pPr/>
              <a:t>27.10.2016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263" y="746125"/>
            <a:ext cx="662463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D7F10-DC24-4C81-9BBF-7089D2B55D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215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B2994-BF0A-4C94-ADB4-2F1C0F8F2EB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D3C9-C15D-47C9-B9E8-F5FD1DDD6B6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1331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B2994-BF0A-4C94-ADB4-2F1C0F8F2EB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D3C9-C15D-47C9-B9E8-F5FD1DDD6B6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8126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B2994-BF0A-4C94-ADB4-2F1C0F8F2EB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D3C9-C15D-47C9-B9E8-F5FD1DDD6B6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6527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B2994-BF0A-4C94-ADB4-2F1C0F8F2EB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D3C9-C15D-47C9-B9E8-F5FD1DDD6B6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4733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B2994-BF0A-4C94-ADB4-2F1C0F8F2EB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D3C9-C15D-47C9-B9E8-F5FD1DDD6B6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1286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B2994-BF0A-4C94-ADB4-2F1C0F8F2EB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D3C9-C15D-47C9-B9E8-F5FD1DDD6B6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7629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B2994-BF0A-4C94-ADB4-2F1C0F8F2EB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D3C9-C15D-47C9-B9E8-F5FD1DDD6B6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0191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B2994-BF0A-4C94-ADB4-2F1C0F8F2EB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D3C9-C15D-47C9-B9E8-F5FD1DDD6B6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9854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B2994-BF0A-4C94-ADB4-2F1C0F8F2EB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D3C9-C15D-47C9-B9E8-F5FD1DDD6B6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0369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B2994-BF0A-4C94-ADB4-2F1C0F8F2EB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D3C9-C15D-47C9-B9E8-F5FD1DDD6B6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7744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B2994-BF0A-4C94-ADB4-2F1C0F8F2EB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D3C9-C15D-47C9-B9E8-F5FD1DDD6B6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51302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EA7C48FA-53B1-4C63-99BB-771834149710}" type="datetime1">
              <a:rPr lang="ru-RU"/>
              <a:pPr>
                <a:defRPr/>
              </a:pPr>
              <a:t>27.10.2016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A417E98A-75C6-4F2E-9AC5-4EF22E8252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59969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2B2994-BF0A-4C94-ADB4-2F1C0F8F2EB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86D3C9-C15D-47C9-B9E8-F5FD1DDD6B6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8387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gif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2.gif"/><Relationship Id="rId7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4.gif"/><Relationship Id="rId4" Type="http://schemas.openxmlformats.org/officeDocument/2006/relationships/image" Target="../media/image3.gif"/><Relationship Id="rId9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2.gif"/><Relationship Id="rId7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bg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21432"/>
            <a:ext cx="9144000" cy="5164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971552" y="195263"/>
            <a:ext cx="71294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r>
              <a:rPr lang="ru-RU" altLang="ru-RU" sz="2800" b="1" dirty="0">
                <a:solidFill>
                  <a:srgbClr val="0000FF"/>
                </a:solidFill>
              </a:rPr>
              <a:t>Цели Юнармейского движения</a:t>
            </a:r>
          </a:p>
        </p:txBody>
      </p:sp>
      <p:pic>
        <p:nvPicPr>
          <p:cNvPr id="7173" name="Рисунок 13" descr="rf.g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51763" y="147638"/>
            <a:ext cx="1428750" cy="583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Рисунок 14" descr="rt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51763" y="584599"/>
            <a:ext cx="1428750" cy="583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4" descr="C:\Documents and Settings\artem\Мои документы\Untitled-1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600" y="15479"/>
            <a:ext cx="108585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http://t0.gstatic.com/images?q=tbn:ANd9GcSJvgJ9jp_OHupi2QUsDXcE_4698ID1hqCiIHwiFknZUsS0VcPb6g"/>
          <p:cNvPicPr>
            <a:picLocks noChangeAspect="1" noChangeArrowheads="1"/>
          </p:cNvPicPr>
          <p:nvPr/>
        </p:nvPicPr>
        <p:blipFill rotWithShape="1">
          <a:blip r:embed="rId6" cstate="print"/>
          <a:srcRect b="14422"/>
          <a:stretch/>
        </p:blipFill>
        <p:spPr bwMode="auto">
          <a:xfrm>
            <a:off x="101601" y="1148956"/>
            <a:ext cx="2163763" cy="1087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7" cstate="print"/>
          <a:srcRect l="71004" t="20234" r="1666"/>
          <a:stretch/>
        </p:blipFill>
        <p:spPr bwMode="auto">
          <a:xfrm>
            <a:off x="101601" y="2301479"/>
            <a:ext cx="2163763" cy="11227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8" name="Picture 2" descr="G:\9 мая 2016г. Парк ПОБЕДЫ\DSC_0173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203"/>
          <a:stretch>
            <a:fillRect/>
          </a:stretch>
        </p:blipFill>
        <p:spPr bwMode="auto">
          <a:xfrm>
            <a:off x="107950" y="3489725"/>
            <a:ext cx="2159000" cy="126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9" name="TextBox 12"/>
          <p:cNvSpPr txBox="1">
            <a:spLocks noChangeArrowheads="1"/>
          </p:cNvSpPr>
          <p:nvPr/>
        </p:nvSpPr>
        <p:spPr bwMode="auto">
          <a:xfrm>
            <a:off x="2484440" y="1059656"/>
            <a:ext cx="6480175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just" eaLnBrk="1" hangingPunct="1"/>
            <a:r>
              <a:rPr lang="ru-RU" altLang="ru-RU" sz="2000" b="1" dirty="0">
                <a:latin typeface="+mn-lt"/>
              </a:rPr>
              <a:t>- участие в реализации государственной молодежной политики Российской Федерации;</a:t>
            </a:r>
          </a:p>
          <a:p>
            <a:pPr algn="just" eaLnBrk="1" hangingPunct="1"/>
            <a:r>
              <a:rPr lang="ru-RU" altLang="ru-RU" sz="2000" b="1" dirty="0">
                <a:latin typeface="+mn-lt"/>
              </a:rPr>
              <a:t>- всестороннее развитие и совершенствование личности детей и подростков, удовлетворение их индивидуальных потребностей в интеллектуальном, нравственном и физическом совершенствовании;</a:t>
            </a:r>
          </a:p>
          <a:p>
            <a:pPr algn="just" eaLnBrk="1" hangingPunct="1"/>
            <a:r>
              <a:rPr lang="ru-RU" altLang="ru-RU" sz="2000" b="1" dirty="0">
                <a:latin typeface="+mn-lt"/>
              </a:rPr>
              <a:t>- повышение в обществе авторитета и престижа военной службы;</a:t>
            </a:r>
          </a:p>
          <a:p>
            <a:pPr algn="just" eaLnBrk="1" hangingPunct="1"/>
            <a:r>
              <a:rPr lang="ru-RU" altLang="ru-RU" sz="2000" b="1" dirty="0">
                <a:latin typeface="+mn-lt"/>
              </a:rPr>
              <a:t>- сохранение и приумножение патриотических традиций;</a:t>
            </a:r>
          </a:p>
          <a:p>
            <a:pPr algn="just" eaLnBrk="1" hangingPunct="1"/>
            <a:r>
              <a:rPr lang="ru-RU" altLang="ru-RU" sz="2000" b="1" dirty="0">
                <a:latin typeface="+mn-lt"/>
              </a:rPr>
              <a:t>- формирование у молодежи готовности и практической способности к выполнению гражданского долга и конституционных обязанностей по защите Отечества.</a:t>
            </a:r>
          </a:p>
        </p:txBody>
      </p:sp>
    </p:spTree>
    <p:extLst>
      <p:ext uri="{BB962C8B-B14F-4D97-AF65-F5344CB8AC3E}">
        <p14:creationId xmlns:p14="http://schemas.microsoft.com/office/powerpoint/2010/main" xmlns="" val="3893527086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bg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0716"/>
            <a:ext cx="9144000" cy="5164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971552" y="195263"/>
            <a:ext cx="71294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r>
              <a:rPr lang="ru-RU" altLang="ru-RU" sz="2800" b="1" dirty="0">
                <a:solidFill>
                  <a:srgbClr val="0000FF"/>
                </a:solidFill>
              </a:rPr>
              <a:t>Задачи Юнармейского движения</a:t>
            </a:r>
          </a:p>
        </p:txBody>
      </p:sp>
      <p:pic>
        <p:nvPicPr>
          <p:cNvPr id="8197" name="Рисунок 13" descr="rf.g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51763" y="147638"/>
            <a:ext cx="1428750" cy="583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Рисунок 14" descr="rt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51763" y="584599"/>
            <a:ext cx="1428750" cy="583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4" descr="C:\Documents and Settings\artem\Мои документы\Untitled-1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600" y="15479"/>
            <a:ext cx="108585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 descr="C:\Documents and Settings\user\Мои документы\Олег\Дизайн\ФОТО ВСЕ\ПАТРИОТИКА\бАКАНАЧ КИРГИЗ 2014\IMG_5839 (800x533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3189" y="1162052"/>
            <a:ext cx="1736725" cy="9120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Documents and Settings\user\Мои документы\Олег\Дизайн\ФОТО ВСЕ\ПАТРИОТИКА\бАКАНАЧ КИРГИЗ 2014\DSC_2222 (800x530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3188" y="2127649"/>
            <a:ext cx="1739900" cy="9084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2" descr="G:\КАДЕТЫЫЫЫЫЫ\Зарница-2014\1 день\IMG_4434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3189" y="3099198"/>
            <a:ext cx="1736725" cy="910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3" name="Picture 3" descr="G:\КАДЕТЫЫЫЫЫЫ\Зарница-2014\2 день\IMG_5597(1)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84"/>
          <a:stretch>
            <a:fillRect/>
          </a:stretch>
        </p:blipFill>
        <p:spPr bwMode="auto">
          <a:xfrm>
            <a:off x="103189" y="4055271"/>
            <a:ext cx="1736725" cy="892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4" name="Прямоугольник 17"/>
          <p:cNvSpPr>
            <a:spLocks noChangeArrowheads="1"/>
          </p:cNvSpPr>
          <p:nvPr/>
        </p:nvSpPr>
        <p:spPr bwMode="auto">
          <a:xfrm>
            <a:off x="1843089" y="1059659"/>
            <a:ext cx="7337425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just" eaLnBrk="1" hangingPunct="1"/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altLang="ru-RU" sz="1700" b="1" dirty="0">
                <a:latin typeface="+mn-lt"/>
              </a:rPr>
              <a:t>Воспитание у молодежи высокой гражданско-социальной активности, патриотизма, приверженности идеям интернационализма, противодействия идеологии экстремизма;</a:t>
            </a:r>
          </a:p>
          <a:p>
            <a:pPr algn="just" eaLnBrk="1" hangingPunct="1"/>
            <a:r>
              <a:rPr lang="ru-RU" altLang="ru-RU" sz="1700" b="1" dirty="0">
                <a:latin typeface="+mn-lt"/>
              </a:rPr>
              <a:t>     Изучение истории страны и военно-исторического наследия Отечества, развитие краеведения, расширение знаний об истории и выдающихся людях «малой» Родины;</a:t>
            </a:r>
          </a:p>
          <a:p>
            <a:pPr algn="just" eaLnBrk="1" hangingPunct="1"/>
            <a:r>
              <a:rPr lang="ru-RU" altLang="ru-RU" sz="1700" b="1" dirty="0">
                <a:latin typeface="+mn-lt"/>
              </a:rPr>
              <a:t>Развитие в молодежной среде ответственности, принципов коллективизма, системы нравственных установок личности на основе присущей российскому обществу системы ценностей;</a:t>
            </a:r>
          </a:p>
          <a:p>
            <a:pPr algn="just" eaLnBrk="1" hangingPunct="1"/>
            <a:r>
              <a:rPr lang="ru-RU" altLang="ru-RU" sz="1700" b="1" dirty="0">
                <a:latin typeface="+mn-lt"/>
              </a:rPr>
              <a:t>     Формирование положительной мотивации у молодых людей к прохождению военной службы и подготовке юношей к службе в Вооруженных Силах Российской Федерации;</a:t>
            </a:r>
          </a:p>
          <a:p>
            <a:pPr algn="just" eaLnBrk="1" hangingPunct="1"/>
            <a:r>
              <a:rPr lang="ru-RU" altLang="ru-RU" sz="1700" b="1" dirty="0">
                <a:latin typeface="+mn-lt"/>
              </a:rPr>
              <a:t>      Укрепление физической закалки и физической </a:t>
            </a:r>
            <a:r>
              <a:rPr lang="ru-RU" altLang="ru-RU" sz="1700" b="1" dirty="0" smtClean="0">
                <a:latin typeface="+mn-lt"/>
              </a:rPr>
              <a:t>выносливости; Активное </a:t>
            </a:r>
            <a:r>
              <a:rPr lang="ru-RU" altLang="ru-RU" sz="1700" b="1" dirty="0">
                <a:latin typeface="+mn-lt"/>
              </a:rPr>
              <a:t>приобщение молодежи к военно-техническим знаниям и техническому </a:t>
            </a:r>
            <a:r>
              <a:rPr lang="ru-RU" altLang="ru-RU" sz="1700" b="1" dirty="0" smtClean="0">
                <a:latin typeface="+mn-lt"/>
              </a:rPr>
              <a:t>творчеству; Развитие </a:t>
            </a:r>
            <a:r>
              <a:rPr lang="ru-RU" altLang="ru-RU" sz="1700" b="1" dirty="0">
                <a:latin typeface="+mn-lt"/>
              </a:rPr>
              <a:t>материально-технической базы Движения.</a:t>
            </a:r>
          </a:p>
        </p:txBody>
      </p:sp>
    </p:spTree>
    <p:extLst>
      <p:ext uri="{BB962C8B-B14F-4D97-AF65-F5344CB8AC3E}">
        <p14:creationId xmlns:p14="http://schemas.microsoft.com/office/powerpoint/2010/main" xmlns="" val="4255901946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bg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0716"/>
            <a:ext cx="9144000" cy="5164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971552" y="195265"/>
            <a:ext cx="7129463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r>
              <a:rPr lang="ru-RU" altLang="ru-RU" sz="2800" b="1">
                <a:solidFill>
                  <a:srgbClr val="0000FF"/>
                </a:solidFill>
              </a:rPr>
              <a:t>Основные положения Устава Движения «Юнармия»</a:t>
            </a:r>
          </a:p>
          <a:p>
            <a:pPr algn="ctr" eaLnBrk="1" hangingPunct="1"/>
            <a:endParaRPr lang="ru-RU" altLang="ru-RU" sz="2800" b="1">
              <a:solidFill>
                <a:srgbClr val="0000FF"/>
              </a:solidFill>
            </a:endParaRPr>
          </a:p>
        </p:txBody>
      </p:sp>
      <p:pic>
        <p:nvPicPr>
          <p:cNvPr id="10245" name="Рисунок 13" descr="rf.g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51763" y="147638"/>
            <a:ext cx="1428750" cy="583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Рисунок 14" descr="rt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51763" y="584599"/>
            <a:ext cx="1428750" cy="583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4" descr="C:\Documents and Settings\artem\Мои документы\Untitled-1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600" y="15479"/>
            <a:ext cx="108585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4" descr="G:\SAVX5674-900(2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43630" y="3843339"/>
            <a:ext cx="2316163" cy="1158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Picture 5" descr="G:\cf7fa9fbabda6e7ca7e5c5abd9955b0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1713" y="3863578"/>
            <a:ext cx="2284412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0" name="Прямоугольник 15"/>
          <p:cNvSpPr>
            <a:spLocks noChangeArrowheads="1"/>
          </p:cNvSpPr>
          <p:nvPr/>
        </p:nvSpPr>
        <p:spPr bwMode="auto">
          <a:xfrm>
            <a:off x="101600" y="1006080"/>
            <a:ext cx="8934896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just" eaLnBrk="1" hangingPunct="1"/>
            <a:r>
              <a:rPr lang="ru-RU" altLang="ru-RU" sz="2000" b="1" dirty="0">
                <a:latin typeface="+mn-lt"/>
                <a:cs typeface="Times New Roman" pitchFamily="18" charset="0"/>
              </a:rPr>
              <a:t>    </a:t>
            </a:r>
            <a:r>
              <a:rPr lang="ru-RU" altLang="ru-RU" b="1" dirty="0">
                <a:latin typeface="+mn-lt"/>
              </a:rPr>
              <a:t>Участниками Движения могут быть граждане, достигшие 11 лет, и юридические лица - общественные объединения, выразившие поддержку целям Движения и (или) его конкретным акциям.</a:t>
            </a:r>
          </a:p>
          <a:p>
            <a:pPr algn="just" eaLnBrk="1" hangingPunct="1"/>
            <a:r>
              <a:rPr lang="ru-RU" altLang="ru-RU" b="1" dirty="0">
                <a:latin typeface="+mn-lt"/>
              </a:rPr>
              <a:t>    Всероссийский юнармейский слет - является высшим руководящим органом Движения, на котором избирается Главный  штаб  Движения, Начальник Главного штаба Движения и Центральная контрольно-ревизионная комиссия. </a:t>
            </a:r>
          </a:p>
          <a:p>
            <a:pPr algn="just" eaLnBrk="1" hangingPunct="1"/>
            <a:r>
              <a:rPr lang="ru-RU" altLang="ru-RU" b="1" dirty="0">
                <a:latin typeface="+mn-lt"/>
              </a:rPr>
              <a:t>В Субъекте Российской Федерации  создается  Региональное отделение.</a:t>
            </a:r>
          </a:p>
          <a:p>
            <a:pPr algn="just" eaLnBrk="1" hangingPunct="1"/>
            <a:r>
              <a:rPr lang="ru-RU" altLang="ru-RU" b="1" dirty="0">
                <a:latin typeface="+mn-lt"/>
              </a:rPr>
              <a:t>     Региональные отделения Движения не имеют собственных уставов, руководствуются и действуют на основании Устава Движения.</a:t>
            </a:r>
          </a:p>
        </p:txBody>
      </p:sp>
      <p:pic>
        <p:nvPicPr>
          <p:cNvPr id="10251" name="Picture 2" descr="H:\Main\22 PODGOTOVKA HO\Юнармия\фото\IMG_1216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4390" y="3858816"/>
            <a:ext cx="228758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2469164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bg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0716"/>
            <a:ext cx="9144000" cy="5164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1042988" y="195265"/>
            <a:ext cx="712946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r>
              <a:rPr lang="ru-RU" altLang="ru-RU" sz="2800" b="1">
                <a:solidFill>
                  <a:srgbClr val="0000FF"/>
                </a:solidFill>
              </a:rPr>
              <a:t>Задачи по развитию Юнармейского движения:</a:t>
            </a:r>
          </a:p>
          <a:p>
            <a:pPr algn="ctr" eaLnBrk="1" hangingPunct="1"/>
            <a:endParaRPr lang="ru-RU" altLang="ru-RU" sz="2800" b="1">
              <a:solidFill>
                <a:srgbClr val="0000FF"/>
              </a:solidFill>
            </a:endParaRPr>
          </a:p>
        </p:txBody>
      </p:sp>
      <p:pic>
        <p:nvPicPr>
          <p:cNvPr id="13317" name="Рисунок 13" descr="rf.g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51763" y="147638"/>
            <a:ext cx="1428750" cy="583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Рисунок 14" descr="rt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51763" y="584599"/>
            <a:ext cx="1428750" cy="583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4" descr="C:\Documents and Settings\artem\Мои документы\Untitled-1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600" y="15479"/>
            <a:ext cx="108585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0" name="Прямоугольник 20"/>
          <p:cNvSpPr>
            <a:spLocks noChangeArrowheads="1"/>
          </p:cNvSpPr>
          <p:nvPr/>
        </p:nvSpPr>
        <p:spPr bwMode="auto">
          <a:xfrm>
            <a:off x="323852" y="1135858"/>
            <a:ext cx="8568629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just" eaLnBrk="1" hangingPunct="1">
              <a:tabLst>
                <a:tab pos="363538" algn="l"/>
              </a:tabLst>
            </a:pPr>
            <a:r>
              <a:rPr lang="ru-RU" altLang="ru-RU" sz="2000" b="1" dirty="0">
                <a:latin typeface="+mn-lt"/>
              </a:rPr>
              <a:t>-</a:t>
            </a:r>
            <a:r>
              <a:rPr lang="ru-RU" altLang="ru-RU" sz="2000" b="1" dirty="0">
                <a:latin typeface="+mn-lt"/>
                <a:cs typeface="Times New Roman" pitchFamily="18" charset="0"/>
              </a:rPr>
              <a:t>	</a:t>
            </a:r>
            <a:r>
              <a:rPr lang="ru-RU" altLang="ru-RU" sz="2000" b="1" dirty="0">
                <a:latin typeface="+mn-lt"/>
              </a:rPr>
              <a:t>до 20 сентября 2016 года сформировать Юнармейские отряды в муниципальных районах республики;</a:t>
            </a:r>
          </a:p>
          <a:p>
            <a:pPr algn="just" eaLnBrk="1" hangingPunct="1">
              <a:tabLst>
                <a:tab pos="363538" algn="l"/>
              </a:tabLst>
            </a:pPr>
            <a:r>
              <a:rPr lang="ru-RU" altLang="ru-RU" sz="2000" b="1" dirty="0">
                <a:latin typeface="+mn-lt"/>
              </a:rPr>
              <a:t>-	до 1 октября провести Слеты местных отрядов в муниципальных районах;</a:t>
            </a:r>
          </a:p>
          <a:p>
            <a:pPr algn="just" eaLnBrk="1" hangingPunct="1">
              <a:tabLst>
                <a:tab pos="363538" algn="l"/>
              </a:tabLst>
            </a:pPr>
            <a:r>
              <a:rPr lang="ru-RU" altLang="ru-RU" sz="2000" b="1" dirty="0">
                <a:latin typeface="+mn-lt"/>
              </a:rPr>
              <a:t>-	до 1 октября провести Республиканский Слет движения «ЮНАРМИЯ»;</a:t>
            </a:r>
          </a:p>
          <a:p>
            <a:pPr algn="just" eaLnBrk="1" hangingPunct="1">
              <a:tabLst>
                <a:tab pos="363538" algn="l"/>
              </a:tabLst>
            </a:pPr>
            <a:r>
              <a:rPr lang="ru-RU" altLang="ru-RU" sz="2000" b="1" dirty="0">
                <a:latin typeface="+mn-lt"/>
              </a:rPr>
              <a:t>-	до 20 октября составить планы мероприятий местных отделений и отрядов движения «ЮНАРМИЯ» в муниципальных образованиях и школах;</a:t>
            </a:r>
          </a:p>
          <a:p>
            <a:pPr algn="just" eaLnBrk="1" hangingPunct="1">
              <a:tabLst>
                <a:tab pos="363538" algn="l"/>
              </a:tabLst>
            </a:pPr>
            <a:r>
              <a:rPr lang="ru-RU" altLang="ru-RU" sz="2000" b="1" dirty="0">
                <a:latin typeface="+mn-lt"/>
              </a:rPr>
              <a:t>-	до 17 августа провести презентацию Движения и принять Торжественную клятву у первых граждан, вступающих в Юнармейское движение.</a:t>
            </a:r>
            <a:endParaRPr lang="ru-RU" altLang="ru-RU" sz="2000" b="1" dirty="0">
              <a:latin typeface="+mn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0042115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</p:bld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1263</TotalTime>
  <Words>211</Words>
  <Application>Microsoft Office PowerPoint</Application>
  <PresentationFormat>Экран (16:9)</PresentationFormat>
  <Paragraphs>23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1_Тема Office</vt:lpstr>
      <vt:lpstr>Слайд 1</vt:lpstr>
      <vt:lpstr>Слайд 2</vt:lpstr>
      <vt:lpstr>Слайд 3</vt:lpstr>
      <vt:lpstr>Слайд 4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2016</cp:lastModifiedBy>
  <cp:revision>146</cp:revision>
  <cp:lastPrinted>2016-07-21T07:06:58Z</cp:lastPrinted>
  <dcterms:created xsi:type="dcterms:W3CDTF">2016-05-30T16:36:35Z</dcterms:created>
  <dcterms:modified xsi:type="dcterms:W3CDTF">2016-10-27T09:59:06Z</dcterms:modified>
</cp:coreProperties>
</file>