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1"/>
  </p:sldMasterIdLst>
  <p:notesMasterIdLst>
    <p:notesMasterId r:id="rId10"/>
  </p:notesMasterIdLst>
  <p:sldIdLst>
    <p:sldId id="256" r:id="rId2"/>
    <p:sldId id="355" r:id="rId3"/>
    <p:sldId id="356" r:id="rId4"/>
    <p:sldId id="359" r:id="rId5"/>
    <p:sldId id="360" r:id="rId6"/>
    <p:sldId id="361" r:id="rId7"/>
    <p:sldId id="362" r:id="rId8"/>
    <p:sldId id="339" r:id="rId9"/>
  </p:sldIdLst>
  <p:sldSz cx="9144000" cy="5143500" type="screen16x9"/>
  <p:notesSz cx="6858000" cy="9144000"/>
  <p:embeddedFontLs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Clear Sans" charset="0"/>
      <p:regular r:id="rId15"/>
      <p:bold r:id="rId16"/>
      <p:italic r:id="rId17"/>
      <p:boldItalic r:id="rId18"/>
    </p:embeddedFont>
    <p:embeddedFont>
      <p:font typeface="Calibri Light" pitchFamily="34" charset="0"/>
      <p:regular r:id="rId19"/>
      <p:italic r:id="rId20"/>
    </p:embeddedFont>
    <p:embeddedFont>
      <p:font typeface="Tahoma" pitchFamily="34" charset="0"/>
      <p:regular r:id="rId21"/>
      <p:bold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29A3FF"/>
    <a:srgbClr val="0D97FF"/>
    <a:srgbClr val="A30105"/>
    <a:srgbClr val="660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40" autoAdjust="0"/>
    <p:restoredTop sz="94660"/>
  </p:normalViewPr>
  <p:slideViewPr>
    <p:cSldViewPr snapToGrid="0">
      <p:cViewPr varScale="1">
        <p:scale>
          <a:sx n="93" d="100"/>
          <a:sy n="93" d="100"/>
        </p:scale>
        <p:origin x="-74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1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B7BB3-EE15-4E14-BEBE-5AFD90F2639E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52022-F8FD-4471-8531-C0B36762EA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41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8" y="1369218"/>
            <a:ext cx="2900363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1" y="1369218"/>
            <a:ext cx="2900363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273843"/>
            <a:ext cx="1478756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273843"/>
            <a:ext cx="4321969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 userDrawn="1"/>
        </p:nvSpPr>
        <p:spPr>
          <a:xfrm>
            <a:off x="8654404" y="4792504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0DC3603-F4AC-4E8F-BCA0-25744A4F2277}" type="slidenum">
              <a:rPr lang="ru-RU" sz="1200" smtClean="0">
                <a:solidFill>
                  <a:schemeClr val="bg1">
                    <a:lumMod val="65000"/>
                  </a:schemeClr>
                </a:solidFill>
                <a:latin typeface="Clear Sans" pitchFamily="34" charset="0"/>
                <a:cs typeface="Clear Sans" pitchFamily="34" charset="0"/>
              </a:rPr>
              <a:pPr/>
              <a:t>‹#›</a:t>
            </a:fld>
            <a:endParaRPr lang="ru-RU" sz="1200" dirty="0">
              <a:solidFill>
                <a:schemeClr val="bg1">
                  <a:lumMod val="65000"/>
                </a:schemeClr>
              </a:solidFill>
              <a:latin typeface="Clear Sans" pitchFamily="34" charset="0"/>
              <a:cs typeface="Clear Sans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472026" y="160072"/>
            <a:ext cx="432595" cy="43259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6162676" y="207414"/>
            <a:ext cx="2261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lear Sans" pitchFamily="34" charset="0"/>
                <a:cs typeface="Clear Sans" pitchFamily="34" charset="0"/>
              </a:rPr>
              <a:t>ЦЕНТР ИНФОРМАЦИОННЫХ ТЕХНОЛОГИЙ РЕСПУБЛИКИ ТАТАРСТАН</a:t>
            </a:r>
            <a:endParaRPr lang="ru-RU" sz="800" dirty="0">
              <a:solidFill>
                <a:schemeClr val="accent1">
                  <a:lumMod val="60000"/>
                  <a:lumOff val="40000"/>
                </a:schemeClr>
              </a:solidFill>
              <a:latin typeface="Clear Sans" pitchFamily="34" charset="0"/>
              <a:cs typeface="Clear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lad\Desktop\!Output\kids.png"/>
          <p:cNvPicPr>
            <a:picLocks noChangeAspect="1" noChangeArrowheads="1"/>
          </p:cNvPicPr>
          <p:nvPr/>
        </p:nvPicPr>
        <p:blipFill>
          <a:blip r:embed="rId2"/>
          <a:srcRect b="16134"/>
          <a:stretch>
            <a:fillRect/>
          </a:stretch>
        </p:blipFill>
        <p:spPr bwMode="auto">
          <a:xfrm>
            <a:off x="-75278" y="0"/>
            <a:ext cx="9219277" cy="5143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5390" y="1645920"/>
            <a:ext cx="7611532" cy="2181702"/>
          </a:xfrm>
        </p:spPr>
        <p:txBody>
          <a:bodyPr anchor="t">
            <a:noAutofit/>
          </a:bodyPr>
          <a:lstStyle/>
          <a:p>
            <a:pPr algn="l"/>
            <a:r>
              <a:rPr lang="ru-RU" sz="2000" b="1" dirty="0" smtClean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 </a:t>
            </a:r>
            <a:r>
              <a:rPr lang="ru-RU" sz="4800" b="1" dirty="0" smtClean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«Январь- 2018г.г.»</a:t>
            </a:r>
            <a:r>
              <a:rPr lang="en-US" sz="4800" b="1" dirty="0" smtClean="0">
                <a:solidFill>
                  <a:schemeClr val="bg1"/>
                </a:solidFill>
                <a:latin typeface="Clear Sans" pitchFamily="34" charset="0"/>
                <a:cs typeface="Clear Sans" pitchFamily="34" charset="0"/>
              </a:rPr>
              <a:t> </a:t>
            </a:r>
            <a:endParaRPr lang="ru-RU" sz="4800" b="1" dirty="0">
              <a:solidFill>
                <a:schemeClr val="bg1"/>
              </a:solidFill>
              <a:latin typeface="Clear Sans" pitchFamily="34" charset="0"/>
              <a:cs typeface="Clear Sans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806987" y="4511554"/>
            <a:ext cx="1611390" cy="256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lear Sans" pitchFamily="34" charset="0"/>
                <a:cs typeface="Clear Sans" pitchFamily="34" charset="0"/>
              </a:rPr>
              <a:t>Казань,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lear Sans" pitchFamily="34" charset="0"/>
                <a:cs typeface="Clear Sans" pitchFamily="34" charset="0"/>
              </a:rPr>
              <a:t>201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lear Sans" pitchFamily="34" charset="0"/>
                <a:cs typeface="Clear Sans" pitchFamily="34" charset="0"/>
              </a:rPr>
              <a:t>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lear Sans" pitchFamily="34" charset="0"/>
              <a:cs typeface="Clear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" y="113825"/>
            <a:ext cx="7886700" cy="72056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Функционал обучающей организации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080" y="798703"/>
            <a:ext cx="4320539" cy="4128003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750" y="925830"/>
            <a:ext cx="3440430" cy="328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Формат данных по обучающей организации в </a:t>
            </a:r>
            <a:r>
              <a:rPr lang="ru-RU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ГИС ЭО РТ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Данные представляются в ИРО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Оператор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МОиН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РТ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вносит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данные в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систему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Все поля должны быть заполнены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103370" y="2568587"/>
            <a:ext cx="342900" cy="197473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27724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481" y="131341"/>
            <a:ext cx="7886700" cy="99417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ЛК куратора обучающей организации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606" y="760236"/>
            <a:ext cx="3883713" cy="1589410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49381" y="1222415"/>
            <a:ext cx="2814453" cy="2254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Функционал –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Перечень курсов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Перечень групп в разрезе курсов 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Списки групп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Отчеты по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итогам обучения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999" y="2228850"/>
            <a:ext cx="4429495" cy="1820863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846702"/>
            <a:ext cx="4708714" cy="1168692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03198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Список группы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68" y="1315731"/>
            <a:ext cx="8222727" cy="1629349"/>
          </a:xfrm>
          <a:prstGeom prst="rect">
            <a:avLst/>
          </a:prstGeom>
          <a:ln>
            <a:solidFill>
              <a:schemeClr val="accent1">
                <a:alpha val="78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9397" y="3348841"/>
            <a:ext cx="6518964" cy="1531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Функционал:</a:t>
            </a:r>
            <a:endParaRPr lang="ru-RU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Формирование электронной версии документа по итогам ПК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Отображение результатов ПКМ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Возможность получение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печатной формы списка группы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  <a:p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981" y="2571750"/>
            <a:ext cx="66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03461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Раздел «Отчеты»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81858"/>
              </p:ext>
            </p:extLst>
          </p:nvPr>
        </p:nvGraphicFramePr>
        <p:xfrm>
          <a:off x="2" y="1368425"/>
          <a:ext cx="9037120" cy="127368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46907"/>
                <a:gridCol w="819397"/>
                <a:gridCol w="1322616"/>
                <a:gridCol w="1129640"/>
                <a:gridCol w="1129640"/>
                <a:gridCol w="1129640"/>
                <a:gridCol w="1129640"/>
                <a:gridCol w="1129640"/>
              </a:tblGrid>
              <a:tr h="386585">
                <a:tc gridSpan="8"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Мониторинг по итогам обучения</a:t>
                      </a:r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25244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Обучающая организация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Тема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Группа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Педагогов всего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ПКМ+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ПКМ-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Документ+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Документ-</a:t>
                      </a:r>
                      <a:endParaRPr lang="ru-RU" b="1" i="1" dirty="0"/>
                    </a:p>
                  </a:txBody>
                  <a:tcPr/>
                </a:tc>
              </a:tr>
              <a:tr h="31356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71550" y="2926079"/>
            <a:ext cx="57264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Функционал: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В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период обучения будет возможность получать данные по итогам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lear Sans" pitchFamily="34" charset="0"/>
                <a:ea typeface="Tahoma" pitchFamily="34" charset="0"/>
                <a:cs typeface="Clear Sans" pitchFamily="34" charset="0"/>
              </a:rPr>
              <a:t>обучения согласно фильтрам таблицы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62775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890" y="308135"/>
            <a:ext cx="7886700" cy="99417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Повышение </a:t>
            </a:r>
            <a:r>
              <a:rPr lang="ru-RU" sz="2800" b="1" dirty="0" smtClean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квалификации</a:t>
            </a:r>
            <a:br>
              <a:rPr lang="ru-RU" sz="2800" b="1" dirty="0" smtClean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</a:br>
            <a:endParaRPr lang="ru-RU" sz="2800" b="1" dirty="0">
              <a:solidFill>
                <a:srgbClr val="0070C0"/>
              </a:solidFill>
              <a:latin typeface="Clear Sans" pitchFamily="34" charset="0"/>
              <a:ea typeface="+mn-ea"/>
              <a:cs typeface="Clear Sans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620" y="720090"/>
            <a:ext cx="8126730" cy="4046220"/>
          </a:xfrm>
        </p:spPr>
        <p:txBody>
          <a:bodyPr>
            <a:noAutofit/>
          </a:bodyPr>
          <a:lstStyle/>
          <a:p>
            <a:pPr marL="0" indent="0" defTabSz="914400">
              <a:buNone/>
            </a:pPr>
            <a:endParaRPr lang="ru-RU" sz="1800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defTabSz="914400"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педагог </a:t>
            </a:r>
            <a:r>
              <a:rPr lang="ru-RU" sz="18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изменил место работы  - необходимо  заявление перенести  в новую учетную запись( обращение в техподдержку);</a:t>
            </a:r>
          </a:p>
          <a:p>
            <a:pPr defTabSz="9144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педагог уходит из образования –оператор МР  устанавливает причину отказа – «увольнение» (УН становится свободным в данной организации);</a:t>
            </a:r>
          </a:p>
          <a:p>
            <a:pPr defTabSz="9144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в организацию пришел педагог, который является кандидатом – оператор МОиН РТ устанавливает основу обучения  - Бюджет, оператор ОО присваивает - УН (при наличии свободных или оператор МР/ МОиН РТ проводит перераспределение в организацию), педагог подает заявление;</a:t>
            </a:r>
          </a:p>
          <a:p>
            <a:pPr defTabSz="9144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педагог желает изменить период обучения (тему курсов) – оператор МОиН РТ проводит перемещение согласно запроса и наличия свободных мест</a:t>
            </a:r>
          </a:p>
          <a:p>
            <a:pPr marL="0" defTabSz="914400"/>
            <a:endParaRPr lang="ru-RU" sz="2000" b="1" dirty="0">
              <a:solidFill>
                <a:schemeClr val="tx2">
                  <a:lumMod val="50000"/>
                </a:schemeClr>
              </a:solidFill>
              <a:latin typeface="Clear Sans" pitchFamily="34" charset="0"/>
              <a:ea typeface="Tahoma" pitchFamily="34" charset="0"/>
              <a:cs typeface="Clear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39574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ПКМ </a:t>
            </a:r>
            <a:r>
              <a:rPr lang="ru-RU" sz="2800" b="1" dirty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по итогам </a:t>
            </a:r>
            <a:r>
              <a:rPr lang="ru-RU" sz="2800" b="1" dirty="0" smtClean="0">
                <a:solidFill>
                  <a:srgbClr val="0070C0"/>
                </a:solidFill>
                <a:latin typeface="Clear Sans" pitchFamily="34" charset="0"/>
                <a:ea typeface="+mn-ea"/>
                <a:cs typeface="Clear Sans" pitchFamily="34" charset="0"/>
              </a:rPr>
              <a:t>обучения на курсах повышения квалификации</a:t>
            </a:r>
            <a:endParaRPr lang="ru-RU" sz="2800" b="1" dirty="0">
              <a:solidFill>
                <a:srgbClr val="0070C0"/>
              </a:solidFill>
              <a:latin typeface="Clear Sans" pitchFamily="34" charset="0"/>
              <a:ea typeface="+mn-ea"/>
              <a:cs typeface="Clear Sans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1510" y="1529238"/>
            <a:ext cx="6126480" cy="3263504"/>
          </a:xfrm>
        </p:spPr>
        <p:txBody>
          <a:bodyPr>
            <a:normAutofit/>
          </a:bodyPr>
          <a:lstStyle/>
          <a:p>
            <a:pPr defTabSz="9144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Регламент МОиН РТ по прохождению ПКМ</a:t>
            </a:r>
          </a:p>
          <a:p>
            <a:pPr defTabSz="9144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ПКМ = анкетирование +тестирование</a:t>
            </a:r>
          </a:p>
          <a:p>
            <a:pPr defTabSz="9144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Анкетирование – условия обучения</a:t>
            </a:r>
          </a:p>
          <a:p>
            <a:pPr defTabSz="9144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Тестирование – 2 попытки, лучшая фиксируется</a:t>
            </a:r>
          </a:p>
          <a:p>
            <a:pPr defTabSz="914400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 итогам прохождения ПКМ – возможность распечатать документ</a:t>
            </a:r>
          </a:p>
        </p:txBody>
      </p:sp>
    </p:spTree>
    <p:extLst>
      <p:ext uri="{BB962C8B-B14F-4D97-AF65-F5344CB8AC3E}">
        <p14:creationId xmlns:p14="http://schemas.microsoft.com/office/powerpoint/2010/main" val="251794927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cs typeface="Clear Sans" pitchFamily="34" charset="0"/>
              </a:rPr>
              <a:t>Педагогическая 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cs typeface="Clear Sans" pitchFamily="34" charset="0"/>
              </a:rPr>
              <a:t>аттестация</a:t>
            </a:r>
            <a:b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ar Sans" pitchFamily="34" charset="0"/>
                <a:cs typeface="Clear Sans" pitchFamily="34" charset="0"/>
              </a:rPr>
            </a:b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lear Sans" pitchFamily="34" charset="0"/>
              <a:cs typeface="Clear Sans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07390"/>
            <a:ext cx="7555229" cy="3838930"/>
          </a:xfrm>
        </p:spPr>
        <p:txBody>
          <a:bodyPr>
            <a:normAutofit fontScale="92500" lnSpcReduction="10000"/>
          </a:bodyPr>
          <a:lstStyle/>
          <a:p>
            <a:pPr marL="0" indent="0" defTabSz="914400">
              <a:buNone/>
            </a:pPr>
            <a:r>
              <a:rPr lang="ru-RU" sz="1600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Мониторинг январь, 2018 – </a:t>
            </a: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актуализация перечня образовательных организаций муниципального </a:t>
            </a:r>
            <a:r>
              <a:rPr lang="ru-RU" sz="1600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района</a:t>
            </a:r>
          </a:p>
          <a:p>
            <a:pPr marL="0" indent="0" defTabSz="914400">
              <a:buNone/>
            </a:pP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- Профтестирование – 50 вопросов из 100 по специальности</a:t>
            </a:r>
          </a:p>
          <a:p>
            <a:pPr marL="0" indent="0" defTabSz="914400">
              <a:buNone/>
            </a:pPr>
            <a:r>
              <a:rPr lang="ru-RU" sz="2200" b="1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Этапы </a:t>
            </a:r>
            <a:r>
              <a:rPr lang="ru-RU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периода  - январь - март, 2018</a:t>
            </a:r>
          </a:p>
          <a:p>
            <a:pPr marL="0" indent="0" defTabSz="914400">
              <a:buNone/>
            </a:pPr>
            <a:r>
              <a:rPr lang="ru-RU" sz="1600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1. Подача </a:t>
            </a: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заявлений аттестуемыми: с 19 по 23 января </a:t>
            </a:r>
          </a:p>
          <a:p>
            <a:pPr marL="0" indent="0" defTabSz="914400">
              <a:buNone/>
            </a:pP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2. Работа кураторов ОО и МР: с 24 по 28 января 	</a:t>
            </a:r>
          </a:p>
          <a:p>
            <a:pPr marL="0" indent="0" defTabSz="914400">
              <a:buNone/>
            </a:pPr>
            <a:r>
              <a:rPr lang="ru-RU" sz="1600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. Работа куратора МОиН РТ: с 29 по 31 января</a:t>
            </a:r>
          </a:p>
          <a:p>
            <a:pPr marL="0" indent="0" defTabSz="914400">
              <a:buNone/>
            </a:pP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4. Дополнение пакета подтверждающими документами -</a:t>
            </a:r>
          </a:p>
          <a:p>
            <a:pPr marL="0" indent="0" defTabSz="914400">
              <a:buNone/>
            </a:pP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с 1 по 8 февраля 2018 года </a:t>
            </a:r>
            <a:endParaRPr lang="ru-RU" sz="1600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indent="0" defTabSz="914400">
              <a:buNone/>
            </a:pPr>
            <a:r>
              <a:rPr lang="ru-RU" sz="1600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. Профтестирование: с 12 по 16 февраля</a:t>
            </a:r>
          </a:p>
          <a:p>
            <a:pPr marL="0" indent="0" defTabSz="914400">
              <a:buNone/>
            </a:pP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6. Экспертиза пакетов: с 17 по 28 февраля</a:t>
            </a:r>
          </a:p>
          <a:p>
            <a:pPr marL="0" indent="0" defTabSz="914400">
              <a:buNone/>
            </a:pP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7. Работа АК РТ: с 1 марта по 30 марта</a:t>
            </a:r>
          </a:p>
          <a:p>
            <a:pPr marL="0" indent="0" defTabSz="914400">
              <a:buNone/>
            </a:pPr>
            <a:r>
              <a:rPr lang="ru-RU" sz="16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8. Мониторинг по итогам учебного года: с 1 апреля по 30 апреля</a:t>
            </a:r>
          </a:p>
          <a:p>
            <a:pPr marL="0" indent="0" defTabSz="914400">
              <a:buNone/>
            </a:pPr>
            <a:endParaRPr lang="ru-RU" sz="1600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13064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4730</TotalTime>
  <Words>310</Words>
  <Application>Microsoft Office PowerPoint</Application>
  <PresentationFormat>Экран (16:9)</PresentationFormat>
  <Paragraphs>55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Clear Sans</vt:lpstr>
      <vt:lpstr>Times New Roman</vt:lpstr>
      <vt:lpstr>Calibri Light</vt:lpstr>
      <vt:lpstr>Wingdings</vt:lpstr>
      <vt:lpstr>Tahoma</vt:lpstr>
      <vt:lpstr>Тема Office</vt:lpstr>
      <vt:lpstr> «Январь- 2018г.г.» </vt:lpstr>
      <vt:lpstr>Функционал обучающей организации</vt:lpstr>
      <vt:lpstr>ЛК куратора обучающей организации</vt:lpstr>
      <vt:lpstr>Список группы</vt:lpstr>
      <vt:lpstr>Раздел «Отчеты»</vt:lpstr>
      <vt:lpstr>Повышение квалификации </vt:lpstr>
      <vt:lpstr>ПКМ по итогам обучения на курсах повышения квалификации</vt:lpstr>
      <vt:lpstr>Педагогическая аттестация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Ilnaz</cp:lastModifiedBy>
  <cp:revision>304</cp:revision>
  <dcterms:created xsi:type="dcterms:W3CDTF">2014-11-21T11:00:06Z</dcterms:created>
  <dcterms:modified xsi:type="dcterms:W3CDTF">2018-01-26T05:01:53Z</dcterms:modified>
</cp:coreProperties>
</file>