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s/slide102.xml" ContentType="application/vnd.openxmlformats-officedocument.presentationml.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79.xml" ContentType="application/vnd.openxmlformats-officedocument.presentationml.slide+xml"/>
  <Override PartName="/ppt/slides/slide99.xml" ContentType="application/vnd.openxmlformats-officedocument.presentationml.slide+xml"/>
  <Override PartName="/ppt/slides/slide109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97.xml" ContentType="application/vnd.openxmlformats-officedocument.presentationml.slide+xml"/>
  <Override PartName="/ppt/slides/slide107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95.xml" ContentType="application/vnd.openxmlformats-officedocument.presentationml.slide+xml"/>
  <Override PartName="/ppt/slides/slide103.xml" ContentType="application/vnd.openxmlformats-officedocument.presentationml.slide+xml"/>
  <Override PartName="/ppt/slides/slide105.xml" ContentType="application/vnd.openxmlformats-officedocument.presentationml.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s/slide91.xml" ContentType="application/vnd.openxmlformats-officedocument.presentationml.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s/slide89.xml" ContentType="application/vnd.openxmlformats-officedocument.presentationml.slide+xml"/>
  <Override PartName="/ppt/slides/slide98.xml" ContentType="application/vnd.openxmlformats-officedocument.presentationml.slide+xml"/>
  <Override PartName="/ppt/slides/slide108.xml" ContentType="application/vnd.openxmlformats-officedocument.presentationml.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ppt/slides/slide106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2" r:id="rId6"/>
    <p:sldId id="263" r:id="rId7"/>
    <p:sldId id="264" r:id="rId8"/>
    <p:sldId id="267" r:id="rId9"/>
    <p:sldId id="268" r:id="rId10"/>
    <p:sldId id="270" r:id="rId11"/>
    <p:sldId id="271" r:id="rId12"/>
    <p:sldId id="272" r:id="rId13"/>
    <p:sldId id="273" r:id="rId14"/>
    <p:sldId id="274" r:id="rId15"/>
    <p:sldId id="275" r:id="rId16"/>
    <p:sldId id="276" r:id="rId17"/>
    <p:sldId id="277" r:id="rId18"/>
    <p:sldId id="278" r:id="rId19"/>
    <p:sldId id="279" r:id="rId20"/>
    <p:sldId id="280" r:id="rId21"/>
    <p:sldId id="281" r:id="rId22"/>
    <p:sldId id="282" r:id="rId23"/>
    <p:sldId id="283" r:id="rId24"/>
    <p:sldId id="284" r:id="rId25"/>
    <p:sldId id="285" r:id="rId26"/>
    <p:sldId id="286" r:id="rId27"/>
    <p:sldId id="287" r:id="rId28"/>
    <p:sldId id="288" r:id="rId29"/>
    <p:sldId id="289" r:id="rId30"/>
    <p:sldId id="290" r:id="rId31"/>
    <p:sldId id="292" r:id="rId32"/>
    <p:sldId id="293" r:id="rId33"/>
    <p:sldId id="294" r:id="rId34"/>
    <p:sldId id="297" r:id="rId35"/>
    <p:sldId id="300" r:id="rId36"/>
    <p:sldId id="298" r:id="rId37"/>
    <p:sldId id="299" r:id="rId38"/>
    <p:sldId id="301" r:id="rId39"/>
    <p:sldId id="302" r:id="rId40"/>
    <p:sldId id="303" r:id="rId41"/>
    <p:sldId id="304" r:id="rId42"/>
    <p:sldId id="305" r:id="rId43"/>
    <p:sldId id="306" r:id="rId44"/>
    <p:sldId id="307" r:id="rId45"/>
    <p:sldId id="308" r:id="rId46"/>
    <p:sldId id="309" r:id="rId47"/>
    <p:sldId id="310" r:id="rId48"/>
    <p:sldId id="311" r:id="rId49"/>
    <p:sldId id="318" r:id="rId50"/>
    <p:sldId id="319" r:id="rId51"/>
    <p:sldId id="320" r:id="rId52"/>
    <p:sldId id="321" r:id="rId53"/>
    <p:sldId id="322" r:id="rId54"/>
    <p:sldId id="323" r:id="rId55"/>
    <p:sldId id="324" r:id="rId56"/>
    <p:sldId id="325" r:id="rId57"/>
    <p:sldId id="326" r:id="rId58"/>
    <p:sldId id="327" r:id="rId59"/>
    <p:sldId id="328" r:id="rId60"/>
    <p:sldId id="329" r:id="rId61"/>
    <p:sldId id="330" r:id="rId62"/>
    <p:sldId id="331" r:id="rId63"/>
    <p:sldId id="332" r:id="rId64"/>
    <p:sldId id="333" r:id="rId65"/>
    <p:sldId id="334" r:id="rId66"/>
    <p:sldId id="335" r:id="rId67"/>
    <p:sldId id="336" r:id="rId68"/>
    <p:sldId id="337" r:id="rId69"/>
    <p:sldId id="338" r:id="rId70"/>
    <p:sldId id="339" r:id="rId71"/>
    <p:sldId id="340" r:id="rId72"/>
    <p:sldId id="341" r:id="rId73"/>
    <p:sldId id="342" r:id="rId74"/>
    <p:sldId id="343" r:id="rId75"/>
    <p:sldId id="344" r:id="rId76"/>
    <p:sldId id="345" r:id="rId77"/>
    <p:sldId id="346" r:id="rId78"/>
    <p:sldId id="348" r:id="rId79"/>
    <p:sldId id="349" r:id="rId80"/>
    <p:sldId id="350" r:id="rId81"/>
    <p:sldId id="351" r:id="rId82"/>
    <p:sldId id="352" r:id="rId83"/>
    <p:sldId id="353" r:id="rId84"/>
    <p:sldId id="354" r:id="rId85"/>
    <p:sldId id="347" r:id="rId86"/>
    <p:sldId id="355" r:id="rId87"/>
    <p:sldId id="356" r:id="rId88"/>
    <p:sldId id="357" r:id="rId89"/>
    <p:sldId id="358" r:id="rId90"/>
    <p:sldId id="359" r:id="rId91"/>
    <p:sldId id="360" r:id="rId92"/>
    <p:sldId id="361" r:id="rId93"/>
    <p:sldId id="362" r:id="rId94"/>
    <p:sldId id="363" r:id="rId95"/>
    <p:sldId id="364" r:id="rId96"/>
    <p:sldId id="365" r:id="rId97"/>
    <p:sldId id="366" r:id="rId98"/>
    <p:sldId id="373" r:id="rId99"/>
    <p:sldId id="374" r:id="rId100"/>
    <p:sldId id="375" r:id="rId101"/>
    <p:sldId id="376" r:id="rId102"/>
    <p:sldId id="377" r:id="rId103"/>
    <p:sldId id="378" r:id="rId104"/>
    <p:sldId id="379" r:id="rId105"/>
    <p:sldId id="368" r:id="rId106"/>
    <p:sldId id="369" r:id="rId107"/>
    <p:sldId id="370" r:id="rId108"/>
    <p:sldId id="371" r:id="rId109"/>
    <p:sldId id="372" r:id="rId110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8" d="100"/>
          <a:sy n="48" d="100"/>
        </p:scale>
        <p:origin x="-586" y="-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110" Type="http://schemas.openxmlformats.org/officeDocument/2006/relationships/slide" Target="slides/slide109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F7B0E-07BF-488E-81A3-077031AF7FFC}" type="datetimeFigureOut">
              <a:rPr lang="ru-RU" smtClean="0"/>
              <a:pPr/>
              <a:t>19.10.2017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044FC-8A5F-4827-85D9-BF0523B219D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717019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4F7B0E-07BF-488E-81A3-077031AF7FFC}" type="datetimeFigureOut">
              <a:rPr lang="ru-RU" smtClean="0"/>
              <a:pPr/>
              <a:t>19.10.2017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6044FC-8A5F-4827-85D9-BF0523B219D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34024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1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1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1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1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1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1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1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1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1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1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1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1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ru-RU" sz="3000" smtClean="0">
                <a:solidFill>
                  <a:srgbClr val="C00000"/>
                </a:solidFill>
              </a:rPr>
              <a:t>Федеральный закон РФ</a:t>
            </a:r>
            <a:br>
              <a:rPr lang="ru-RU" sz="3000" smtClean="0">
                <a:solidFill>
                  <a:srgbClr val="C00000"/>
                </a:solidFill>
              </a:rPr>
            </a:br>
            <a:r>
              <a:rPr lang="ru-RU" sz="3000" smtClean="0">
                <a:solidFill>
                  <a:srgbClr val="C00000"/>
                </a:solidFill>
              </a:rPr>
              <a:t> «Об образовании в Российской Федерации»</a:t>
            </a:r>
            <a:br>
              <a:rPr lang="ru-RU" sz="3000" smtClean="0">
                <a:solidFill>
                  <a:srgbClr val="C00000"/>
                </a:solidFill>
              </a:rPr>
            </a:br>
            <a:r>
              <a:rPr lang="ru-RU" sz="2400" b="1" smtClean="0">
                <a:solidFill>
                  <a:schemeClr val="accent6">
                    <a:lumMod val="75000"/>
                  </a:schemeClr>
                </a:solidFill>
              </a:rPr>
              <a:t>Структура системы образования</a:t>
            </a:r>
            <a:endParaRPr lang="ru-RU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61166000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ru-RU" smtClean="0">
                <a:solidFill>
                  <a:schemeClr val="accent2"/>
                </a:solidFill>
              </a:rPr>
              <a:t>Стандартизация системы дошкольного образования</a:t>
            </a:r>
            <a:endParaRPr lang="ru-RU" dirty="0">
              <a:solidFill>
                <a:schemeClr val="accent2"/>
              </a:solidFill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30331196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mtClean="0">
                <a:solidFill>
                  <a:schemeClr val="accent2"/>
                </a:solidFill>
              </a:rPr>
              <a:t>Стандартизация систем дошкольного и общего образования</a:t>
            </a:r>
            <a:endParaRPr lang="ru-RU" dirty="0">
              <a:solidFill>
                <a:schemeClr val="accent2"/>
              </a:solidFill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65159167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smtClean="0"/>
              <a:t>ФЕДЕРАЛЬНЫЙ ГОСУДАРСТВЕННЫЙ ОБРАЗОВАТЕЛЬНЫЙ СТАНДАРТ</a:t>
            </a:r>
            <a:br>
              <a:rPr lang="ru-RU" sz="3600" smtClean="0"/>
            </a:br>
            <a:r>
              <a:rPr lang="ru-RU" sz="3600" smtClean="0"/>
              <a:t>ДОШКОЛЬНОГО ОБРАЗОВАНИЯ</a:t>
            </a:r>
            <a:endParaRPr lang="ru-RU" sz="3600" dirty="0"/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70571059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smtClean="0"/>
              <a:t/>
            </a:r>
            <a:br>
              <a:rPr lang="ru-RU" sz="3200" smtClean="0"/>
            </a:br>
            <a:r>
              <a:rPr lang="ru-RU" sz="3200" smtClean="0"/>
              <a:t>ФЕДЕРАЛЬНЫЙ ГОСУДАРСТВЕННЫЙ ОБРАЗОВАТЕЛЬНЫЙ СТАНДАРТ</a:t>
            </a:r>
            <a:br>
              <a:rPr lang="ru-RU" sz="3200" smtClean="0"/>
            </a:br>
            <a:r>
              <a:rPr lang="ru-RU" sz="3200" smtClean="0"/>
              <a:t>ДОШКОЛЬНОГО ОБРАЗОВАНИЯ </a:t>
            </a:r>
            <a:endParaRPr lang="ru-RU" sz="3200" dirty="0"/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98549688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mtClean="0"/>
              <a:t>Документы, лежащие в основе разработки Стандарта</a:t>
            </a: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08849258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Основные принципы Стандарта</a:t>
            </a: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00680784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Задачи Стандарта</a:t>
            </a: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64466596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Задачи Стандарта </a:t>
            </a:r>
            <a:r>
              <a:rPr lang="ru-RU" sz="3600" smtClean="0"/>
              <a:t>(продолжение)</a:t>
            </a:r>
            <a:endParaRPr lang="ru-RU" sz="3600" dirty="0"/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4570378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smtClean="0"/>
              <a:t/>
            </a:r>
            <a:br>
              <a:rPr lang="ru-RU" sz="3200" smtClean="0"/>
            </a:br>
            <a:r>
              <a:rPr lang="ru-RU" sz="3200" smtClean="0"/>
              <a:t/>
            </a:r>
            <a:br>
              <a:rPr lang="ru-RU" sz="3200" smtClean="0"/>
            </a:br>
            <a:endParaRPr lang="ru-RU" sz="3200" dirty="0" smtClean="0"/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00195293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Закон об образовании</a:t>
            </a: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28325200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smtClean="0"/>
              <a:t>Основная образовательная программа дошкольного образования (ООП)</a:t>
            </a:r>
            <a:endParaRPr lang="ru-RU" sz="3200" dirty="0"/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5131016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smtClean="0"/>
              <a:t>ФГОС. </a:t>
            </a:r>
            <a:r>
              <a:rPr lang="ru-RU" smtClean="0"/>
              <a:t>Образовательные области </a:t>
            </a:r>
            <a:endParaRPr lang="ru-RU" b="1" dirty="0"/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81500535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smtClean="0"/>
              <a:t>ФГТ. </a:t>
            </a:r>
            <a:r>
              <a:rPr lang="ru-RU" smtClean="0"/>
              <a:t>Образовательные области </a:t>
            </a:r>
            <a:endParaRPr lang="ru-RU" b="1" dirty="0"/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64662392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Образовательные области</a:t>
            </a: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23137520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mtClean="0"/>
              <a:t>Социально – коммуникативное развитие</a:t>
            </a: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94874114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Познавательное развитие</a:t>
            </a: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54487066"/>
      </p:ext>
    </p:extLst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Речевое развитие</a:t>
            </a: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61554757"/>
      </p:ext>
    </p:extLst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mtClean="0"/>
              <a:t>Художественно - эстетическое развитие</a:t>
            </a: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74664593"/>
      </p:ext>
    </p:extLst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Физическое развитие</a:t>
            </a: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21849891"/>
      </p:ext>
    </p:extLst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smtClean="0"/>
              <a:t>Содержание образовательных областей</a:t>
            </a:r>
            <a:endParaRPr lang="ru-RU" sz="3200" dirty="0"/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35306446"/>
      </p:ext>
    </p:extLst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Виды детской деятельности</a:t>
            </a: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06272793"/>
      </p:ext>
    </p:extLst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Виды детской деятельности</a:t>
            </a: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53643214"/>
      </p:ext>
    </p:extLst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Виды детской деятельности</a:t>
            </a: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17905151"/>
      </p:ext>
    </p:extLst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Виды детской деятельности</a:t>
            </a: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91366646"/>
      </p:ext>
    </p:extLst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Виды детской деятельности</a:t>
            </a: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33174641"/>
      </p:ext>
    </p:extLst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Виды детской деятельности</a:t>
            </a: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12923860"/>
      </p:ext>
    </p:extLst>
  </p:cSld>
  <p:clrMapOvr>
    <a:masterClrMapping/>
  </p:clrMapOvr>
  <p:transition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Виды детской деятельности</a:t>
            </a: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42792421"/>
      </p:ext>
    </p:extLst>
  </p:cSld>
  <p:clrMapOvr>
    <a:masterClrMapping/>
  </p:clrMapOvr>
  <p:transition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Виды детской деятельности</a:t>
            </a: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31762316"/>
      </p:ext>
    </p:extLst>
  </p:cSld>
  <p:clrMapOvr>
    <a:masterClrMapping/>
  </p:clrMapOvr>
  <p:transition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Виды детской деятельности</a:t>
            </a: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91278892"/>
      </p:ext>
    </p:extLst>
  </p:cSld>
  <p:clrMapOvr>
    <a:masterClrMapping/>
  </p:clrMapOvr>
  <p:transition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Части Программы</a:t>
            </a: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91534778"/>
      </p:ext>
    </p:extLst>
  </p:cSld>
  <p:clrMapOvr>
    <a:masterClrMapping/>
  </p:clrMapOvr>
  <p:transition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smtClean="0"/>
              <a:t>Структура основной образовательной программы</a:t>
            </a:r>
            <a:endParaRPr lang="ru-RU" sz="2800" dirty="0"/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68198922"/>
      </p:ext>
    </p:extLst>
  </p:cSld>
  <p:clrMapOvr>
    <a:masterClrMapping/>
  </p:clrMapOvr>
  <p:transition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smtClean="0"/>
              <a:t>Структура основной образовательной программы</a:t>
            </a:r>
            <a:endParaRPr lang="ru-RU" sz="2800" dirty="0"/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28335504"/>
      </p:ext>
    </p:extLst>
  </p:cSld>
  <p:clrMapOvr>
    <a:masterClrMapping/>
  </p:clrMapOvr>
  <p:transition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smtClean="0"/>
              <a:t>Структура основной образовательной программы</a:t>
            </a:r>
            <a:endParaRPr lang="ru-RU" sz="2800" dirty="0"/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53155427"/>
      </p:ext>
    </p:extLst>
  </p:cSld>
  <p:clrMapOvr>
    <a:masterClrMapping/>
  </p:clrMapOvr>
  <p:transition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smtClean="0"/>
              <a:t>Структура основной образовательной программы</a:t>
            </a:r>
            <a:endParaRPr lang="ru-RU" sz="2800" dirty="0"/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39923761"/>
      </p:ext>
    </p:extLst>
  </p:cSld>
  <p:clrMapOvr>
    <a:masterClrMapping/>
  </p:clrMapOvr>
  <p:transition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mtClean="0"/>
              <a:t>Часть ОП, формируемая участниками образовательных отношений</a:t>
            </a: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11621789"/>
      </p:ext>
    </p:extLst>
  </p:cSld>
  <p:clrMapOvr>
    <a:masterClrMapping/>
  </p:clrMapOvr>
  <p:transition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mtClean="0"/>
              <a:t>Содержание коррекционной работы</a:t>
            </a:r>
            <a:br>
              <a:rPr lang="ru-RU" smtClean="0"/>
            </a:br>
            <a:r>
              <a:rPr lang="ru-RU" smtClean="0"/>
              <a:t>и/или инклюзивного образования</a:t>
            </a: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66344148"/>
      </p:ext>
    </p:extLst>
  </p:cSld>
  <p:clrMapOvr>
    <a:masterClrMapping/>
  </p:clrMapOvr>
  <p:transition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Оформление Программы</a:t>
            </a: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92539551"/>
      </p:ext>
    </p:extLst>
  </p:cSld>
  <p:clrMapOvr>
    <a:masterClrMapping/>
  </p:clrMapOvr>
  <p:transition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mtClean="0"/>
              <a:t>Дополнительный раздел Программы</a:t>
            </a: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17658810"/>
      </p:ext>
    </p:extLst>
  </p:cSld>
  <p:clrMapOvr>
    <a:masterClrMapping/>
  </p:clrMapOvr>
  <p:transition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mtClean="0"/>
              <a:t>Содержание краткой презентации</a:t>
            </a: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91578448"/>
      </p:ext>
    </p:extLst>
  </p:cSld>
  <p:clrMapOvr>
    <a:masterClrMapping/>
  </p:clrMapOvr>
  <p:transition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smtClean="0"/>
              <a:t/>
            </a:r>
            <a:br>
              <a:rPr lang="ru-RU" sz="3200" smtClean="0"/>
            </a:br>
            <a:r>
              <a:rPr lang="ru-RU" sz="3200" smtClean="0"/>
              <a:t/>
            </a:r>
            <a:br>
              <a:rPr lang="ru-RU" sz="3200" smtClean="0"/>
            </a:br>
            <a:endParaRPr lang="ru-RU" sz="3200" dirty="0" smtClean="0"/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20410435"/>
      </p:ext>
    </p:extLst>
  </p:cSld>
  <p:clrMapOvr>
    <a:masterClrMapping/>
  </p:clrMapOvr>
  <p:transition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25316615"/>
      </p:ext>
    </p:extLst>
  </p:cSld>
  <p:clrMapOvr>
    <a:masterClrMapping/>
  </p:clrMapOvr>
  <p:transition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32281813"/>
      </p:ext>
    </p:extLst>
  </p:cSld>
  <p:clrMapOvr>
    <a:masterClrMapping/>
  </p:clrMapOvr>
  <p:transition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mtClean="0"/>
              <a:t>Психолого-педагогические условия реализации Программы</a:t>
            </a: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47853515"/>
      </p:ext>
    </p:extLst>
  </p:cSld>
  <p:clrMapOvr>
    <a:masterClrMapping/>
  </p:clrMapOvr>
  <p:transition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mtClean="0"/>
              <a:t>Психолого-педагогические условия реализации Программы </a:t>
            </a:r>
            <a:r>
              <a:rPr lang="ru-RU" sz="3100" smtClean="0"/>
              <a:t>(продолжение)</a:t>
            </a:r>
            <a:endParaRPr lang="ru-RU" sz="3100" dirty="0"/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42428506"/>
      </p:ext>
    </p:extLst>
  </p:cSld>
  <p:clrMapOvr>
    <a:masterClrMapping/>
  </p:clrMapOvr>
  <p:transition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mtClean="0"/>
              <a:t>Психолого-педагогические условия реализации Программы </a:t>
            </a:r>
            <a:r>
              <a:rPr lang="ru-RU" sz="3100" smtClean="0"/>
              <a:t>(продолжение)</a:t>
            </a:r>
            <a:endParaRPr lang="ru-RU" sz="3100" dirty="0"/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92245780"/>
      </p:ext>
    </p:extLst>
  </p:cSld>
  <p:clrMapOvr>
    <a:masterClrMapping/>
  </p:clrMapOvr>
  <p:transition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mtClean="0"/>
              <a:t>Психолого-педагогические условия реализации Программы </a:t>
            </a:r>
            <a:r>
              <a:rPr lang="ru-RU" sz="3100" smtClean="0"/>
              <a:t>(продолжение)</a:t>
            </a:r>
            <a:endParaRPr lang="ru-RU" sz="3100" dirty="0"/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85766174"/>
      </p:ext>
    </p:extLst>
  </p:cSld>
  <p:clrMapOvr>
    <a:masterClrMapping/>
  </p:clrMapOvr>
  <p:transition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smtClean="0"/>
              <a:t>Оценка индивидуального развития детей</a:t>
            </a:r>
            <a:endParaRPr lang="ru-RU" sz="3200" dirty="0"/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64329190"/>
      </p:ext>
    </p:extLst>
  </p:cSld>
  <p:clrMapOvr>
    <a:masterClrMapping/>
  </p:clrMapOvr>
  <p:transition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smtClean="0"/>
              <a:t>Условия для работы с детьми с ОВЗ</a:t>
            </a:r>
            <a:endParaRPr lang="ru-RU" sz="3200" dirty="0"/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8608157"/>
      </p:ext>
    </p:extLst>
  </p:cSld>
  <p:clrMapOvr>
    <a:masterClrMapping/>
  </p:clrMapOvr>
  <p:transition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smtClean="0"/>
              <a:t>Максимально допустимый объём образовательной нагрузки </a:t>
            </a:r>
            <a:endParaRPr lang="ru-RU" sz="3200" dirty="0"/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68503678"/>
      </p:ext>
    </p:extLst>
  </p:cSld>
  <p:clrMapOvr>
    <a:masterClrMapping/>
  </p:clrMapOvr>
  <p:transition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2357486"/>
      </p:ext>
    </p:extLst>
  </p:cSld>
  <p:clrMapOvr>
    <a:masterClrMapping/>
  </p:clrMapOvr>
  <p:transition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 sz="2800" smtClean="0"/>
              <a:t>Развивающая предметно-пространственная среда</a:t>
            </a:r>
            <a:r>
              <a:rPr lang="en-US" sz="2800" smtClean="0"/>
              <a:t> </a:t>
            </a:r>
            <a:r>
              <a:rPr lang="ru-RU" sz="2800" smtClean="0"/>
              <a:t>должна </a:t>
            </a:r>
            <a:r>
              <a:rPr lang="ru-RU" sz="2800" b="1" smtClean="0"/>
              <a:t>быть</a:t>
            </a:r>
            <a:r>
              <a:rPr lang="ru-RU" sz="2800" smtClean="0"/>
              <a:t>:</a:t>
            </a:r>
            <a:endParaRPr lang="ru-RU" sz="2800" dirty="0"/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82968373"/>
      </p:ext>
    </p:extLst>
  </p:cSld>
  <p:clrMapOvr>
    <a:masterClrMapping/>
  </p:clrMapOvr>
  <p:transition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>
              <a:lnSpc>
                <a:spcPct val="90000"/>
              </a:lnSpc>
            </a:pPr>
            <a:r>
              <a:rPr lang="ru-RU" b="1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Насыщенность среды</a:t>
            </a:r>
            <a:endParaRPr lang="ru-RU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5040645"/>
      </p:ext>
    </p:extLst>
  </p:cSld>
  <p:clrMapOvr>
    <a:masterClrMapping/>
  </p:clrMapOvr>
  <p:transition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>
              <a:lnSpc>
                <a:spcPct val="90000"/>
              </a:lnSpc>
            </a:pPr>
            <a:r>
              <a:rPr lang="ru-RU" b="1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Насыщенность среды</a:t>
            </a:r>
            <a:br>
              <a:rPr lang="ru-RU" b="1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b="1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(продолжение)</a:t>
            </a:r>
            <a:endParaRPr lang="ru-RU" sz="24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48196741"/>
      </p:ext>
    </p:extLst>
  </p:cSld>
  <p:clrMapOvr>
    <a:masterClrMapping/>
  </p:clrMapOvr>
  <p:transition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>
              <a:lnSpc>
                <a:spcPct val="90000"/>
              </a:lnSpc>
            </a:pPr>
            <a:r>
              <a:rPr lang="ru-RU" b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Трансформируемость среды</a:t>
            </a:r>
            <a:endParaRPr lang="ru-RU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04223173"/>
      </p:ext>
    </p:extLst>
  </p:cSld>
  <p:clrMapOvr>
    <a:masterClrMapping/>
  </p:clrMapOvr>
  <p:transition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>
              <a:lnSpc>
                <a:spcPct val="90000"/>
              </a:lnSpc>
            </a:pPr>
            <a:r>
              <a:rPr lang="ru-RU" b="1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Полифункциональность среды</a:t>
            </a:r>
            <a:endParaRPr lang="ru-RU" b="1" dirty="0"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96732748"/>
      </p:ext>
    </p:extLst>
  </p:cSld>
  <p:clrMapOvr>
    <a:masterClrMapping/>
  </p:clrMapOvr>
  <p:transition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>
              <a:lnSpc>
                <a:spcPct val="90000"/>
              </a:lnSpc>
            </a:pPr>
            <a:r>
              <a:rPr lang="ru-RU" b="1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Вариативность среды</a:t>
            </a:r>
            <a:endParaRPr lang="ru-RU" b="1" dirty="0">
              <a:solidFill>
                <a:schemeClr val="accent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38721585"/>
      </p:ext>
    </p:extLst>
  </p:cSld>
  <p:clrMapOvr>
    <a:masterClrMapping/>
  </p:clrMapOvr>
  <p:transition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>
              <a:lnSpc>
                <a:spcPct val="90000"/>
              </a:lnSpc>
            </a:pPr>
            <a:r>
              <a:rPr lang="ru-RU" b="1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среды</a:t>
            </a:r>
            <a:endParaRPr lang="ru-RU" b="1" dirty="0">
              <a:solidFill>
                <a:schemeClr val="accent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51732780"/>
      </p:ext>
    </p:extLst>
  </p:cSld>
  <p:clrMapOvr>
    <a:masterClrMapping/>
  </p:clrMapOvr>
  <p:transition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>
              <a:lnSpc>
                <a:spcPct val="90000"/>
              </a:lnSpc>
            </a:pPr>
            <a:r>
              <a:rPr lang="ru-RU" b="1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Безопасность среды</a:t>
            </a:r>
            <a:endParaRPr lang="ru-RU" b="1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46202840"/>
      </p:ext>
    </p:extLst>
  </p:cSld>
  <p:clrMapOvr>
    <a:masterClrMapping/>
  </p:clrMapOvr>
  <p:transition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Компетенция ДОО</a:t>
            </a: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66300063"/>
      </p:ext>
    </p:extLst>
  </p:cSld>
  <p:clrMapOvr>
    <a:masterClrMapping/>
  </p:clrMapOvr>
  <p:transition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10350964"/>
      </p:ext>
    </p:extLst>
  </p:cSld>
  <p:clrMapOvr>
    <a:masterClrMapping/>
  </p:clrMapOvr>
  <p:transition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smtClean="0"/>
              <a:t>Реализация Программы обеспечивается кадрами:</a:t>
            </a:r>
            <a:endParaRPr lang="ru-RU" sz="2800" dirty="0"/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24578171"/>
      </p:ext>
    </p:extLst>
  </p:cSld>
  <p:clrMapOvr>
    <a:masterClrMapping/>
  </p:clrMapOvr>
  <p:transition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 sz="2400" smtClean="0"/>
              <a:t>Документы, устанавливающие квалификационные характеристики педагогических и учебно-вспомогательных работников:</a:t>
            </a:r>
            <a:endParaRPr lang="ru-RU" sz="2400" dirty="0"/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2748160"/>
      </p:ext>
    </p:extLst>
  </p:cSld>
  <p:clrMapOvr>
    <a:masterClrMapping/>
  </p:clrMapOvr>
  <p:transition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smtClean="0"/>
              <a:t>Кадровый состав при работе в группах </a:t>
            </a:r>
            <a:r>
              <a:rPr lang="ru-RU" sz="3200" b="1" smtClean="0"/>
              <a:t>для детей с ОВЗ</a:t>
            </a:r>
            <a:endParaRPr lang="ru-RU" sz="3200" b="1" dirty="0"/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28782386"/>
      </p:ext>
    </p:extLst>
  </p:cSld>
  <p:clrMapOvr>
    <a:masterClrMapping/>
  </p:clrMapOvr>
  <p:transition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99398937"/>
      </p:ext>
    </p:extLst>
  </p:cSld>
  <p:clrMapOvr>
    <a:masterClrMapping/>
  </p:clrMapOvr>
  <p:transition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smtClean="0"/>
              <a:t>Требования к материально-техническим условиям </a:t>
            </a:r>
            <a:r>
              <a:rPr lang="ru-RU" sz="3200" b="1" smtClean="0"/>
              <a:t>включают</a:t>
            </a:r>
            <a:r>
              <a:rPr lang="ru-RU" sz="3200" smtClean="0"/>
              <a:t>:</a:t>
            </a:r>
            <a:endParaRPr lang="ru-RU" sz="3200" dirty="0"/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92685731"/>
      </p:ext>
    </p:extLst>
  </p:cSld>
  <p:clrMapOvr>
    <a:masterClrMapping/>
  </p:clrMapOvr>
  <p:transition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3447522"/>
      </p:ext>
    </p:extLst>
  </p:cSld>
  <p:clrMapOvr>
    <a:masterClrMapping/>
  </p:clrMapOvr>
  <p:transition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mtClean="0"/>
              <a:t>Финансовые условия реализации Программы должны:</a:t>
            </a: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28518590"/>
      </p:ext>
    </p:extLst>
  </p:cSld>
  <p:clrMapOvr>
    <a:masterClrMapping/>
  </p:clrMapOvr>
  <p:transition>
    <p:fad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mtClean="0"/>
              <a:t>Финансирование реализации ООП ДО </a:t>
            </a: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43391090"/>
      </p:ext>
    </p:extLst>
  </p:cSld>
  <p:clrMapOvr>
    <a:masterClrMapping/>
  </p:clrMapOvr>
  <p:transition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smtClean="0"/>
              <a:t>Объём финансового обеспечения</a:t>
            </a:r>
            <a:endParaRPr lang="ru-RU" sz="3200" dirty="0"/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28431420"/>
      </p:ext>
    </p:extLst>
  </p:cSld>
  <p:clrMapOvr>
    <a:masterClrMapping/>
  </p:clrMapOvr>
  <p:transition>
    <p:fade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smtClean="0"/>
              <a:t>Расходы на средства обучения и воспитания:</a:t>
            </a:r>
            <a:endParaRPr lang="ru-RU" sz="2800" dirty="0"/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46873700"/>
      </p:ext>
    </p:extLst>
  </p:cSld>
  <p:clrMapOvr>
    <a:masterClrMapping/>
  </p:clrMapOvr>
  <p:transition>
    <p:fade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b="1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Уважаемые коллеги! </a:t>
            </a:r>
            <a:r>
              <a:rPr lang="ru-RU" sz="240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40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сети Интернет размещён новый документ</a:t>
            </a:r>
            <a:r>
              <a:rPr lang="ru-RU" sz="240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ru-RU" sz="2400" smtClean="0">
                <a:solidFill>
                  <a:schemeClr val="accent6">
                    <a:lumMod val="75000"/>
                  </a:schemeClr>
                </a:solidFill>
              </a:rPr>
            </a:br>
            <a:endParaRPr lang="ru-RU" sz="24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28543728"/>
      </p:ext>
    </p:extLst>
  </p:cSld>
  <p:clrMapOvr>
    <a:masterClrMapping/>
  </p:clrMapOvr>
  <p:transition>
    <p:fade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smtClean="0"/>
              <a:t/>
            </a:r>
            <a:br>
              <a:rPr lang="ru-RU" sz="3200" smtClean="0"/>
            </a:br>
            <a:r>
              <a:rPr lang="ru-RU" sz="3200" smtClean="0"/>
              <a:t/>
            </a:r>
            <a:br>
              <a:rPr lang="ru-RU" sz="3200" smtClean="0"/>
            </a:br>
            <a:endParaRPr lang="ru-RU" sz="3200" dirty="0" smtClean="0"/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75198199"/>
      </p:ext>
    </p:extLst>
  </p:cSld>
  <p:clrMapOvr>
    <a:masterClrMapping/>
  </p:clrMapOvr>
  <p:transition>
    <p:fade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Специфика дошкольного детства</a:t>
            </a: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22605694"/>
      </p:ext>
    </p:extLst>
  </p:cSld>
  <p:clrMapOvr>
    <a:masterClrMapping/>
  </p:clrMapOvr>
  <p:transition>
    <p:fade/>
  </p:transition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mtClean="0"/>
              <a:t>Специфика результатов освоения ООП ДО</a:t>
            </a: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22541691"/>
      </p:ext>
    </p:extLst>
  </p:cSld>
  <p:clrMapOvr>
    <a:masterClrMapping/>
  </p:clrMapOvr>
  <p:transition>
    <p:fade/>
  </p:transition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mtClean="0"/>
              <a:t>Целевые ориентиры дошкольного образования (ЦО)</a:t>
            </a: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96569455"/>
      </p:ext>
    </p:extLst>
  </p:cSld>
  <p:clrMapOvr>
    <a:masterClrMapping/>
  </p:clrMapOvr>
  <p:transition>
    <p:fade/>
  </p:transition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mtClean="0"/>
              <a:t>Целевые ориентиры </a:t>
            </a:r>
            <a:r>
              <a:rPr lang="ru-RU" u="sng" smtClean="0">
                <a:solidFill>
                  <a:srgbClr val="FF0000"/>
                </a:solidFill>
              </a:rPr>
              <a:t>НЕ МОГУТ </a:t>
            </a:r>
            <a:r>
              <a:rPr lang="ru-RU" smtClean="0"/>
              <a:t>служить основанием для:</a:t>
            </a: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75254869"/>
      </p:ext>
    </p:extLst>
  </p:cSld>
  <p:clrMapOvr>
    <a:masterClrMapping/>
  </p:clrMapOvr>
  <p:transition>
    <p:fade/>
  </p:transition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smtClean="0"/>
              <a:t>Целевые ориентиры образования</a:t>
            </a:r>
            <a:br>
              <a:rPr lang="ru-RU" sz="2800" smtClean="0"/>
            </a:br>
            <a:r>
              <a:rPr lang="ru-RU" sz="2800" smtClean="0"/>
              <a:t>в </a:t>
            </a:r>
            <a:r>
              <a:rPr lang="ru-RU" sz="2800" b="1" smtClean="0"/>
              <a:t>младенческом и раннем возрасте</a:t>
            </a:r>
            <a:endParaRPr lang="ru-RU" sz="2800" dirty="0"/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55030264"/>
      </p:ext>
    </p:extLst>
  </p:cSld>
  <p:clrMapOvr>
    <a:masterClrMapping/>
  </p:clrMapOvr>
  <p:transition>
    <p:fade/>
  </p:transition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smtClean="0"/>
              <a:t>Целевые ориентиры образования</a:t>
            </a:r>
            <a:br>
              <a:rPr lang="ru-RU" sz="2800" smtClean="0"/>
            </a:br>
            <a:r>
              <a:rPr lang="ru-RU" sz="2800" smtClean="0"/>
              <a:t>в </a:t>
            </a:r>
            <a:r>
              <a:rPr lang="ru-RU" sz="2800" b="1" smtClean="0"/>
              <a:t>младенческом и раннем возрасте</a:t>
            </a:r>
            <a:endParaRPr lang="ru-RU" sz="2800" dirty="0"/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14885894"/>
      </p:ext>
    </p:extLst>
  </p:cSld>
  <p:clrMapOvr>
    <a:masterClrMapping/>
  </p:clrMapOvr>
  <p:transition>
    <p:fade/>
  </p:transition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smtClean="0"/>
              <a:t>Целевые ориентиры образования</a:t>
            </a:r>
            <a:br>
              <a:rPr lang="ru-RU" sz="2800" smtClean="0"/>
            </a:br>
            <a:r>
              <a:rPr lang="ru-RU" sz="2800" smtClean="0"/>
              <a:t>в </a:t>
            </a:r>
            <a:r>
              <a:rPr lang="ru-RU" sz="2800" b="1" smtClean="0"/>
              <a:t>младенческом и раннем возрасте</a:t>
            </a:r>
            <a:endParaRPr lang="ru-RU" sz="2800" dirty="0"/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09830476"/>
      </p:ext>
    </p:extLst>
  </p:cSld>
  <p:clrMapOvr>
    <a:masterClrMapping/>
  </p:clrMapOvr>
  <p:transition>
    <p:fade/>
  </p:transition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smtClean="0"/>
              <a:t>Целевые ориентиры образования</a:t>
            </a:r>
            <a:br>
              <a:rPr lang="ru-RU" sz="2800" smtClean="0"/>
            </a:br>
            <a:r>
              <a:rPr lang="ru-RU" sz="2800" smtClean="0"/>
              <a:t>в </a:t>
            </a:r>
            <a:r>
              <a:rPr lang="ru-RU" sz="2800" b="1" smtClean="0"/>
              <a:t>младенческом и раннем возрасте</a:t>
            </a:r>
            <a:endParaRPr lang="ru-RU" sz="2800" b="1" dirty="0"/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39404719"/>
      </p:ext>
    </p:extLst>
  </p:cSld>
  <p:clrMapOvr>
    <a:masterClrMapping/>
  </p:clrMapOvr>
  <p:transition>
    <p:fade/>
  </p:transition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smtClean="0"/>
              <a:t>Целевые ориентиры образования</a:t>
            </a:r>
            <a:br>
              <a:rPr lang="ru-RU" sz="2800" smtClean="0"/>
            </a:br>
            <a:r>
              <a:rPr lang="ru-RU" sz="2800" smtClean="0"/>
              <a:t>в </a:t>
            </a:r>
            <a:r>
              <a:rPr lang="ru-RU" sz="2800" b="1" smtClean="0"/>
              <a:t>младенческом и раннем возрасте</a:t>
            </a:r>
            <a:endParaRPr lang="ru-RU" sz="2800" b="1" dirty="0"/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18813446"/>
      </p:ext>
    </p:extLst>
  </p:cSld>
  <p:clrMapOvr>
    <a:masterClrMapping/>
  </p:clrMapOvr>
  <p:transition>
    <p:fade/>
  </p:transition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smtClean="0"/>
              <a:t>Целевые ориентиры образования</a:t>
            </a:r>
            <a:br>
              <a:rPr lang="ru-RU" sz="2800" smtClean="0"/>
            </a:br>
            <a:r>
              <a:rPr lang="ru-RU" sz="2800" smtClean="0"/>
              <a:t>в </a:t>
            </a:r>
            <a:r>
              <a:rPr lang="ru-RU" sz="2800" b="1" smtClean="0"/>
              <a:t>младенческом и раннем возрасте</a:t>
            </a:r>
            <a:endParaRPr lang="ru-RU" sz="2800" b="1" dirty="0"/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77158138"/>
      </p:ext>
    </p:extLst>
  </p:cSld>
  <p:clrMapOvr>
    <a:masterClrMapping/>
  </p:clrMapOvr>
  <p:transition>
    <p:fade/>
  </p:transition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smtClean="0"/>
              <a:t>Целевые ориентиры образования</a:t>
            </a:r>
            <a:br>
              <a:rPr lang="ru-RU" sz="2800" smtClean="0"/>
            </a:br>
            <a:r>
              <a:rPr lang="ru-RU" sz="2800" smtClean="0"/>
              <a:t>в </a:t>
            </a:r>
            <a:r>
              <a:rPr lang="ru-RU" sz="2800" b="1" smtClean="0"/>
              <a:t>младенческом и раннем возрасте</a:t>
            </a:r>
            <a:endParaRPr lang="ru-RU" sz="2800" dirty="0"/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97378703"/>
      </p:ext>
    </p:extLst>
  </p:cSld>
  <p:clrMapOvr>
    <a:masterClrMapping/>
  </p:clrMapOvr>
  <p:transition>
    <p:fade/>
  </p:transition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mtClean="0"/>
              <a:t>Интегративные качества ребёнка</a:t>
            </a:r>
            <a:br>
              <a:rPr lang="ru-RU" smtClean="0"/>
            </a:br>
            <a:r>
              <a:rPr lang="ru-RU" smtClean="0"/>
              <a:t>7 лет (ФГТ)</a:t>
            </a: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41487435"/>
      </p:ext>
    </p:extLst>
  </p:cSld>
  <p:clrMapOvr>
    <a:masterClrMapping/>
  </p:clrMapOvr>
  <p:transition>
    <p:fade/>
  </p:transition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smtClean="0"/>
              <a:t>Целевые ориентиры </a:t>
            </a:r>
            <a:r>
              <a:rPr lang="ru-RU" sz="2800" b="1" smtClean="0"/>
              <a:t>на этапе завершения ДО</a:t>
            </a:r>
            <a:endParaRPr lang="ru-RU" sz="2800" b="1" dirty="0"/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86825236"/>
      </p:ext>
    </p:extLst>
  </p:cSld>
  <p:clrMapOvr>
    <a:masterClrMapping/>
  </p:clrMapOvr>
  <p:transition>
    <p:fade/>
  </p:transition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smtClean="0"/>
              <a:t>Целевые ориентиры </a:t>
            </a:r>
            <a:r>
              <a:rPr lang="ru-RU" sz="2800" b="1" smtClean="0"/>
              <a:t>на этапе завершения ДО</a:t>
            </a:r>
            <a:endParaRPr lang="ru-RU" sz="2800" dirty="0"/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40659697"/>
      </p:ext>
    </p:extLst>
  </p:cSld>
  <p:clrMapOvr>
    <a:masterClrMapping/>
  </p:clrMapOvr>
  <p:transition>
    <p:fade/>
  </p:transition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smtClean="0"/>
              <a:t>Целевые ориентиры </a:t>
            </a:r>
            <a:r>
              <a:rPr lang="ru-RU" sz="2800" b="1" smtClean="0"/>
              <a:t>на этапе завершения ДО</a:t>
            </a:r>
            <a:endParaRPr lang="ru-RU" sz="2800" dirty="0"/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28584222"/>
      </p:ext>
    </p:extLst>
  </p:cSld>
  <p:clrMapOvr>
    <a:masterClrMapping/>
  </p:clrMapOvr>
  <p:transition>
    <p:fade/>
  </p:transition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smtClean="0"/>
              <a:t>Целевые ориентиры </a:t>
            </a:r>
            <a:r>
              <a:rPr lang="ru-RU" sz="2800" b="1" smtClean="0"/>
              <a:t>на этапе завершения ДО</a:t>
            </a:r>
            <a:endParaRPr lang="ru-RU" sz="2800" dirty="0"/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93589542"/>
      </p:ext>
    </p:extLst>
  </p:cSld>
  <p:clrMapOvr>
    <a:masterClrMapping/>
  </p:clrMapOvr>
  <p:transition>
    <p:fade/>
  </p:transition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smtClean="0"/>
              <a:t>Целевые ориентиры </a:t>
            </a:r>
            <a:r>
              <a:rPr lang="ru-RU" sz="2800" b="1" smtClean="0"/>
              <a:t>на этапе завершения ДО</a:t>
            </a:r>
            <a:endParaRPr lang="ru-RU" sz="2800" dirty="0"/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23121449"/>
      </p:ext>
    </p:extLst>
  </p:cSld>
  <p:clrMapOvr>
    <a:masterClrMapping/>
  </p:clrMapOvr>
  <p:transition>
    <p:fade/>
  </p:transition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smtClean="0"/>
              <a:t>Целевые ориентиры </a:t>
            </a:r>
            <a:r>
              <a:rPr lang="ru-RU" sz="2800" b="1" smtClean="0"/>
              <a:t>на этапе завершения ДО</a:t>
            </a:r>
            <a:endParaRPr lang="ru-RU" sz="2800" dirty="0"/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21937373"/>
      </p:ext>
    </p:extLst>
  </p:cSld>
  <p:clrMapOvr>
    <a:masterClrMapping/>
  </p:clrMapOvr>
  <p:transition>
    <p:fade/>
  </p:transition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smtClean="0"/>
              <a:t>Целевые ориентиры </a:t>
            </a:r>
            <a:r>
              <a:rPr lang="ru-RU" sz="2800" b="1" smtClean="0"/>
              <a:t>на этапе завершения ДО</a:t>
            </a:r>
            <a:endParaRPr lang="ru-RU" sz="2800" dirty="0"/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88226182"/>
      </p:ext>
    </p:extLst>
  </p:cSld>
  <p:clrMapOvr>
    <a:masterClrMapping/>
  </p:clrMapOvr>
  <p:transition>
    <p:fade/>
  </p:transition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ru-RU" sz="3000" smtClean="0">
                <a:solidFill>
                  <a:schemeClr val="accent2">
                    <a:lumMod val="75000"/>
                  </a:schemeClr>
                </a:solidFill>
              </a:rPr>
              <a:t>Федеральный закон РФ</a:t>
            </a:r>
            <a:br>
              <a:rPr lang="ru-RU" sz="300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3000" smtClean="0">
                <a:solidFill>
                  <a:schemeClr val="accent2">
                    <a:lumMod val="75000"/>
                  </a:schemeClr>
                </a:solidFill>
              </a:rPr>
              <a:t> «Об образовании в Российской Федерации»</a:t>
            </a:r>
            <a:br>
              <a:rPr lang="ru-RU" sz="300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400" b="1" smtClean="0">
                <a:solidFill>
                  <a:schemeClr val="accent2">
                    <a:lumMod val="75000"/>
                  </a:schemeClr>
                </a:solidFill>
              </a:rPr>
              <a:t>Глава 7. Общее образование</a:t>
            </a:r>
            <a:endParaRPr lang="ru-RU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59921354"/>
      </p:ext>
    </p:extLst>
  </p:cSld>
  <p:clrMapOvr>
    <a:masterClrMapping/>
  </p:clrMapOvr>
  <p:transition>
    <p:fade/>
  </p:transition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000" smtClean="0">
                <a:solidFill>
                  <a:srgbClr val="C00000"/>
                </a:solidFill>
              </a:rPr>
              <a:t>Уровни и направления общего образования</a:t>
            </a:r>
            <a:endParaRPr lang="ru-RU" sz="3000" dirty="0">
              <a:solidFill>
                <a:srgbClr val="C00000"/>
              </a:solidFill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09675674"/>
      </p:ext>
    </p:extLst>
  </p:cSld>
  <p:clrMapOvr>
    <a:masterClrMapping/>
  </p:clrMapOvr>
  <p:transition>
    <p:fade/>
  </p:transition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Требования Стандарта</a:t>
            </a: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76856189"/>
      </p:ext>
    </p:extLst>
  </p:cSld>
  <p:clrMapOvr>
    <a:masterClrMapping/>
  </p:clrMapOvr>
  <p:transition>
    <p:fade/>
  </p:transition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mtClean="0"/>
              <a:t>Преемственность дошкольного</a:t>
            </a:r>
            <a:br>
              <a:rPr lang="ru-RU" smtClean="0"/>
            </a:br>
            <a:r>
              <a:rPr lang="ru-RU" smtClean="0"/>
              <a:t>и начального общего образования</a:t>
            </a: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9196606"/>
      </p:ext>
    </p:extLst>
  </p:cSld>
  <p:clrMapOvr>
    <a:masterClrMapping/>
  </p:clrMapOvr>
  <p:transition>
    <p:fade/>
  </p:transition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71901302"/>
      </p:ext>
    </p:extLst>
  </p:cSld>
  <p:clrMapOvr>
    <a:masterClrMapping/>
  </p:clrMapOvr>
  <p:transition>
    <p:fade/>
  </p:transition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Реализация ФГОС ДО</a:t>
            </a: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37685640"/>
      </p:ext>
    </p:extLst>
  </p:cSld>
  <p:clrMapOvr>
    <a:masterClrMapping/>
  </p:clrMapOvr>
  <p:transition>
    <p:fade/>
  </p:transition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smtClean="0"/>
              <a:t>Информация Федерального института развития образования (ФИРО)</a:t>
            </a:r>
            <a:endParaRPr lang="ru-RU" sz="2800" dirty="0"/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29672053"/>
      </p:ext>
    </p:extLst>
  </p:cSld>
  <p:clrMapOvr>
    <a:masterClrMapping/>
  </p:clrMapOvr>
  <p:transition>
    <p:fade/>
  </p:transition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smtClean="0"/>
              <a:t>Информация Федерального института развития образования (ФИРО)</a:t>
            </a:r>
            <a:endParaRPr lang="ru-RU" sz="2800" dirty="0"/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41249289"/>
      </p:ext>
    </p:extLst>
  </p:cSld>
  <p:clrMapOvr>
    <a:masterClrMapping/>
  </p:clrMapOvr>
  <p:transition>
    <p:fade/>
  </p:transition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Реализация ФГОС ДО</a:t>
            </a: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37558032"/>
      </p:ext>
    </p:extLst>
  </p:cSld>
  <p:clrMapOvr>
    <a:masterClrMapping/>
  </p:clrMapOvr>
  <p:transition>
    <p:fade/>
  </p:transition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mtClean="0"/>
              <a:t>План действий по обеспечению введения ФГОС ДО</a:t>
            </a: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99823721"/>
      </p:ext>
    </p:extLst>
  </p:cSld>
  <p:clrMapOvr>
    <a:masterClrMapping/>
  </p:clrMapOvr>
  <p:transition>
    <p:fade/>
  </p:transition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mtClean="0"/>
              <a:t>Письмо в органы исполнительной власти субъектов РФ</a:t>
            </a: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03018785"/>
      </p:ext>
    </p:extLst>
  </p:cSld>
  <p:clrMapOvr>
    <a:masterClrMapping/>
  </p:clrMapOvr>
  <p:transition>
    <p:fade/>
  </p:transition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31526316"/>
      </p:ext>
    </p:extLst>
  </p:cSld>
  <p:clrMapOvr>
    <a:masterClrMapping/>
  </p:clrMapOvr>
  <p:transition>
    <p:fade/>
  </p:transition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63872888"/>
      </p:ext>
    </p:extLst>
  </p:cSld>
  <p:clrMapOvr>
    <a:masterClrMapping/>
  </p:clrMapOvr>
  <p:transition>
    <p:fade/>
  </p:transition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mtClean="0"/>
              <a:t>Методическая помощь педагогам ДОО</a:t>
            </a: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77287568"/>
      </p:ext>
    </p:extLst>
  </p:cSld>
  <p:clrMapOvr>
    <a:masterClrMapping/>
  </p:clrMapOvr>
  <p:transition>
    <p:fade/>
  </p:transition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 cstate="screen"/>
          <a:srcRect b="26501"/>
          <a:stretch>
            <a:fillRect/>
          </a:stretch>
        </p:blipFill>
        <p:spPr>
          <a:xfrm>
            <a:off x="0" y="188640"/>
            <a:ext cx="9144000" cy="5040560"/>
          </a:xfrm>
          <a:prstGeom prst="rect">
            <a:avLst/>
          </a:prstGeom>
        </p:spPr>
      </p:pic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smtClean="0"/>
              <a:t>Записи вебинаров  на сайте издательства «Просвещение»</a:t>
            </a:r>
            <a:endParaRPr lang="ru-RU" sz="2800" b="1" dirty="0"/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rcRect t="87799"/>
          <a:stretch>
            <a:fillRect/>
          </a:stretch>
        </p:blipFill>
        <p:spPr>
          <a:xfrm>
            <a:off x="0" y="6021288"/>
            <a:ext cx="9144000" cy="836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21261423"/>
      </p:ext>
    </p:extLst>
  </p:cSld>
  <p:clrMapOvr>
    <a:masterClrMapping/>
  </p:clrMapOvr>
  <p:transition>
    <p:fade/>
  </p:transition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smtClean="0"/>
              <a:t>Комплексные решения образовательных задач</a:t>
            </a:r>
            <a:endParaRPr lang="ru-RU" sz="2800" b="1" dirty="0"/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48284216"/>
      </p:ext>
    </p:extLst>
  </p:cSld>
  <p:clrMapOvr>
    <a:masterClrMapping/>
  </p:clrMapOvr>
  <p:transition>
    <p:fade/>
  </p:transition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Программы и серии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70510600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408</Words>
  <Application>Microsoft Office PowerPoint</Application>
  <PresentationFormat>Экран (4:3)</PresentationFormat>
  <Paragraphs>100</Paragraphs>
  <Slides>109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109</vt:i4>
      </vt:variant>
    </vt:vector>
  </HeadingPairs>
  <TitlesOfParts>
    <vt:vector size="110" baseType="lpstr">
      <vt:lpstr>Тема Office</vt:lpstr>
      <vt:lpstr>Федеральный закон РФ  «Об образовании в Российской Федерации» Структура системы образования</vt:lpstr>
      <vt:lpstr>Стандартизация системы дошкольного образования</vt:lpstr>
      <vt:lpstr>Стандартизация систем дошкольного и общего образования</vt:lpstr>
      <vt:lpstr>ФЕДЕРАЛЬНЫЙ ГОСУДАРСТВЕННЫЙ ОБРАЗОВАТЕЛЬНЫЙ СТАНДАРТ ДОШКОЛЬНОГО ОБРАЗОВАНИЯ</vt:lpstr>
      <vt:lpstr> ФЕДЕРАЛЬНЫЙ ГОСУДАРСТВЕННЫЙ ОБРАЗОВАТЕЛЬНЫЙ СТАНДАРТ ДОШКОЛЬНОГО ОБРАЗОВАНИЯ </vt:lpstr>
      <vt:lpstr>Документы, лежащие в основе разработки Стандарта</vt:lpstr>
      <vt:lpstr>Основные принципы Стандарта</vt:lpstr>
      <vt:lpstr>Задачи Стандарта</vt:lpstr>
      <vt:lpstr>Задачи Стандарта (продолжение)</vt:lpstr>
      <vt:lpstr>  </vt:lpstr>
      <vt:lpstr>Закон об образовании</vt:lpstr>
      <vt:lpstr>Основная образовательная программа дошкольного образования (ООП)</vt:lpstr>
      <vt:lpstr>ФГОС. Образовательные области </vt:lpstr>
      <vt:lpstr>ФГТ. Образовательные области </vt:lpstr>
      <vt:lpstr>Образовательные области</vt:lpstr>
      <vt:lpstr>Социально – коммуникативное развитие</vt:lpstr>
      <vt:lpstr>Познавательное развитие</vt:lpstr>
      <vt:lpstr>Речевое развитие</vt:lpstr>
      <vt:lpstr>Художественно - эстетическое развитие</vt:lpstr>
      <vt:lpstr>Физическое развитие</vt:lpstr>
      <vt:lpstr>Содержание образовательных областей</vt:lpstr>
      <vt:lpstr>Виды детской деятельности</vt:lpstr>
      <vt:lpstr>Виды детской деятельности</vt:lpstr>
      <vt:lpstr>Виды детской деятельности</vt:lpstr>
      <vt:lpstr>Виды детской деятельности</vt:lpstr>
      <vt:lpstr>Виды детской деятельности</vt:lpstr>
      <vt:lpstr>Виды детской деятельности</vt:lpstr>
      <vt:lpstr>Виды детской деятельности</vt:lpstr>
      <vt:lpstr>Виды детской деятельности</vt:lpstr>
      <vt:lpstr>Виды детской деятельности</vt:lpstr>
      <vt:lpstr>Части Программы</vt:lpstr>
      <vt:lpstr>Структура основной образовательной программы</vt:lpstr>
      <vt:lpstr>Структура основной образовательной программы</vt:lpstr>
      <vt:lpstr>Структура основной образовательной программы</vt:lpstr>
      <vt:lpstr>Структура основной образовательной программы</vt:lpstr>
      <vt:lpstr>Часть ОП, формируемая участниками образовательных отношений</vt:lpstr>
      <vt:lpstr>Содержание коррекционной работы и/или инклюзивного образования</vt:lpstr>
      <vt:lpstr>Оформление Программы</vt:lpstr>
      <vt:lpstr>Дополнительный раздел Программы</vt:lpstr>
      <vt:lpstr>Содержание краткой презентации</vt:lpstr>
      <vt:lpstr>  </vt:lpstr>
      <vt:lpstr>Слайд 42</vt:lpstr>
      <vt:lpstr>Слайд 43</vt:lpstr>
      <vt:lpstr>Психолого-педагогические условия реализации Программы</vt:lpstr>
      <vt:lpstr>Психолого-педагогические условия реализации Программы (продолжение)</vt:lpstr>
      <vt:lpstr>Психолого-педагогические условия реализации Программы (продолжение)</vt:lpstr>
      <vt:lpstr>Психолого-педагогические условия реализации Программы (продолжение)</vt:lpstr>
      <vt:lpstr>Оценка индивидуального развития детей</vt:lpstr>
      <vt:lpstr>Условия для работы с детьми с ОВЗ</vt:lpstr>
      <vt:lpstr>Максимально допустимый объём образовательной нагрузки </vt:lpstr>
      <vt:lpstr>Слайд 51</vt:lpstr>
      <vt:lpstr>Развивающая предметно-пространственная среда должна быть:</vt:lpstr>
      <vt:lpstr>Насыщенность среды</vt:lpstr>
      <vt:lpstr>Насыщенность среды (продолжение)</vt:lpstr>
      <vt:lpstr>Трансформируемость среды</vt:lpstr>
      <vt:lpstr>Полифункциональность среды</vt:lpstr>
      <vt:lpstr>Вариативность среды</vt:lpstr>
      <vt:lpstr>Доступность среды</vt:lpstr>
      <vt:lpstr>Безопасность среды</vt:lpstr>
      <vt:lpstr>Компетенция ДОО</vt:lpstr>
      <vt:lpstr>Слайд 61</vt:lpstr>
      <vt:lpstr>Реализация Программы обеспечивается кадрами:</vt:lpstr>
      <vt:lpstr>Документы, устанавливающие квалификационные характеристики педагогических и учебно-вспомогательных работников:</vt:lpstr>
      <vt:lpstr>Кадровый состав при работе в группах для детей с ОВЗ</vt:lpstr>
      <vt:lpstr>Слайд 65</vt:lpstr>
      <vt:lpstr>Требования к материально-техническим условиям включают:</vt:lpstr>
      <vt:lpstr>Слайд 67</vt:lpstr>
      <vt:lpstr>Финансовые условия реализации Программы должны:</vt:lpstr>
      <vt:lpstr>Финансирование реализации ООП ДО </vt:lpstr>
      <vt:lpstr>Объём финансового обеспечения</vt:lpstr>
      <vt:lpstr>Расходы на средства обучения и воспитания:</vt:lpstr>
      <vt:lpstr>Уважаемые коллеги!  В сети Интернет размещён новый документ </vt:lpstr>
      <vt:lpstr>  </vt:lpstr>
      <vt:lpstr>Специфика дошкольного детства</vt:lpstr>
      <vt:lpstr>Специфика результатов освоения ООП ДО</vt:lpstr>
      <vt:lpstr>Целевые ориентиры дошкольного образования (ЦО)</vt:lpstr>
      <vt:lpstr>Целевые ориентиры НЕ МОГУТ служить основанием для:</vt:lpstr>
      <vt:lpstr>Целевые ориентиры образования в младенческом и раннем возрасте</vt:lpstr>
      <vt:lpstr>Целевые ориентиры образования в младенческом и раннем возрасте</vt:lpstr>
      <vt:lpstr>Целевые ориентиры образования в младенческом и раннем возрасте</vt:lpstr>
      <vt:lpstr>Целевые ориентиры образования в младенческом и раннем возрасте</vt:lpstr>
      <vt:lpstr>Целевые ориентиры образования в младенческом и раннем возрасте</vt:lpstr>
      <vt:lpstr>Целевые ориентиры образования в младенческом и раннем возрасте</vt:lpstr>
      <vt:lpstr>Целевые ориентиры образования в младенческом и раннем возрасте</vt:lpstr>
      <vt:lpstr>Интегративные качества ребёнка 7 лет (ФГТ)</vt:lpstr>
      <vt:lpstr>Целевые ориентиры на этапе завершения ДО</vt:lpstr>
      <vt:lpstr>Целевые ориентиры на этапе завершения ДО</vt:lpstr>
      <vt:lpstr>Целевые ориентиры на этапе завершения ДО</vt:lpstr>
      <vt:lpstr>Целевые ориентиры на этапе завершения ДО</vt:lpstr>
      <vt:lpstr>Целевые ориентиры на этапе завершения ДО</vt:lpstr>
      <vt:lpstr>Целевые ориентиры на этапе завершения ДО</vt:lpstr>
      <vt:lpstr>Целевые ориентиры на этапе завершения ДО</vt:lpstr>
      <vt:lpstr>Федеральный закон РФ  «Об образовании в Российской Федерации» Глава 7. Общее образование</vt:lpstr>
      <vt:lpstr>Уровни и направления общего образования</vt:lpstr>
      <vt:lpstr>Требования Стандарта</vt:lpstr>
      <vt:lpstr>Преемственность дошкольного и начального общего образования</vt:lpstr>
      <vt:lpstr>Слайд 97</vt:lpstr>
      <vt:lpstr>Реализация ФГОС ДО</vt:lpstr>
      <vt:lpstr>Информация Федерального института развития образования (ФИРО)</vt:lpstr>
      <vt:lpstr>Информация Федерального института развития образования (ФИРО)</vt:lpstr>
      <vt:lpstr>Реализация ФГОС ДО</vt:lpstr>
      <vt:lpstr>План действий по обеспечению введения ФГОС ДО</vt:lpstr>
      <vt:lpstr>Письмо в органы исполнительной власти субъектов РФ</vt:lpstr>
      <vt:lpstr>Слайд 104</vt:lpstr>
      <vt:lpstr>Слайд 105</vt:lpstr>
      <vt:lpstr>Методическая помощь педагогам ДОО</vt:lpstr>
      <vt:lpstr>Записи вебинаров  на сайте издательства «Просвещение»</vt:lpstr>
      <vt:lpstr>Комплексные решения образовательных задач</vt:lpstr>
      <vt:lpstr>Программы и серии</vt:lpstr>
    </vt:vector>
  </TitlesOfParts>
  <Company>Функциональность ограничена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Федеральный закон РФ  «Об образовании в Российской Федерации» Структура системы образования</dc:title>
  <dc:creator>Демонстрационная версия</dc:creator>
  <cp:lastModifiedBy>1</cp:lastModifiedBy>
  <cp:revision>5</cp:revision>
  <dcterms:created xsi:type="dcterms:W3CDTF">2014-02-06T12:08:06Z</dcterms:created>
  <dcterms:modified xsi:type="dcterms:W3CDTF">2017-10-19T06:02:35Z</dcterms:modified>
</cp:coreProperties>
</file>