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9" r:id="rId2"/>
    <p:sldId id="260" r:id="rId3"/>
    <p:sldId id="261" r:id="rId4"/>
    <p:sldId id="262" r:id="rId5"/>
    <p:sldId id="264" r:id="rId6"/>
    <p:sldId id="265" r:id="rId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76" d="100"/>
          <a:sy n="76" d="100"/>
        </p:scale>
        <p:origin x="-1194" y="14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1828800" y="3159760"/>
            <a:ext cx="457200" cy="1034129"/>
          </a:xfrm>
          <a:prstGeom prst="rect">
            <a:avLst/>
          </a:prstGeom>
          <a:noFill/>
        </p:spPr>
        <p:txBody>
          <a:bodyPr wrap="square" lIns="0" tIns="9144" rIns="0" bIns="9144" rtlCol="0" anchor="ctr" anchorCtr="0">
            <a:spAutoFit/>
          </a:bodyPr>
          <a:lstStyle/>
          <a:p>
            <a:r>
              <a:rPr lang="en-US" sz="6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  <a:endParaRPr lang="en-US" sz="6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77240" y="1219200"/>
            <a:ext cx="7543800" cy="2152650"/>
          </a:xfrm>
        </p:spPr>
        <p:txBody>
          <a:bodyPr>
            <a:noAutofit/>
          </a:bodyPr>
          <a:lstStyle>
            <a:lvl1pPr>
              <a:defRPr sz="6000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133600" y="3375491"/>
            <a:ext cx="6172200" cy="685800"/>
          </a:xfrm>
        </p:spPr>
        <p:txBody>
          <a:bodyPr anchor="ctr"/>
          <a:lstStyle>
            <a:lvl1pPr marL="0" indent="0" algn="l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15" name="Date Placeholder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383EE1-B2C9-4F62-A7DC-07CD63790918}" type="datetimeFigureOut">
              <a:rPr lang="ru-RU" smtClean="0"/>
              <a:t>06.04.2020</a:t>
            </a:fld>
            <a:endParaRPr lang="ru-RU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3BB4C95-33D2-41A5-B533-9FD964D507BC}" type="slidenum">
              <a:rPr lang="ru-RU" smtClean="0"/>
              <a:t>‹#›</a:t>
            </a:fld>
            <a:endParaRPr lang="ru-RU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383EE1-B2C9-4F62-A7DC-07CD63790918}" type="datetimeFigureOut">
              <a:rPr lang="ru-RU" smtClean="0"/>
              <a:t>06.04.2020</a:t>
            </a:fld>
            <a:endParaRPr lang="ru-RU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3BB4C95-33D2-41A5-B533-9FD964D507BC}" type="slidenum">
              <a:rPr lang="ru-RU" smtClean="0"/>
              <a:t>‹#›</a:t>
            </a:fld>
            <a:endParaRPr lang="ru-RU"/>
          </a:p>
        </p:txBody>
      </p:sp>
      <p:sp>
        <p:nvSpPr>
          <p:cNvPr id="16" name="Footer Placeholder 1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4267200" y="4074497"/>
            <a:ext cx="457200" cy="1015663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en-US" sz="6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  <a:endParaRPr lang="en-US" sz="6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0" y="4267368"/>
            <a:ext cx="3733800" cy="731520"/>
          </a:xfrm>
        </p:spPr>
        <p:txBody>
          <a:bodyPr anchor="ctr">
            <a:normAutofit/>
          </a:bodyPr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383EE1-B2C9-4F62-A7DC-07CD63790918}" type="datetimeFigureOut">
              <a:rPr lang="ru-RU" smtClean="0"/>
              <a:t>06.04.2020</a:t>
            </a:fld>
            <a:endParaRPr lang="ru-RU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3BB4C95-33D2-41A5-B533-9FD964D507BC}" type="slidenum">
              <a:rPr lang="ru-RU" smtClean="0"/>
              <a:t>‹#›</a:t>
            </a:fld>
            <a:endParaRPr lang="ru-RU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6000" y="1905000"/>
            <a:ext cx="6035040" cy="2350008"/>
          </a:xfrm>
        </p:spPr>
        <p:txBody>
          <a:bodyPr/>
          <a:lstStyle>
            <a:lvl1pPr marL="0" algn="l" defTabSz="914400" rtl="0" eaLnBrk="1" latinLnBrk="0" hangingPunct="1">
              <a:spcBef>
                <a:spcPct val="0"/>
              </a:spcBef>
              <a:buNone/>
              <a:defRPr lang="en-US" sz="5400" b="0" kern="1200" cap="none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383EE1-B2C9-4F62-A7DC-07CD63790918}" type="datetimeFigureOut">
              <a:rPr lang="ru-RU" smtClean="0"/>
              <a:t>06.04.2020</a:t>
            </a:fld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3BB4C95-33D2-41A5-B533-9FD964D507BC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>
          <a:xfrm>
            <a:off x="1344168" y="658368"/>
            <a:ext cx="3273552" cy="34290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4"/>
          </p:nvPr>
        </p:nvSpPr>
        <p:spPr>
          <a:xfrm>
            <a:off x="5029200" y="658368"/>
            <a:ext cx="3273552" cy="343217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41120" y="661976"/>
            <a:ext cx="3273552" cy="639762"/>
          </a:xfrm>
        </p:spPr>
        <p:txBody>
          <a:bodyPr anchor="ctr">
            <a:noAutofit/>
          </a:bodyPr>
          <a:lstStyle>
            <a:lvl1pPr marL="0" indent="0">
              <a:buNone/>
              <a:defRPr sz="22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344168" y="1371600"/>
            <a:ext cx="3276600" cy="2743200"/>
          </a:xfrm>
        </p:spPr>
        <p:txBody>
          <a:bodyPr anchor="t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29200" y="661976"/>
            <a:ext cx="3273552" cy="639762"/>
          </a:xfrm>
        </p:spPr>
        <p:txBody>
          <a:bodyPr anchor="ctr">
            <a:noAutofit/>
          </a:bodyPr>
          <a:lstStyle>
            <a:lvl1pPr marL="0" indent="0">
              <a:buNone/>
              <a:defRPr sz="22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29200" y="1371600"/>
            <a:ext cx="3273552" cy="2743200"/>
          </a:xfrm>
        </p:spPr>
        <p:txBody>
          <a:bodyPr anchor="t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1056640" y="520192"/>
            <a:ext cx="457200" cy="92333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en-US" sz="6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  <a:endParaRPr lang="en-US" sz="6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4780280" y="520192"/>
            <a:ext cx="457200" cy="92333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en-US" sz="6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  <a:endParaRPr lang="en-US" sz="6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383EE1-B2C9-4F62-A7DC-07CD63790918}" type="datetimeFigureOut">
              <a:rPr lang="ru-RU" smtClean="0"/>
              <a:t>06.04.2020</a:t>
            </a:fld>
            <a:endParaRPr lang="ru-RU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3BB4C95-33D2-41A5-B533-9FD964D507BC}" type="slidenum">
              <a:rPr lang="ru-RU" smtClean="0"/>
              <a:t>‹#›</a:t>
            </a:fld>
            <a:endParaRPr lang="ru-RU"/>
          </a:p>
        </p:txBody>
      </p:sp>
      <p:sp>
        <p:nvSpPr>
          <p:cNvPr id="16" name="Footer Placeholder 1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383EE1-B2C9-4F62-A7DC-07CD63790918}" type="datetimeFigureOut">
              <a:rPr lang="ru-RU" smtClean="0"/>
              <a:t>06.04.2020</a:t>
            </a:fld>
            <a:endParaRPr lang="ru-RU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3BB4C95-33D2-41A5-B533-9FD964D507BC}" type="slidenum">
              <a:rPr lang="ru-RU" smtClean="0"/>
              <a:t>‹#›</a:t>
            </a:fld>
            <a:endParaRPr lang="ru-RU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383EE1-B2C9-4F62-A7DC-07CD63790918}" type="datetimeFigureOut">
              <a:rPr lang="ru-RU" smtClean="0"/>
              <a:t>06.04.2020</a:t>
            </a:fld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3BB4C95-33D2-41A5-B533-9FD964D507BC}" type="slidenum">
              <a:rPr lang="ru-RU" smtClean="0"/>
              <a:t>‹#›</a:t>
            </a:fld>
            <a:endParaRPr lang="ru-RU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5328920" y="1774588"/>
            <a:ext cx="457200" cy="123110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en-US" sz="8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  <a:endParaRPr lang="en-US" sz="8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685801"/>
            <a:ext cx="4343400" cy="3429000"/>
          </a:xfrm>
        </p:spPr>
        <p:txBody>
          <a:bodyPr anchor="ctr"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715000" y="685801"/>
            <a:ext cx="2590800" cy="3429000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5" name="Date Placeholder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383EE1-B2C9-4F62-A7DC-07CD63790918}" type="datetimeFigureOut">
              <a:rPr lang="ru-RU" smtClean="0"/>
              <a:t>06.04.2020</a:t>
            </a:fld>
            <a:endParaRPr lang="ru-RU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3BB4C95-33D2-41A5-B533-9FD964D507BC}" type="slidenum">
              <a:rPr lang="ru-RU" smtClean="0"/>
              <a:t>‹#›</a:t>
            </a:fld>
            <a:endParaRPr lang="ru-RU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8" name="Title 1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219200" y="612775"/>
            <a:ext cx="6705600" cy="2546985"/>
          </a:xfrm>
          <a:effectLst>
            <a:outerShdw blurRad="152400" dist="317500" dir="5400000" sx="90000" sy="-19000" rotWithShape="0">
              <a:prstClr val="black">
                <a:alpha val="15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743200" y="3453047"/>
            <a:ext cx="5029200" cy="720804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435352" y="3331464"/>
            <a:ext cx="457200" cy="92333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en-US" sz="6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  <a:endParaRPr lang="en-US" sz="6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3" name="Date Placeholder 1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383EE1-B2C9-4F62-A7DC-07CD63790918}" type="datetimeFigureOut">
              <a:rPr lang="ru-RU" smtClean="0"/>
              <a:t>06.04.2020</a:t>
            </a:fld>
            <a:endParaRPr lang="ru-RU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3BB4C95-33D2-41A5-B533-9FD964D507BC}" type="slidenum">
              <a:rPr lang="ru-RU" smtClean="0"/>
              <a:t>‹#›</a:t>
            </a:fld>
            <a:endParaRPr lang="ru-RU"/>
          </a:p>
        </p:txBody>
      </p:sp>
      <p:sp>
        <p:nvSpPr>
          <p:cNvPr id="15" name="Footer Placeholder 1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133600" y="685801"/>
            <a:ext cx="5791200" cy="3505199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383EE1-B2C9-4F62-A7DC-07CD63790918}" type="datetimeFigureOut">
              <a:rPr lang="ru-RU" smtClean="0"/>
              <a:t>06.04.2020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BB4C95-33D2-41A5-B533-9FD964D507B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09600" y="609601"/>
            <a:ext cx="2133600" cy="51816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895600" y="685801"/>
            <a:ext cx="5029200" cy="4572000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383EE1-B2C9-4F62-A7DC-07CD63790918}" type="datetimeFigureOut">
              <a:rPr lang="ru-RU" smtClean="0"/>
              <a:t>06.04.2020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BB4C95-33D2-41A5-B533-9FD964D507B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>
            <a:gsLst>
              <a:gs pos="0">
                <a:schemeClr val="accent6">
                  <a:lumMod val="50000"/>
                  <a:alpha val="36000"/>
                </a:schemeClr>
              </a:gs>
              <a:gs pos="100000">
                <a:schemeClr val="bg2">
                  <a:alpha val="1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 rot="19724275">
            <a:off x="1373221" y="1038440"/>
            <a:ext cx="7240620" cy="5706987"/>
          </a:xfrm>
          <a:prstGeom prst="ellipse">
            <a:avLst/>
          </a:prstGeom>
          <a:gradFill flip="none" rotWithShape="1">
            <a:gsLst>
              <a:gs pos="0">
                <a:schemeClr val="accent6">
                  <a:lumMod val="60000"/>
                  <a:lumOff val="40000"/>
                  <a:alpha val="7000"/>
                </a:schemeClr>
              </a:gs>
              <a:gs pos="58000">
                <a:schemeClr val="bg2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 rot="17656910">
            <a:off x="-274211" y="1165875"/>
            <a:ext cx="5538472" cy="4480459"/>
          </a:xfrm>
          <a:prstGeom prst="ellipse">
            <a:avLst/>
          </a:prstGeom>
          <a:gradFill flip="none" rotWithShape="1">
            <a:gsLst>
              <a:gs pos="0">
                <a:schemeClr val="accent6">
                  <a:lumMod val="60000"/>
                  <a:lumOff val="40000"/>
                  <a:alpha val="8000"/>
                </a:schemeClr>
              </a:gs>
              <a:gs pos="58000">
                <a:schemeClr val="bg2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 rot="19724275">
            <a:off x="3277955" y="116854"/>
            <a:ext cx="6479362" cy="4754757"/>
          </a:xfrm>
          <a:prstGeom prst="ellipse">
            <a:avLst/>
          </a:prstGeom>
          <a:gradFill flip="none" rotWithShape="1">
            <a:gsLst>
              <a:gs pos="0">
                <a:schemeClr val="accent6">
                  <a:lumMod val="60000"/>
                  <a:lumOff val="40000"/>
                  <a:alpha val="8000"/>
                </a:schemeClr>
              </a:gs>
              <a:gs pos="58000">
                <a:schemeClr val="bg2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77240" y="4876800"/>
            <a:ext cx="7543800" cy="9144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33600" y="685801"/>
            <a:ext cx="6096000" cy="365759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54738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100">
                <a:solidFill>
                  <a:schemeClr val="tx1">
                    <a:alpha val="60000"/>
                  </a:schemeClr>
                </a:solidFill>
                <a:effectLst/>
              </a:defRPr>
            </a:lvl1pPr>
          </a:lstStyle>
          <a:p>
            <a:fld id="{9F383EE1-B2C9-4F62-A7DC-07CD63790918}" type="datetimeFigureOut">
              <a:rPr lang="ru-RU" smtClean="0"/>
              <a:t>06.04.2020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22960" y="6154738"/>
            <a:ext cx="45720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>
                <a:solidFill>
                  <a:schemeClr val="tx1">
                    <a:alpha val="60000"/>
                  </a:schemeClr>
                </a:solidFill>
                <a:effectLst/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2960" y="5842000"/>
            <a:ext cx="2133600" cy="304800"/>
          </a:xfrm>
          <a:prstGeom prst="rect">
            <a:avLst/>
          </a:prstGeom>
        </p:spPr>
        <p:txBody>
          <a:bodyPr vert="horz" lIns="91440" tIns="45720" rIns="91440" bIns="9144" rtlCol="0" anchor="b"/>
          <a:lstStyle>
            <a:lvl1pPr algn="l">
              <a:defRPr sz="1600">
                <a:solidFill>
                  <a:schemeClr val="tx1">
                    <a:alpha val="60000"/>
                  </a:schemeClr>
                </a:solidFill>
                <a:effectLst/>
              </a:defRPr>
            </a:lvl1pPr>
          </a:lstStyle>
          <a:p>
            <a:fld id="{13BB4C95-33D2-41A5-B533-9FD964D507BC}" type="slidenum">
              <a:rPr lang="ru-RU" smtClean="0"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9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56032" algn="l" defTabSz="914400" rtl="0" eaLnBrk="1" latinLnBrk="0" hangingPunct="1">
        <a:spcBef>
          <a:spcPct val="20000"/>
        </a:spcBef>
        <a:spcAft>
          <a:spcPts val="0"/>
        </a:spcAft>
        <a:buSzPct val="60000"/>
        <a:buFont typeface="Wingdings" pitchFamily="2" charset="2"/>
        <a:buChar char=""/>
        <a:defRPr sz="21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1pPr>
      <a:lvl2pPr marL="64008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"/>
        <a:defRPr sz="19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2pPr>
      <a:lvl3pPr marL="100584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"/>
        <a:defRPr sz="17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3pPr>
      <a:lvl4pPr marL="137160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"/>
        <a:defRPr sz="16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4pPr>
      <a:lvl5pPr marL="164592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"/>
        <a:defRPr sz="15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5pPr>
      <a:lvl6pPr marL="196596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"/>
        <a:defRPr sz="14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6pPr>
      <a:lvl7pPr marL="224028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"/>
        <a:defRPr sz="14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7pPr>
      <a:lvl8pPr marL="251460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"/>
        <a:defRPr sz="14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8pPr>
      <a:lvl9pPr marL="283464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"/>
        <a:defRPr sz="14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solidFill>
                  <a:srgbClr val="FFFF00"/>
                </a:solidFill>
              </a:rPr>
              <a:t>Рекомендации для родителей</a:t>
            </a:r>
            <a:br>
              <a:rPr lang="ru-RU" dirty="0">
                <a:solidFill>
                  <a:srgbClr val="FFFF00"/>
                </a:solidFill>
              </a:rPr>
            </a:br>
            <a:r>
              <a:rPr lang="ru-RU" dirty="0">
                <a:solidFill>
                  <a:srgbClr val="FFFF00"/>
                </a:solidFill>
              </a:rPr>
              <a:t>«Расскажите детям о космосе»</a:t>
            </a:r>
            <a:br>
              <a:rPr lang="ru-RU" dirty="0">
                <a:solidFill>
                  <a:srgbClr val="FFFF00"/>
                </a:solidFill>
              </a:rPr>
            </a:b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6" name="5-конечная звезда 5"/>
          <p:cNvSpPr/>
          <p:nvPr/>
        </p:nvSpPr>
        <p:spPr>
          <a:xfrm>
            <a:off x="4777680" y="-43230"/>
            <a:ext cx="914400" cy="914400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5-конечная звезда 6"/>
          <p:cNvSpPr/>
          <p:nvPr/>
        </p:nvSpPr>
        <p:spPr>
          <a:xfrm>
            <a:off x="40900" y="3366573"/>
            <a:ext cx="914400" cy="914400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5-конечная звезда 7"/>
          <p:cNvSpPr/>
          <p:nvPr/>
        </p:nvSpPr>
        <p:spPr>
          <a:xfrm>
            <a:off x="5909790" y="5657396"/>
            <a:ext cx="914400" cy="914400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5-конечная звезда 8"/>
          <p:cNvSpPr/>
          <p:nvPr/>
        </p:nvSpPr>
        <p:spPr>
          <a:xfrm>
            <a:off x="2411760" y="4797492"/>
            <a:ext cx="914400" cy="914400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5-конечная звезда 9"/>
          <p:cNvSpPr/>
          <p:nvPr/>
        </p:nvSpPr>
        <p:spPr>
          <a:xfrm>
            <a:off x="3186545" y="797496"/>
            <a:ext cx="914400" cy="914400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5-конечная звезда 10"/>
          <p:cNvSpPr/>
          <p:nvPr/>
        </p:nvSpPr>
        <p:spPr>
          <a:xfrm>
            <a:off x="539552" y="5736704"/>
            <a:ext cx="914400" cy="914400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5-конечная звезда 11"/>
          <p:cNvSpPr/>
          <p:nvPr/>
        </p:nvSpPr>
        <p:spPr>
          <a:xfrm>
            <a:off x="7884368" y="118801"/>
            <a:ext cx="914400" cy="914400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24190" y="1937970"/>
            <a:ext cx="1838325" cy="142875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900" y="41931"/>
            <a:ext cx="2565180" cy="198254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44217" y="4434620"/>
            <a:ext cx="2066925" cy="142875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90560" y="4825609"/>
            <a:ext cx="1421308" cy="182219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1360635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404664"/>
            <a:ext cx="8280920" cy="5839543"/>
          </a:xfrm>
        </p:spPr>
        <p:txBody>
          <a:bodyPr>
            <a:normAutofit fontScale="92500" lnSpcReduction="10000"/>
          </a:bodyPr>
          <a:lstStyle/>
          <a:p>
            <a:r>
              <a:rPr lang="ru-RU" dirty="0"/>
              <a:t> Наверное, каждый из нас любит смотреть на звёздное небо. Кто-то восхищается его красотой, кто-то загадывает желания, глядя на падающие звезды, кто-то – хочет разгадать загадки, которые таит в себе космос…</a:t>
            </a:r>
          </a:p>
          <a:p>
            <a:r>
              <a:rPr lang="ru-RU" dirty="0"/>
              <a:t>     Ещё тридцать лет назад мало кто из ребят не хотел стать космонавтом. Эта мечта совсем не актуальна для современных детей. Между тем, космические путешественники, звёздные воины и всевозможные инопланетяне – герои их любимых мультфильмов. Вымышленные персонажи дезинформируют дошкольников, рассказывая о несуществующих планетах. Поэтому важно грамотно выстроить работу по формированию у детей представлений о космосе. </a:t>
            </a:r>
          </a:p>
          <a:p>
            <a:r>
              <a:rPr lang="ru-RU" dirty="0"/>
              <a:t>     Уважаемые папы и мамы, дедушки и бабушки!</a:t>
            </a:r>
          </a:p>
          <a:p>
            <a:r>
              <a:rPr lang="ru-RU" dirty="0"/>
              <a:t>     Наша с Вами задача рассказать детям, что такое Вселенная и космос, Солнечная система, познакомить с космическими телами. Рассказать о полете человека в космос, об интересных явлениях в нашей жизни, связанных с пространством за пределами нашей планеты.</a:t>
            </a:r>
          </a:p>
          <a:p>
            <a:r>
              <a:rPr lang="ru-RU" dirty="0"/>
              <a:t>     Не стоит бояться, что ребенок не поймет вас на 100%. То, что ему покажется интересным, он обязательно запомнит.</a:t>
            </a:r>
          </a:p>
        </p:txBody>
      </p:sp>
    </p:spTree>
    <p:extLst>
      <p:ext uri="{BB962C8B-B14F-4D97-AF65-F5344CB8AC3E}">
        <p14:creationId xmlns:p14="http://schemas.microsoft.com/office/powerpoint/2010/main" val="193401926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835696" y="1412776"/>
            <a:ext cx="6960096" cy="5328592"/>
          </a:xfrm>
        </p:spPr>
        <p:txBody>
          <a:bodyPr>
            <a:normAutofit/>
          </a:bodyPr>
          <a:lstStyle/>
          <a:p>
            <a:r>
              <a:rPr lang="ru-RU" dirty="0"/>
              <a:t>Космическая считалка</a:t>
            </a:r>
          </a:p>
          <a:p>
            <a:r>
              <a:rPr lang="ru-RU" dirty="0"/>
              <a:t>На Луне жил звездочёт</a:t>
            </a:r>
          </a:p>
          <a:p>
            <a:r>
              <a:rPr lang="ru-RU" dirty="0"/>
              <a:t>Он планетам вёл учёт:</a:t>
            </a:r>
          </a:p>
          <a:p>
            <a:r>
              <a:rPr lang="ru-RU" dirty="0"/>
              <a:t>Меркурий — раз,</a:t>
            </a:r>
          </a:p>
          <a:p>
            <a:r>
              <a:rPr lang="ru-RU" dirty="0"/>
              <a:t>Венера — два,</a:t>
            </a:r>
          </a:p>
          <a:p>
            <a:r>
              <a:rPr lang="ru-RU" dirty="0"/>
              <a:t>Три — Земля,</a:t>
            </a:r>
          </a:p>
          <a:p>
            <a:r>
              <a:rPr lang="ru-RU" dirty="0"/>
              <a:t>Четыре — Марс,</a:t>
            </a:r>
          </a:p>
          <a:p>
            <a:r>
              <a:rPr lang="ru-RU" dirty="0"/>
              <a:t>Пять — Юпитер,</a:t>
            </a:r>
          </a:p>
          <a:p>
            <a:r>
              <a:rPr lang="ru-RU" dirty="0"/>
              <a:t>Шесть — Сатурн,</a:t>
            </a:r>
          </a:p>
          <a:p>
            <a:r>
              <a:rPr lang="ru-RU" dirty="0"/>
              <a:t>Семь — Уран,</a:t>
            </a:r>
          </a:p>
          <a:p>
            <a:r>
              <a:rPr lang="ru-RU" dirty="0"/>
              <a:t>Восемь — Нептун,</a:t>
            </a:r>
          </a:p>
          <a:p>
            <a:r>
              <a:rPr lang="ru-RU" dirty="0"/>
              <a:t>Девять — дальше всех Плутон,</a:t>
            </a:r>
          </a:p>
          <a:p>
            <a:r>
              <a:rPr lang="ru-RU" dirty="0"/>
              <a:t>Кто не видит — выйди вон.</a:t>
            </a:r>
          </a:p>
          <a:p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5576" y="260648"/>
            <a:ext cx="7543800" cy="914400"/>
          </a:xfrm>
        </p:spPr>
        <p:txBody>
          <a:bodyPr/>
          <a:lstStyle/>
          <a:p>
            <a:r>
              <a:rPr lang="ru-RU" dirty="0">
                <a:solidFill>
                  <a:srgbClr val="FFFF00"/>
                </a:solidFill>
              </a:rPr>
              <a:t>1.Учим и запоминаем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4128" y="1916832"/>
            <a:ext cx="2992039" cy="3312367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6702830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827584" y="260648"/>
            <a:ext cx="7543800" cy="1440160"/>
          </a:xfrm>
        </p:spPr>
        <p:txBody>
          <a:bodyPr/>
          <a:lstStyle/>
          <a:p>
            <a:r>
              <a:rPr lang="ru-RU" dirty="0" smtClean="0"/>
              <a:t/>
            </a:r>
            <a:br>
              <a:rPr lang="ru-RU" dirty="0" smtClean="0"/>
            </a:br>
            <a:r>
              <a:rPr lang="ru-RU" dirty="0"/>
              <a:t/>
            </a:r>
            <a:br>
              <a:rPr lang="ru-RU" dirty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/>
              <a:t/>
            </a:r>
            <a:br>
              <a:rPr lang="ru-RU" dirty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>
                <a:solidFill>
                  <a:srgbClr val="FFFF00"/>
                </a:solidFill>
              </a:rPr>
              <a:t>2</a:t>
            </a:r>
            <a:r>
              <a:rPr lang="ru-RU" dirty="0">
                <a:solidFill>
                  <a:srgbClr val="FFFF00"/>
                </a:solidFill>
              </a:rPr>
              <a:t>. Упражнение для пальцев</a:t>
            </a:r>
          </a:p>
        </p:txBody>
      </p:sp>
      <p:sp>
        <p:nvSpPr>
          <p:cNvPr id="5" name="Объект 4"/>
          <p:cNvSpPr>
            <a:spLocks noGrp="1"/>
          </p:cNvSpPr>
          <p:nvPr>
            <p:ph idx="1"/>
          </p:nvPr>
        </p:nvSpPr>
        <p:spPr>
          <a:xfrm>
            <a:off x="251520" y="1772816"/>
            <a:ext cx="7320136" cy="4824536"/>
          </a:xfrm>
        </p:spPr>
        <p:txBody>
          <a:bodyPr>
            <a:normAutofit fontScale="92500" lnSpcReduction="10000"/>
          </a:bodyPr>
          <a:lstStyle/>
          <a:p>
            <a:r>
              <a:rPr lang="ru-RU" dirty="0"/>
              <a:t>«Космонавт»</a:t>
            </a:r>
          </a:p>
          <a:p>
            <a:r>
              <a:rPr lang="ru-RU" dirty="0"/>
              <a:t>В темном небе звезды светят,</a:t>
            </a:r>
          </a:p>
          <a:p>
            <a:r>
              <a:rPr lang="ru-RU" dirty="0"/>
              <a:t>Сжимать, разжимать кулаки</a:t>
            </a:r>
          </a:p>
          <a:p>
            <a:r>
              <a:rPr lang="ru-RU" dirty="0"/>
              <a:t>Космонавт летит в ракете.</a:t>
            </a:r>
          </a:p>
          <a:p>
            <a:r>
              <a:rPr lang="ru-RU" dirty="0"/>
              <a:t>Соединить ладони под острым углом - ракета</a:t>
            </a:r>
          </a:p>
          <a:p>
            <a:r>
              <a:rPr lang="ru-RU" dirty="0"/>
              <a:t>День летит и ночь летит</a:t>
            </a:r>
          </a:p>
          <a:p>
            <a:r>
              <a:rPr lang="ru-RU" dirty="0"/>
              <a:t>И на Землю вниз глядит.</a:t>
            </a:r>
          </a:p>
          <a:p>
            <a:r>
              <a:rPr lang="ru-RU" dirty="0"/>
              <a:t>«Очки» указательными и большими пальцами</a:t>
            </a:r>
          </a:p>
          <a:p>
            <a:r>
              <a:rPr lang="ru-RU" dirty="0"/>
              <a:t>Видит сверху он поля,</a:t>
            </a:r>
          </a:p>
          <a:p>
            <a:r>
              <a:rPr lang="ru-RU" dirty="0"/>
              <a:t>Горы, реки и моря.</a:t>
            </a:r>
          </a:p>
          <a:p>
            <a:r>
              <a:rPr lang="ru-RU" dirty="0"/>
              <a:t>Видит он весь шар земной,</a:t>
            </a:r>
          </a:p>
          <a:p>
            <a:r>
              <a:rPr lang="ru-RU" dirty="0"/>
              <a:t>Загибать пальцы, начиная с большого</a:t>
            </a:r>
          </a:p>
          <a:p>
            <a:r>
              <a:rPr lang="ru-RU" dirty="0"/>
              <a:t>Шар земной – наш дом родной.</a:t>
            </a:r>
          </a:p>
          <a:p>
            <a:r>
              <a:rPr lang="ru-RU" dirty="0"/>
              <a:t>Ладонями изобразить шар</a:t>
            </a:r>
          </a:p>
          <a:p>
            <a:endParaRPr lang="ru-RU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6176" y="1406116"/>
            <a:ext cx="2880320" cy="2952328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016307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3131840" y="1412776"/>
            <a:ext cx="5879976" cy="5256584"/>
          </a:xfrm>
        </p:spPr>
        <p:txBody>
          <a:bodyPr>
            <a:normAutofit fontScale="92500"/>
          </a:bodyPr>
          <a:lstStyle/>
          <a:p>
            <a:r>
              <a:rPr lang="ru-RU" dirty="0"/>
              <a:t>«Найди похожие слова»</a:t>
            </a:r>
          </a:p>
          <a:p>
            <a:r>
              <a:rPr lang="ru-RU" dirty="0"/>
              <a:t>Космос – космонавт, космический (корабль), космодром, космолет</a:t>
            </a:r>
          </a:p>
          <a:p>
            <a:r>
              <a:rPr lang="ru-RU" dirty="0"/>
              <a:t>Луна – лунный, луноход</a:t>
            </a:r>
          </a:p>
          <a:p>
            <a:r>
              <a:rPr lang="ru-RU" dirty="0"/>
              <a:t>«Звуки потерялись»</a:t>
            </a:r>
          </a:p>
          <a:p>
            <a:r>
              <a:rPr lang="ru-RU" dirty="0"/>
              <a:t>…путник, …</a:t>
            </a:r>
            <a:r>
              <a:rPr lang="ru-RU" dirty="0" err="1"/>
              <a:t>ланета</a:t>
            </a:r>
            <a:r>
              <a:rPr lang="ru-RU" dirty="0"/>
              <a:t>, …</a:t>
            </a:r>
            <a:r>
              <a:rPr lang="ru-RU" dirty="0" err="1"/>
              <a:t>везда</a:t>
            </a:r>
            <a:r>
              <a:rPr lang="ru-RU" dirty="0"/>
              <a:t>, ...</a:t>
            </a:r>
            <a:r>
              <a:rPr lang="ru-RU" dirty="0" err="1"/>
              <a:t>акета</a:t>
            </a:r>
            <a:r>
              <a:rPr lang="ru-RU" dirty="0"/>
              <a:t>, …</a:t>
            </a:r>
            <a:r>
              <a:rPr lang="ru-RU" dirty="0" err="1"/>
              <a:t>уна</a:t>
            </a:r>
            <a:r>
              <a:rPr lang="ru-RU" dirty="0"/>
              <a:t>, …осмос, …омета</a:t>
            </a:r>
          </a:p>
          <a:p>
            <a:r>
              <a:rPr lang="ru-RU" dirty="0"/>
              <a:t>«Передай сигнал» (делим слова на слоги)</a:t>
            </a:r>
          </a:p>
          <a:p>
            <a:r>
              <a:rPr lang="ru-RU" dirty="0" err="1"/>
              <a:t>Пла</a:t>
            </a:r>
            <a:r>
              <a:rPr lang="ru-RU" dirty="0"/>
              <a:t>-не-та, </a:t>
            </a:r>
            <a:r>
              <a:rPr lang="ru-RU" dirty="0" err="1"/>
              <a:t>ра</a:t>
            </a:r>
            <a:r>
              <a:rPr lang="ru-RU" dirty="0"/>
              <a:t>-</a:t>
            </a:r>
            <a:r>
              <a:rPr lang="ru-RU" dirty="0" err="1"/>
              <a:t>ке</a:t>
            </a:r>
            <a:r>
              <a:rPr lang="ru-RU" dirty="0"/>
              <a:t>-та, ко-</a:t>
            </a:r>
            <a:r>
              <a:rPr lang="ru-RU" dirty="0" err="1"/>
              <a:t>ме</a:t>
            </a:r>
            <a:r>
              <a:rPr lang="ru-RU" dirty="0"/>
              <a:t>-та, </a:t>
            </a:r>
            <a:r>
              <a:rPr lang="ru-RU" dirty="0" err="1"/>
              <a:t>спут</a:t>
            </a:r>
            <a:r>
              <a:rPr lang="ru-RU" dirty="0"/>
              <a:t>-ник, Лу-на, </a:t>
            </a:r>
            <a:r>
              <a:rPr lang="ru-RU" dirty="0" err="1"/>
              <a:t>Солн-це</a:t>
            </a:r>
            <a:r>
              <a:rPr lang="ru-RU" dirty="0"/>
              <a:t>, кос-</a:t>
            </a:r>
            <a:r>
              <a:rPr lang="ru-RU" dirty="0" err="1"/>
              <a:t>мос</a:t>
            </a:r>
            <a:r>
              <a:rPr lang="ru-RU" dirty="0"/>
              <a:t>, </a:t>
            </a:r>
            <a:r>
              <a:rPr lang="ru-RU" dirty="0" err="1"/>
              <a:t>лу</a:t>
            </a:r>
            <a:r>
              <a:rPr lang="ru-RU" dirty="0"/>
              <a:t>-но-ход</a:t>
            </a:r>
          </a:p>
          <a:p>
            <a:r>
              <a:rPr lang="ru-RU" dirty="0"/>
              <a:t>«Считалочка»</a:t>
            </a:r>
          </a:p>
          <a:p>
            <a:r>
              <a:rPr lang="ru-RU" dirty="0"/>
              <a:t>1 спутник, 2-3-4 спутника 5 спутников</a:t>
            </a:r>
          </a:p>
          <a:p>
            <a:r>
              <a:rPr lang="ru-RU" dirty="0"/>
              <a:t>1 звезда 2-3-4 звезды 5 звезд</a:t>
            </a:r>
          </a:p>
          <a:p>
            <a:r>
              <a:rPr lang="ru-RU" dirty="0"/>
              <a:t>1 космонавт 2-3-4 космонавта 5 космонавтов</a:t>
            </a:r>
          </a:p>
          <a:p>
            <a:r>
              <a:rPr lang="ru-RU" dirty="0"/>
              <a:t>«Телескоп»</a:t>
            </a:r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827584" y="404664"/>
            <a:ext cx="7543800" cy="914400"/>
          </a:xfrm>
        </p:spPr>
        <p:txBody>
          <a:bodyPr/>
          <a:lstStyle/>
          <a:p>
            <a:r>
              <a:rPr lang="ru-RU" dirty="0">
                <a:solidFill>
                  <a:srgbClr val="FFFF00"/>
                </a:solidFill>
              </a:rPr>
              <a:t>3.Играем со словами</a:t>
            </a: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9872" y="1412776"/>
            <a:ext cx="3285728" cy="2952328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1012085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3275856" y="1268760"/>
            <a:ext cx="5040560" cy="5328592"/>
          </a:xfrm>
        </p:spPr>
        <p:txBody>
          <a:bodyPr/>
          <a:lstStyle/>
          <a:p>
            <a:r>
              <a:rPr lang="ru-RU" dirty="0"/>
              <a:t> Для игры приготовить яркую,  небольшую картинку и лист бумаги по площади вчетверо больше картинки. В середине листа вырезать отверстие круглой формы. Ведущий прикрывает картинку этим листом и кладёт перед детьми. Рассматривать картинку  можно только через отверстие, постепенно передвигая верхний лист, но не поднимая его. Игроки рассказывают, что нарисовано на картинке. В заключение картинка открывается.</a:t>
            </a: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683568" y="476672"/>
            <a:ext cx="7543800" cy="914400"/>
          </a:xfrm>
        </p:spPr>
        <p:txBody>
          <a:bodyPr/>
          <a:lstStyle/>
          <a:p>
            <a:r>
              <a:rPr lang="ru-RU" dirty="0">
                <a:solidFill>
                  <a:srgbClr val="FFFF00"/>
                </a:solidFill>
              </a:rPr>
              <a:t>«Телескоп»</a:t>
            </a: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2132856"/>
            <a:ext cx="3192016" cy="336612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779098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Базовая">
  <a:themeElements>
    <a:clrScheme name="Базовая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629DD1"/>
      </a:accent1>
      <a:accent2>
        <a:srgbClr val="297FD5"/>
      </a:accent2>
      <a:accent3>
        <a:srgbClr val="7F8FA9"/>
      </a:accent3>
      <a:accent4>
        <a:srgbClr val="4A66AC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Базовая">
      <a:maj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Базовая">
      <a: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48000">
              <a:schemeClr val="phClr">
                <a:tint val="54000"/>
                <a:satMod val="140000"/>
              </a:schemeClr>
            </a:gs>
            <a:gs pos="100000">
              <a:schemeClr val="phClr">
                <a:tint val="24000"/>
                <a:satMod val="260000"/>
              </a:schemeClr>
            </a:gs>
          </a:gsLst>
          <a:lin ang="1620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48000"/>
                <a:satMod val="180000"/>
                <a:lumMod val="94000"/>
              </a:schemeClr>
            </a:gs>
            <a:gs pos="100000">
              <a:schemeClr val="phClr">
                <a:shade val="48000"/>
                <a:satMod val="180000"/>
                <a:lumMod val="94000"/>
              </a:schemeClr>
            </a:gs>
          </a:gsLst>
          <a:lin ang="4140000" scaled="1"/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12700" dir="5400000" sx="102000" sy="102000" rotWithShape="0">
              <a:srgbClr val="000000">
                <a:alpha val="32000"/>
              </a:srgbClr>
            </a:outerShdw>
          </a:effectLst>
        </a:effectStyle>
        <a:effectStyle>
          <a:effectLst>
            <a:outerShdw blurRad="762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19800000"/>
            </a:lightRig>
          </a:scene3d>
          <a:sp3d prstMaterial="metal">
            <a:bevelT w="38100" h="38100"/>
          </a:sp3d>
        </a:effectStyle>
        <a:effectStyle>
          <a:effectLst>
            <a:outerShdw blurRad="114300" dist="114300" dir="5400000" rotWithShape="0">
              <a:srgbClr val="000000">
                <a:alpha val="7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plastic"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5000"/>
              </a:schemeClr>
            </a:gs>
            <a:gs pos="100000">
              <a:schemeClr val="phClr">
                <a:shade val="40000"/>
                <a:satMod val="18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14000"/>
                <a:satMod val="280000"/>
              </a:schemeClr>
              <a:schemeClr val="phClr">
                <a:tint val="60000"/>
                <a:satMod val="120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Elemental</Template>
  <TotalTime>38</TotalTime>
  <Words>483</Words>
  <Application>Microsoft Office PowerPoint</Application>
  <PresentationFormat>Экран (4:3)</PresentationFormat>
  <Paragraphs>50</Paragraphs>
  <Slides>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7" baseType="lpstr">
      <vt:lpstr>Базовая</vt:lpstr>
      <vt:lpstr>Рекомендации для родителей «Расскажите детям о космосе» </vt:lpstr>
      <vt:lpstr>Презентация PowerPoint</vt:lpstr>
      <vt:lpstr>1.Учим и запоминаем</vt:lpstr>
      <vt:lpstr>     2. Упражнение для пальцев</vt:lpstr>
      <vt:lpstr>3.Играем со словами</vt:lpstr>
      <vt:lpstr>«Телескоп»</vt:lpstr>
    </vt:vector>
  </TitlesOfParts>
  <Company>Hewlett-Packard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Рекомендации для родителей «Расскажите детям о космосе»</dc:title>
  <dc:creator>User</dc:creator>
  <cp:lastModifiedBy>Надежда</cp:lastModifiedBy>
  <cp:revision>5</cp:revision>
  <dcterms:created xsi:type="dcterms:W3CDTF">2015-04-02T16:47:10Z</dcterms:created>
  <dcterms:modified xsi:type="dcterms:W3CDTF">2020-04-06T13:34:14Z</dcterms:modified>
</cp:coreProperties>
</file>