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7" r:id="rId3"/>
    <p:sldId id="261" r:id="rId4"/>
    <p:sldId id="278" r:id="rId5"/>
    <p:sldId id="295" r:id="rId6"/>
    <p:sldId id="296" r:id="rId7"/>
    <p:sldId id="298" r:id="rId8"/>
    <p:sldId id="297" r:id="rId9"/>
    <p:sldId id="280" r:id="rId10"/>
    <p:sldId id="282" r:id="rId11"/>
    <p:sldId id="284" r:id="rId12"/>
    <p:sldId id="265" r:id="rId13"/>
    <p:sldId id="290" r:id="rId14"/>
    <p:sldId id="276" r:id="rId15"/>
    <p:sldId id="274" r:id="rId16"/>
    <p:sldId id="291" r:id="rId17"/>
    <p:sldId id="29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49C"/>
    <a:srgbClr val="F26886"/>
    <a:srgbClr val="009900"/>
    <a:srgbClr val="F692A0"/>
    <a:srgbClr val="FFFF66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87860" autoAdjust="0"/>
  </p:normalViewPr>
  <p:slideViewPr>
    <p:cSldViewPr>
      <p:cViewPr varScale="1">
        <p:scale>
          <a:sx n="44" d="100"/>
          <a:sy n="44" d="100"/>
        </p:scale>
        <p:origin x="-143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31E990-BCFC-4AD8-82A6-78679E858A5F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833B773-8915-44F5-B030-46F46D05A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4498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Подготовку к оказанию дополнительных платных образовательных услуг следует осуществлять поэтапно.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первом этапе организации </a:t>
            </a:r>
            <a:r>
              <a:rPr lang="ru-RU" baseline="0" dirty="0" smtClean="0"/>
              <a:t> платных дополнительных услуг в ДОО </a:t>
            </a:r>
            <a:r>
              <a:rPr lang="ru-RU" dirty="0" smtClean="0"/>
              <a:t> мы изучили нормативно-правовую базу.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0" fontAlgn="base" hangingPunct="0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33B773-8915-44F5-B030-46F46D05AFA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785794"/>
            <a:ext cx="6572296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2786058"/>
            <a:ext cx="6043610" cy="16430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CA9BE-C961-47A4-8829-78FDA5463B8D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33464-99DB-4B93-9AE8-A2F5103C9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37563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BCBC-56D4-4838-A94F-0807B063AC12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202F7-F523-4B64-A479-11A3C8383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100494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C2DB4-EE52-4522-89BA-AD61AF195832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90E6A-C05C-4995-920B-5A84122A7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07056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C668F-7C5A-481B-9DF9-4724603F1983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A22F1-ACBA-4D99-BC67-A2EAE1C8D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72065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8DA13-8873-4F89-B660-FC074BC6C9BE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40537-7DF9-431C-A4D3-B1B7D64F6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87432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FFEC0-9962-400F-A2A4-4A07133D818C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655BC-78B3-482B-8329-88A0FC5A8F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4534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1B117-5168-40D8-B7CF-7311A0C7C404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23782-74D1-4C01-9270-2367C3D40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3166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0EBF1-BB49-4F96-8BC3-70983456CD52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B4596-D824-424D-B816-283B3E15CF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321128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C6EB6-70A0-4C85-90A1-B79B505717DE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427B5-50AA-4191-AFF1-A7F758A70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95377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0EF50-A754-4B32-8306-CB2633767E36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5655B-81A3-4A63-A65A-FBAF44DC2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69016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7A215-5F21-4BDA-AD8C-8861D3CD47A6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DF039-DC9D-42E6-A0A2-AE5C4329B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87514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642938"/>
            <a:ext cx="7500937" cy="1071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785813" y="1785938"/>
            <a:ext cx="7500937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D13917-6FCD-4A3B-92A5-143F9C6FD259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5ED86F-151D-413D-B091-46D4D067D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84;&#1091;&#1079;&#1099;&#1082;&#1072;\Paul%20Mauriat%20-%20Fascination%20%20(audiopoisk.com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u.to/rRMGA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836711"/>
            <a:ext cx="5976664" cy="259228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dirty="0" smtClean="0"/>
              <a:t>Организация</a:t>
            </a:r>
            <a:r>
              <a:rPr lang="ru-RU" sz="3600" dirty="0" smtClean="0"/>
              <a:t> </a:t>
            </a:r>
            <a:r>
              <a:rPr lang="ru-RU" sz="2700" dirty="0" smtClean="0"/>
              <a:t>и</a:t>
            </a:r>
            <a:r>
              <a:rPr lang="ru-RU" sz="3600" dirty="0" smtClean="0"/>
              <a:t> </a:t>
            </a:r>
            <a:r>
              <a:rPr lang="ru-RU" sz="3100" dirty="0"/>
              <a:t>р</a:t>
            </a:r>
            <a:r>
              <a:rPr lang="ru-RU" sz="3100" dirty="0" smtClean="0"/>
              <a:t>еализация </a:t>
            </a:r>
            <a:r>
              <a:rPr lang="ru-RU" sz="2700" dirty="0" smtClean="0"/>
              <a:t>дополнительных платных образовательных услуг по программам дополнительного образования  и иных платных услуг в ДОУ </a:t>
            </a:r>
            <a:br>
              <a:rPr lang="ru-RU" sz="2700" dirty="0" smtClean="0"/>
            </a:br>
            <a:r>
              <a:rPr lang="ru-RU" sz="2700" dirty="0" smtClean="0"/>
              <a:t> </a:t>
            </a:r>
            <a:br>
              <a:rPr lang="ru-RU" sz="2700" dirty="0" smtClean="0"/>
            </a:br>
            <a:endParaRPr lang="ru-RU" sz="2700" dirty="0">
              <a:solidFill>
                <a:srgbClr val="009900"/>
              </a:solidFill>
            </a:endParaRPr>
          </a:p>
        </p:txBody>
      </p:sp>
      <p:pic>
        <p:nvPicPr>
          <p:cNvPr id="4" name="Paul Mauriat - Fascination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71600" y="476672"/>
            <a:ext cx="7632848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Поэтапная организация платного дополнительного образования</a:t>
            </a:r>
            <a:endParaRPr lang="ru-RU" sz="28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172" name="Rectangle 9"/>
          <p:cNvSpPr>
            <a:spLocks noChangeArrowheads="1"/>
          </p:cNvSpPr>
          <p:nvPr/>
        </p:nvSpPr>
        <p:spPr bwMode="auto">
          <a:xfrm>
            <a:off x="395536" y="1430779"/>
            <a:ext cx="8424936" cy="4814446"/>
          </a:xfrm>
          <a:prstGeom prst="rect">
            <a:avLst/>
          </a:prstGeom>
          <a:solidFill>
            <a:srgbClr val="FFFF66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нормативно-правовой документации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ru-RU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спроса на услуги дополнительного платного образования</a:t>
            </a:r>
          </a:p>
          <a:p>
            <a:pPr eaLnBrk="1" hangingPunct="1"/>
            <a:r>
              <a:rPr lang="ru-RU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организационных вопросов</a:t>
            </a:r>
          </a:p>
          <a:p>
            <a:pPr eaLnBrk="1" hangingPunct="1"/>
            <a:r>
              <a:rPr lang="ru-RU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пакета документов</a:t>
            </a:r>
          </a:p>
          <a:p>
            <a:pPr eaLnBrk="1" hangingPunct="1"/>
            <a:r>
              <a:rPr lang="ru-RU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ru-RU" alt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мероприятия, определяющие качество предоставления дополнительных платных образовательных услуг по программам дополнительного образования и иных платных услуг</a:t>
            </a:r>
            <a:endParaRPr lang="ru-RU" alt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278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71600" y="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Нормативно-правовая документация</a:t>
            </a:r>
            <a:endParaRPr lang="ru-RU" sz="24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172" name="Rectangle 9"/>
          <p:cNvSpPr>
            <a:spLocks noChangeArrowheads="1"/>
          </p:cNvSpPr>
          <p:nvPr/>
        </p:nvSpPr>
        <p:spPr bwMode="auto">
          <a:xfrm>
            <a:off x="251520" y="620688"/>
            <a:ext cx="8712968" cy="5904656"/>
          </a:xfrm>
          <a:prstGeom prst="rect">
            <a:avLst/>
          </a:prstGeom>
          <a:solidFill>
            <a:srgbClr val="FFFF66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ФЗ «Об образовании в РФ» от 29.12.2012 г.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Закон «О защите прав потребителей»   № 2300-1 от 07.02.1992г. </a:t>
            </a:r>
          </a:p>
          <a:p>
            <a:pPr eaLnBrk="1" hangingPunct="1"/>
            <a:r>
              <a:rPr lang="ru-RU" altLang="ru-RU" dirty="0">
                <a:solidFill>
                  <a:srgbClr val="000000"/>
                </a:solidFill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</a:rPr>
              <a:t>     (ред. от 05.05.2014г., вступил в силу 01.07.2014г.)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«</a:t>
            </a:r>
            <a:r>
              <a:rPr lang="ru-RU" altLang="ru-RU" dirty="0" err="1" smtClean="0">
                <a:solidFill>
                  <a:srgbClr val="000000"/>
                </a:solidFill>
              </a:rPr>
              <a:t>СанПин</a:t>
            </a:r>
            <a:r>
              <a:rPr lang="ru-RU" altLang="ru-RU" dirty="0" smtClean="0">
                <a:solidFill>
                  <a:srgbClr val="000000"/>
                </a:solidFill>
              </a:rPr>
              <a:t>» 2.4.1.3049-13 №26 от 15.05.2013 г.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Постановление Правительства РФ №706 «Об утверждении Правил оказания платных образовательных услуг» от 15.08.2013 г.</a:t>
            </a:r>
          </a:p>
          <a:p>
            <a:pPr marL="342900" lvl="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Приказ Министерства образования и науки РФ «Об утверждении порядка организации и осуществления деятельности по дополнительным образовательным программам»</a:t>
            </a:r>
            <a:r>
              <a:rPr lang="ru-RU" altLang="ru-RU" dirty="0">
                <a:solidFill>
                  <a:srgbClr val="000000"/>
                </a:solidFill>
              </a:rPr>
              <a:t> №</a:t>
            </a:r>
            <a:r>
              <a:rPr lang="ru-RU" altLang="ru-RU" dirty="0" smtClean="0">
                <a:solidFill>
                  <a:srgbClr val="000000"/>
                </a:solidFill>
              </a:rPr>
              <a:t>1008  от 29.08.2013 г. </a:t>
            </a:r>
          </a:p>
          <a:p>
            <a:pPr marL="342900" lvl="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Лицензия на осуществление образовательной деятельности с приложением.</a:t>
            </a:r>
          </a:p>
          <a:p>
            <a:pPr marL="342900" lvl="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Устав МАДОУ </a:t>
            </a:r>
            <a:r>
              <a:rPr lang="ru-RU" altLang="ru-RU" dirty="0" err="1" smtClean="0">
                <a:solidFill>
                  <a:srgbClr val="000000"/>
                </a:solidFill>
              </a:rPr>
              <a:t>д</a:t>
            </a:r>
            <a:r>
              <a:rPr lang="ru-RU" altLang="ru-RU" dirty="0" smtClean="0">
                <a:solidFill>
                  <a:srgbClr val="000000"/>
                </a:solidFill>
              </a:rPr>
              <a:t>/с.</a:t>
            </a:r>
          </a:p>
          <a:p>
            <a:pPr marL="342900" lvl="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dirty="0" smtClean="0">
                <a:solidFill>
                  <a:srgbClr val="000000"/>
                </a:solidFill>
              </a:rPr>
              <a:t>Положение «Об организации деятельности по оказанию дополнительных платных образовательных услуг по программам дополнительного образования и иных платных услуг» (</a:t>
            </a:r>
            <a:r>
              <a:rPr lang="ru-RU" altLang="ru-RU" dirty="0" err="1" smtClean="0">
                <a:solidFill>
                  <a:srgbClr val="000000"/>
                </a:solidFill>
              </a:rPr>
              <a:t>нов.ред</a:t>
            </a:r>
            <a:r>
              <a:rPr lang="ru-RU" altLang="ru-RU" dirty="0" smtClean="0">
                <a:solidFill>
                  <a:srgbClr val="000000"/>
                </a:solidFill>
              </a:rPr>
              <a:t>.)</a:t>
            </a:r>
            <a:endParaRPr lang="ru-RU" alt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71600" y="476672"/>
            <a:ext cx="7632848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ФЗ «Об образовании в РФ», ст.75</a:t>
            </a:r>
            <a:endParaRPr lang="ru-RU" sz="28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172" name="Rectangle 9"/>
          <p:cNvSpPr>
            <a:spLocks noChangeArrowheads="1"/>
          </p:cNvSpPr>
          <p:nvPr/>
        </p:nvSpPr>
        <p:spPr bwMode="auto">
          <a:xfrm>
            <a:off x="251520" y="1196752"/>
            <a:ext cx="8640960" cy="5400600"/>
          </a:xfrm>
          <a:prstGeom prst="rect">
            <a:avLst/>
          </a:prstGeom>
          <a:solidFill>
            <a:srgbClr val="FFFF66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Дополнительное образование детей и взрослых направлено на формирование и развитие творческих способностей детей и взрослых, удовлетворение их индивидуальных потребностей в интеллектуальном, нравственном и физическом совершенствовании, формирование культуры здорового и безопасного образа жизни, укрепление здоровья, а также на организацию их свободного времени. 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Дополнительное образование детей обеспечивает их адаптацию к жизни в обществе, профессиональную ориентацию, а также выявление и поддержку детей, проявивших выдающиеся способности. 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Дополнительные общеобразовательные программы для детей должны учитывать возрастные и индивидуальные особенности детей.</a:t>
            </a:r>
            <a:endParaRPr lang="ru-RU" alt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798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33265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Задачи  оказания дополнительных платных услуг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 ДОУ </a:t>
            </a:r>
            <a:r>
              <a:rPr lang="en-US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</a:t>
            </a:r>
            <a:endParaRPr lang="ru-RU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23528" y="1268760"/>
            <a:ext cx="8568952" cy="4392488"/>
          </a:xfrm>
          <a:prstGeom prst="rect">
            <a:avLst/>
          </a:prstGeom>
          <a:solidFill>
            <a:srgbClr val="FFFF66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eaLnBrk="1" hangingPunct="1"/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а) удовлетворение потребностей воспитанников в получении дополнительного образования и развития их личности;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б) обеспечение безопасности жизнедеятельности воспитанников, создание благоприятных условий для осуществления образовательного процесса;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в) повышение уровня оплаты труда работников образовательного учреждения;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г) совершенствование учебно-материальной базы образовательного учреждения.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ru-RU" sz="20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278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79712" y="332656"/>
            <a:ext cx="5302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Документация педагога ДПО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3960440"/>
          </a:xfrm>
          <a:solidFill>
            <a:srgbClr val="FFFF00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endParaRPr lang="ru-RU" sz="20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Программа дополнительного образования</a:t>
            </a:r>
          </a:p>
          <a:p>
            <a:pPr>
              <a:lnSpc>
                <a:spcPct val="120000"/>
              </a:lnSpc>
              <a:buFont typeface="Arial" charset="0"/>
              <a:buNone/>
              <a:defRPr/>
            </a:pPr>
            <a:endParaRPr lang="ru-RU" sz="1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Расписание дополнительных </a:t>
            </a:r>
            <a:r>
              <a:rPr lang="ru-RU" sz="2000" dirty="0"/>
              <a:t>занятий на учебный </a:t>
            </a:r>
            <a:r>
              <a:rPr lang="ru-RU" sz="2000" dirty="0" smtClean="0"/>
              <a:t>год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График работы педагога дополнительного образования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Список детей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Табель </a:t>
            </a:r>
            <a:r>
              <a:rPr lang="ru-RU" sz="2000" dirty="0"/>
              <a:t>посещаемости </a:t>
            </a:r>
            <a:r>
              <a:rPr lang="ru-RU" sz="2000" dirty="0" smtClean="0"/>
              <a:t>детей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 Мониторинг успешности освоения программы дополнительного образования на </a:t>
            </a:r>
            <a:r>
              <a:rPr lang="ru-RU" sz="2000" dirty="0"/>
              <a:t>начало и конец </a:t>
            </a:r>
            <a:r>
              <a:rPr lang="ru-RU" sz="2000" dirty="0" smtClean="0"/>
              <a:t>года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683278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332656"/>
            <a:ext cx="8208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cs typeface="Arial" pitchFamily="34" charset="0"/>
              </a:rPr>
              <a:t>Этапы разработки дополнительной программы дополнительного образования:</a:t>
            </a:r>
            <a:endParaRPr lang="ru-RU" dirty="0" smtClean="0"/>
          </a:p>
        </p:txBody>
      </p:sp>
      <p:sp>
        <p:nvSpPr>
          <p:cNvPr id="10" name="Заголовок 1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4464496"/>
          </a:xfrm>
          <a:solidFill>
            <a:srgbClr val="FFFF00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endParaRPr lang="ru-RU" sz="20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Изучение целей, задач, программного содержания основной образовательной программы дошкольного образования дошкольного учреждения (организации)</a:t>
            </a:r>
          </a:p>
          <a:p>
            <a:pPr>
              <a:lnSpc>
                <a:spcPct val="120000"/>
              </a:lnSpc>
              <a:buFont typeface="Arial" charset="0"/>
              <a:buNone/>
              <a:defRPr/>
            </a:pPr>
            <a:endParaRPr lang="ru-RU" sz="1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Сравнительный анализ программного содержания основной образовательной программы дошкольного образования дошкольного учреждения (организации) и программы дополнительного образования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Обсуждение программы на педсовете ОУ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ru-RU" sz="2000" dirty="0" smtClean="0"/>
              <a:t>Рецензирование программы дополнительного образования </a:t>
            </a:r>
          </a:p>
          <a:p>
            <a:pPr>
              <a:lnSpc>
                <a:spcPct val="120000"/>
              </a:lnSpc>
              <a:buNone/>
              <a:defRPr/>
            </a:pPr>
            <a:endParaRPr lang="ru-RU" sz="2000" dirty="0" smtClean="0"/>
          </a:p>
          <a:p>
            <a:pPr>
              <a:lnSpc>
                <a:spcPct val="120000"/>
              </a:lnSpc>
              <a:buNone/>
              <a:defRPr/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683278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Пример сравнительного анализа  программного содержания основной образовательной программы дошкольного образования дошкольного учреждения и  программы  дополнительного образования:</a:t>
            </a:r>
            <a:endParaRPr lang="ru-RU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340768"/>
          <a:ext cx="8784976" cy="429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/>
                <a:gridCol w="4392488"/>
              </a:tblGrid>
              <a:tr h="1814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Основная образовательная программа  дошкольного</a:t>
                      </a:r>
                      <a:r>
                        <a:rPr lang="ru-RU" sz="1200" baseline="0" dirty="0" smtClean="0"/>
                        <a:t>  образования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Дополнительная программа «ВОЛШЕБНАЯ КИСТОЧКА»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8144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Младшая группа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22984">
                <a:tc>
                  <a:txBody>
                    <a:bodyPr/>
                    <a:lstStyle/>
                    <a:p>
                      <a:r>
                        <a:rPr lang="ru-RU" sz="1200" u="sng" kern="1200" dirty="0" smtClean="0"/>
                        <a:t>Рисование.</a:t>
                      </a:r>
                    </a:p>
                    <a:p>
                      <a:pPr lvl="0"/>
                      <a:r>
                        <a:rPr lang="ru-RU" sz="1200" kern="1200" dirty="0" smtClean="0"/>
                        <a:t>Изображать  отдельные предметы, простые по композиции и незамысловатые по содержанию сюжеты. </a:t>
                      </a:r>
                    </a:p>
                    <a:p>
                      <a:pPr lvl="0"/>
                      <a:r>
                        <a:rPr lang="ru-RU" sz="1200" kern="1200" dirty="0" smtClean="0"/>
                        <a:t>Подбирает цвета, соответствующие изображаемым предметам. </a:t>
                      </a:r>
                    </a:p>
                    <a:p>
                      <a:pPr lvl="0"/>
                      <a:r>
                        <a:rPr lang="ru-RU" sz="1200" kern="1200" dirty="0" smtClean="0"/>
                        <a:t>Правильно пользуется карандашами, фломастерами, кистью и красками. </a:t>
                      </a:r>
                    </a:p>
                    <a:p>
                      <a:pPr lvl="0"/>
                      <a:r>
                        <a:rPr lang="ru-RU" sz="1200" u="sng" kern="1200" dirty="0" smtClean="0"/>
                        <a:t>Лепка.</a:t>
                      </a:r>
                      <a:r>
                        <a:rPr lang="ru-RU" sz="1200" kern="1200" dirty="0" smtClean="0"/>
                        <a:t> Умеет отделять от большого куска глины небольшие комочки, раскатывать их прямыми и круговыми движениями ладоней. </a:t>
                      </a:r>
                    </a:p>
                    <a:p>
                      <a:r>
                        <a:rPr lang="ru-RU" sz="1200" kern="1200" dirty="0" smtClean="0"/>
                        <a:t>Лепит различные предметы, состоящие из 1-3 частей, используя разнообразные приемы лепки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u="sng" kern="1200" dirty="0" smtClean="0"/>
                        <a:t>Рисование.</a:t>
                      </a:r>
                    </a:p>
                    <a:p>
                      <a:pPr lvl="0"/>
                      <a:r>
                        <a:rPr lang="ru-RU" sz="1200" kern="1200" dirty="0" smtClean="0"/>
                        <a:t>Обучение смешиванию красок. </a:t>
                      </a:r>
                    </a:p>
                    <a:p>
                      <a:pPr lvl="0"/>
                      <a:r>
                        <a:rPr lang="ru-RU" sz="1200" kern="1200" dirty="0" smtClean="0"/>
                        <a:t>Овладение навыками равномерного заполнения листа бумаги.</a:t>
                      </a:r>
                    </a:p>
                    <a:p>
                      <a:pPr lvl="0"/>
                      <a:r>
                        <a:rPr lang="ru-RU" sz="1200" kern="1200" dirty="0" smtClean="0"/>
                        <a:t>Изображение разных пятен двумя цветами</a:t>
                      </a:r>
                    </a:p>
                    <a:p>
                      <a:pPr lvl="0"/>
                      <a:r>
                        <a:rPr lang="ru-RU" sz="1200" kern="1200" dirty="0" smtClean="0"/>
                        <a:t>Приобретение навыков работы  гуашью:  проведение линий с разным нажимом на кисть «примакивание».</a:t>
                      </a:r>
                    </a:p>
                    <a:p>
                      <a:pPr lvl="0"/>
                      <a:r>
                        <a:rPr lang="ru-RU" sz="1200" kern="1200" dirty="0" smtClean="0"/>
                        <a:t>Нанесение  точки  кистью (пальцем)  на округлую форму бумаги.</a:t>
                      </a:r>
                    </a:p>
                    <a:p>
                      <a:pPr lvl="0"/>
                      <a:r>
                        <a:rPr lang="ru-RU" sz="1200" kern="1200" dirty="0" smtClean="0"/>
                        <a:t>Овладение первоначальными знаниями о технике «коллаж».</a:t>
                      </a:r>
                    </a:p>
                    <a:p>
                      <a:pPr lvl="0"/>
                      <a:r>
                        <a:rPr lang="ru-RU" sz="1200" kern="1200" dirty="0" smtClean="0"/>
                        <a:t>Использование различных умений для создания образа (монотипия,  печать «пальчиком», ладошкой.)</a:t>
                      </a:r>
                    </a:p>
                    <a:p>
                      <a:pPr lvl="0"/>
                      <a:r>
                        <a:rPr lang="ru-RU" sz="1200" kern="1200" dirty="0" smtClean="0"/>
                        <a:t>Знакомство с матрешками. Украшение растительным узором матрешки.</a:t>
                      </a:r>
                    </a:p>
                    <a:p>
                      <a:pPr lvl="0"/>
                      <a:r>
                        <a:rPr lang="ru-RU" sz="1200" kern="1200" dirty="0" smtClean="0"/>
                        <a:t>Обучение элементам портрета.</a:t>
                      </a:r>
                    </a:p>
                    <a:p>
                      <a:r>
                        <a:rPr lang="ru-RU" sz="1200" kern="1200" dirty="0" smtClean="0"/>
                        <a:t> </a:t>
                      </a:r>
                      <a:r>
                        <a:rPr lang="ru-RU" sz="1200" u="sng" kern="1200" dirty="0" smtClean="0"/>
                        <a:t>Лепка.</a:t>
                      </a:r>
                    </a:p>
                    <a:p>
                      <a:pPr lvl="0"/>
                      <a:r>
                        <a:rPr lang="ru-RU" sz="1200" kern="1200" dirty="0" smtClean="0"/>
                        <a:t>Овладение навыками  работы с глиной.</a:t>
                      </a:r>
                    </a:p>
                    <a:p>
                      <a:pPr lvl="0"/>
                      <a:r>
                        <a:rPr lang="ru-RU" sz="1200" kern="1200" dirty="0" smtClean="0"/>
                        <a:t>Раскатывание цилиндрической формы (столбик).</a:t>
                      </a:r>
                    </a:p>
                    <a:p>
                      <a:pPr lvl="0"/>
                      <a:r>
                        <a:rPr lang="ru-RU" sz="1200" kern="1200" dirty="0" smtClean="0"/>
                        <a:t>Обучение приемам украшения </a:t>
                      </a:r>
                    </a:p>
                    <a:p>
                      <a:pPr lvl="0"/>
                      <a:r>
                        <a:rPr lang="ru-RU" sz="1200" kern="1200" dirty="0" smtClean="0"/>
                        <a:t> Знакомство с понятиями картина, выставка, зритель, художник, лепное изделие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5733256"/>
          <a:ext cx="8784976" cy="640080"/>
        </p:xfrm>
        <a:graphic>
          <a:graphicData uri="http://schemas.openxmlformats.org/drawingml/2006/table">
            <a:tbl>
              <a:tblPr/>
              <a:tblGrid>
                <a:gridCol w="8784976"/>
              </a:tblGrid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Вывод: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дополнительной  программе «Волшебная кисточка», наряду  с основными техниками рисования используются и не традиционные (тычок жесткой кистью, с традиционными восковые мелки и акварель, монотипия и печать пальчиком и ладошкой, коллаж).  Дети знакомятся с понятиями картина, выставка , зритель, художник, лепное изделие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83278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23528" y="476672"/>
            <a:ext cx="8712968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 Виды  дополнительных платных </a:t>
            </a:r>
            <a:r>
              <a:rPr lang="ru-RU" sz="2000" b="1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cs typeface="Arial" pitchFamily="34" charset="0"/>
              </a:rPr>
              <a:t>образовательных </a:t>
            </a:r>
            <a:r>
              <a:rPr lang="ru-RU" sz="20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услуг </a:t>
            </a:r>
          </a:p>
          <a:p>
            <a:pPr algn="ctr" eaLnBrk="1" hangingPunct="1"/>
            <a:r>
              <a:rPr lang="ru-RU" sz="20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по программам дополнительного образования и иных платных услуг в ДОУ</a:t>
            </a:r>
          </a:p>
          <a:p>
            <a:pPr algn="ctr" eaLnBrk="1" hangingPunct="1"/>
            <a:r>
              <a:rPr lang="ru-RU" altLang="ru-RU" sz="2000" u="sng" dirty="0" smtClean="0">
                <a:solidFill>
                  <a:srgbClr val="FF0000"/>
                </a:solidFill>
              </a:rPr>
              <a:t>Образовательно-развивающей </a:t>
            </a:r>
            <a:r>
              <a:rPr lang="ru-RU" altLang="ru-RU" sz="2000" u="sng" dirty="0">
                <a:solidFill>
                  <a:srgbClr val="FF0000"/>
                </a:solidFill>
              </a:rPr>
              <a:t>направленности:</a:t>
            </a:r>
          </a:p>
          <a:p>
            <a:pPr eaLnBrk="1" hangingPunct="1"/>
            <a:endParaRPr lang="ru-RU" altLang="ru-RU" sz="1100" b="1" dirty="0"/>
          </a:p>
          <a:p>
            <a:pPr marL="228600" indent="-228600"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Развитие познавательных </a:t>
            </a:r>
            <a:r>
              <a:rPr lang="ru-RU" altLang="ru-RU" sz="2000" dirty="0" smtClean="0">
                <a:solidFill>
                  <a:srgbClr val="000000"/>
                </a:solidFill>
              </a:rPr>
              <a:t>процессов</a:t>
            </a:r>
          </a:p>
          <a:p>
            <a:pPr eaLnBrk="1" hangingPunct="1"/>
            <a:r>
              <a:rPr lang="ru-RU" altLang="ru-RU" sz="2000" dirty="0" smtClean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у детей старшего дошкольного </a:t>
            </a:r>
            <a:r>
              <a:rPr lang="ru-RU" altLang="ru-RU" sz="2000" dirty="0" smtClean="0">
                <a:solidFill>
                  <a:srgbClr val="000000"/>
                </a:solidFill>
              </a:rPr>
              <a:t>возраста</a:t>
            </a:r>
            <a:endParaRPr lang="en-US" altLang="ru-RU" sz="2000" dirty="0" smtClean="0">
              <a:solidFill>
                <a:srgbClr val="000000"/>
              </a:solidFill>
            </a:endParaRPr>
          </a:p>
          <a:p>
            <a:pPr eaLnBrk="1" hangingPunct="1"/>
            <a:endParaRPr lang="en-US" altLang="ru-RU" sz="2000" dirty="0" smtClean="0">
              <a:solidFill>
                <a:srgbClr val="000000"/>
              </a:solidFill>
            </a:endParaRPr>
          </a:p>
          <a:p>
            <a:pPr eaLnBrk="1" hangingPunct="1"/>
            <a:endParaRPr lang="en-US" altLang="ru-RU" sz="2000" dirty="0" smtClean="0">
              <a:solidFill>
                <a:srgbClr val="000000"/>
              </a:solidFill>
            </a:endParaRPr>
          </a:p>
          <a:p>
            <a:pPr eaLnBrk="1" hangingPunct="1"/>
            <a:endParaRPr lang="ru-RU" altLang="ru-RU" sz="20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221088"/>
            <a:ext cx="86759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Формирование предпосылок универсальных учебных действий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36912"/>
            <a:ext cx="1410350" cy="140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40105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8864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u="sng" dirty="0">
                <a:solidFill>
                  <a:srgbClr val="FF0000"/>
                </a:solidFill>
              </a:rPr>
              <a:t>Художественно-эстетической  направленности: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5956" y="704017"/>
            <a:ext cx="2954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Изобразительная деятельность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204864"/>
            <a:ext cx="5139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Развитие творческих способностей детей младшего возраста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284984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Художественная керамика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44208" y="2564904"/>
            <a:ext cx="2358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dirty="0" smtClean="0"/>
              <a:t>Эстрадный танец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84168" y="1628800"/>
            <a:ext cx="2550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dirty="0" smtClean="0"/>
              <a:t>Хоровое пение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12160" y="836712"/>
            <a:ext cx="2331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Вокальное пение</a:t>
            </a:r>
            <a:endParaRPr lang="ru-RU" dirty="0"/>
          </a:p>
        </p:txBody>
      </p:sp>
      <p:pic>
        <p:nvPicPr>
          <p:cNvPr id="13" name="Picture 4" descr="http://savepic.su/1786307m.gif">
            <a:hlinkClick r:id="rId2" tooltip="http://savepic.su/1786307.htm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293096"/>
            <a:ext cx="1913471" cy="170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23528" y="4581128"/>
            <a:ext cx="3996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dirty="0" smtClean="0"/>
              <a:t>Театрализованная 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1380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3" y="182364"/>
            <a:ext cx="44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u="sng" dirty="0">
                <a:solidFill>
                  <a:srgbClr val="FF0000"/>
                </a:solidFill>
              </a:rPr>
              <a:t>Коррекционного развития 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839787"/>
            <a:ext cx="3024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Коррекция речи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060848"/>
            <a:ext cx="727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Пропедевтические логопедические занятия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284984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Психологическое сопровождение развития </a:t>
            </a:r>
            <a:r>
              <a:rPr lang="ru-RU" altLang="ru-RU" sz="2000" dirty="0" smtClean="0">
                <a:solidFill>
                  <a:srgbClr val="000000"/>
                </a:solidFill>
              </a:rPr>
              <a:t>ребёнка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912045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5" y="194220"/>
            <a:ext cx="6048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u="sng" dirty="0">
                <a:solidFill>
                  <a:srgbClr val="FF0000"/>
                </a:solidFill>
              </a:rPr>
              <a:t>Физического развития: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Обучение плаванию стилем «Кроль»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3311" y="2144848"/>
            <a:ext cx="51968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Физическое</a:t>
            </a:r>
            <a:r>
              <a:rPr lang="ru-RU" altLang="ru-RU" sz="2000" b="1" dirty="0">
                <a:solidFill>
                  <a:srgbClr val="000000"/>
                </a:solidFill>
              </a:rPr>
              <a:t> </a:t>
            </a:r>
            <a:r>
              <a:rPr lang="ru-RU" altLang="ru-RU" sz="2000" dirty="0">
                <a:solidFill>
                  <a:srgbClr val="000000"/>
                </a:solidFill>
              </a:rPr>
              <a:t>развитие детей младшего возраста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501008"/>
            <a:ext cx="12899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Футбол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45224"/>
            <a:ext cx="871850" cy="86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2584" y="4653136"/>
            <a:ext cx="2241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 smtClean="0"/>
              <a:t>Скалолазание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5733256"/>
            <a:ext cx="2399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Лёгкая атлетика</a:t>
            </a:r>
            <a:endParaRPr lang="ru-RU" sz="2000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4499" y="288102"/>
            <a:ext cx="21637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6981" y="135562"/>
            <a:ext cx="2059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ru-RU" sz="2400" u="sng" dirty="0">
                <a:solidFill>
                  <a:srgbClr val="FF0000"/>
                </a:solidFill>
              </a:rPr>
              <a:t>Иные услуги: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>
                <a:solidFill>
                  <a:srgbClr val="000000"/>
                </a:solidFill>
              </a:rPr>
              <a:t>Сервисная услуга – «День рождения в детском саду» (праздничное представление</a:t>
            </a:r>
            <a:r>
              <a:rPr lang="ru-RU" altLang="ru-RU" sz="2000" b="1" dirty="0">
                <a:solidFill>
                  <a:srgbClr val="000000"/>
                </a:solidFill>
              </a:rPr>
              <a:t>) </a:t>
            </a:r>
            <a:endParaRPr lang="ru-RU" sz="2000" b="1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40859"/>
            <a:ext cx="4785746" cy="541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1296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848872" cy="52631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 smtClean="0"/>
              <a:t>    </a:t>
            </a:r>
            <a:r>
              <a:rPr lang="ru-RU" sz="2000" dirty="0" smtClean="0"/>
              <a:t>Контроль за  осуществлением Услуг</a:t>
            </a:r>
            <a:endParaRPr lang="ru-RU" sz="2000" dirty="0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 flipH="1">
            <a:off x="2786063" y="1285875"/>
            <a:ext cx="714375" cy="41275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6072188" y="1285875"/>
            <a:ext cx="628650" cy="42545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2500313" y="857250"/>
            <a:ext cx="4214812" cy="40957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0000"/>
                </a:solidFill>
              </a:rPr>
              <a:t>Контроль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785813" y="1785938"/>
            <a:ext cx="2143125" cy="503237"/>
          </a:xfrm>
          <a:prstGeom prst="rect">
            <a:avLst/>
          </a:prstGeom>
          <a:solidFill>
            <a:srgbClr val="00B0F0"/>
          </a:solidFill>
          <a:ln w="38100">
            <a:solidFill>
              <a:srgbClr val="F4849C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Заведующий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3357563" y="1628800"/>
            <a:ext cx="2628900" cy="720080"/>
          </a:xfrm>
          <a:prstGeom prst="rect">
            <a:avLst/>
          </a:prstGeom>
          <a:solidFill>
            <a:srgbClr val="00B0F0"/>
          </a:solidFill>
          <a:ln w="38100">
            <a:solidFill>
              <a:srgbClr val="F4849C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Старший 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воспитатель/заместитель  заведующего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6286500" y="1785938"/>
            <a:ext cx="2147888" cy="503237"/>
          </a:xfrm>
          <a:prstGeom prst="rect">
            <a:avLst/>
          </a:prstGeom>
          <a:solidFill>
            <a:srgbClr val="00B0F0"/>
          </a:solidFill>
          <a:ln w="38100">
            <a:solidFill>
              <a:srgbClr val="F4849C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Медицинские работники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785813" y="2643188"/>
            <a:ext cx="2143125" cy="4683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</a:rPr>
              <a:t>соблюдение законодательной базы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785813" y="3500438"/>
            <a:ext cx="2143125" cy="6302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</a:rPr>
              <a:t>порядок документального оформления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785813" y="4459569"/>
            <a:ext cx="2143125" cy="8572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lIns="18000" rIns="18000" anchor="ctr" anchorCtr="1"/>
          <a:lstStyle/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</a:rPr>
              <a:t>качество проведения платных образовательных услуг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7421" name="Rectangle 14"/>
          <p:cNvSpPr>
            <a:spLocks noChangeArrowheads="1"/>
          </p:cNvSpPr>
          <p:nvPr/>
        </p:nvSpPr>
        <p:spPr bwMode="auto">
          <a:xfrm>
            <a:off x="3286125" y="2643188"/>
            <a:ext cx="2643188" cy="852487"/>
          </a:xfrm>
          <a:prstGeom prst="rect">
            <a:avLst/>
          </a:prstGeom>
          <a:solidFill>
            <a:srgbClr val="FFFF66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0000"/>
                </a:solidFill>
              </a:rPr>
              <a:t>планирование по превышению стандарта образования</a:t>
            </a:r>
            <a:endParaRPr lang="ru-RU" altLang="ru-RU" b="1">
              <a:solidFill>
                <a:srgbClr val="000000"/>
              </a:solidFill>
            </a:endParaRPr>
          </a:p>
        </p:txBody>
      </p:sp>
      <p:sp>
        <p:nvSpPr>
          <p:cNvPr id="17422" name="Rectangle 15"/>
          <p:cNvSpPr>
            <a:spLocks noChangeArrowheads="1"/>
          </p:cNvSpPr>
          <p:nvPr/>
        </p:nvSpPr>
        <p:spPr bwMode="auto">
          <a:xfrm>
            <a:off x="3357563" y="3786188"/>
            <a:ext cx="2643187" cy="879475"/>
          </a:xfrm>
          <a:prstGeom prst="rect">
            <a:avLst/>
          </a:prstGeom>
          <a:solidFill>
            <a:srgbClr val="FFFF66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с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облюдение учебной  </a:t>
            </a:r>
            <a:r>
              <a:rPr lang="ru-RU" altLang="ru-RU" sz="1400" b="1" dirty="0">
                <a:solidFill>
                  <a:srgbClr val="000000"/>
                </a:solidFill>
              </a:rPr>
              <a:t>нагрузки 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нормам </a:t>
            </a:r>
            <a:r>
              <a:rPr lang="ru-RU" altLang="ru-RU" sz="1400" b="1" dirty="0" err="1" smtClean="0">
                <a:solidFill>
                  <a:srgbClr val="000000"/>
                </a:solidFill>
              </a:rPr>
              <a:t>СанПина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 при </a:t>
            </a:r>
            <a:r>
              <a:rPr lang="ru-RU" altLang="ru-RU" sz="1400" b="1" dirty="0">
                <a:solidFill>
                  <a:srgbClr val="000000"/>
                </a:solidFill>
              </a:rPr>
              <a:t>оказании У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слуг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17423" name="Rectangle 16"/>
          <p:cNvSpPr>
            <a:spLocks noChangeArrowheads="1"/>
          </p:cNvSpPr>
          <p:nvPr/>
        </p:nvSpPr>
        <p:spPr bwMode="auto">
          <a:xfrm>
            <a:off x="6286500" y="2857500"/>
            <a:ext cx="2159000" cy="1390650"/>
          </a:xfrm>
          <a:prstGeom prst="rect">
            <a:avLst/>
          </a:prstGeom>
          <a:solidFill>
            <a:srgbClr val="00B050"/>
          </a:solidFill>
          <a:ln w="38100">
            <a:solidFill>
              <a:srgbClr val="0099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0000"/>
                </a:solidFill>
              </a:rPr>
              <a:t>соответствие дополнительной нагрузки индивидуальным физическим показателям ребенка</a:t>
            </a:r>
            <a:endParaRPr lang="ru-RU" altLang="ru-RU" b="1">
              <a:solidFill>
                <a:srgbClr val="000000"/>
              </a:solidFill>
            </a:endParaRPr>
          </a:p>
        </p:txBody>
      </p:sp>
      <p:sp>
        <p:nvSpPr>
          <p:cNvPr id="17424" name="Rectangle 17"/>
          <p:cNvSpPr>
            <a:spLocks noChangeArrowheads="1"/>
          </p:cNvSpPr>
          <p:nvPr/>
        </p:nvSpPr>
        <p:spPr bwMode="auto">
          <a:xfrm>
            <a:off x="3357563" y="5000625"/>
            <a:ext cx="2643187" cy="482600"/>
          </a:xfrm>
          <a:prstGeom prst="rect">
            <a:avLst/>
          </a:prstGeom>
          <a:solidFill>
            <a:srgbClr val="FFFF66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качество проведения 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Услуг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17425" name="Rectangle 18"/>
          <p:cNvSpPr>
            <a:spLocks noChangeArrowheads="1"/>
          </p:cNvSpPr>
          <p:nvPr/>
        </p:nvSpPr>
        <p:spPr bwMode="auto">
          <a:xfrm>
            <a:off x="6249987" y="4718050"/>
            <a:ext cx="2195513" cy="1389063"/>
          </a:xfrm>
          <a:prstGeom prst="rect">
            <a:avLst/>
          </a:prstGeom>
          <a:solidFill>
            <a:srgbClr val="00B050"/>
          </a:solidFill>
          <a:ln w="38100">
            <a:solidFill>
              <a:srgbClr val="009900"/>
            </a:solidFill>
            <a:miter lim="800000"/>
            <a:headEnd/>
            <a:tailEnd/>
          </a:ln>
        </p:spPr>
        <p:txBody>
          <a:bodyPr lIns="18000" rIns="1800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00"/>
                </a:solidFill>
              </a:rPr>
              <a:t>составление рекомендаций при посещении </a:t>
            </a:r>
            <a:r>
              <a:rPr lang="ru-RU" altLang="ru-RU" sz="1400" b="1" dirty="0" smtClean="0">
                <a:solidFill>
                  <a:srgbClr val="000000"/>
                </a:solidFill>
              </a:rPr>
              <a:t>Услуг физической и оздоровительной направленности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17426" name="Line 19"/>
          <p:cNvSpPr>
            <a:spLocks noChangeShapeType="1"/>
          </p:cNvSpPr>
          <p:nvPr/>
        </p:nvSpPr>
        <p:spPr bwMode="auto">
          <a:xfrm flipH="1">
            <a:off x="1785938" y="2357438"/>
            <a:ext cx="14287" cy="301625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1785938" y="3214688"/>
            <a:ext cx="0" cy="271462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8" name="Line 21"/>
          <p:cNvSpPr>
            <a:spLocks noChangeShapeType="1"/>
          </p:cNvSpPr>
          <p:nvPr/>
        </p:nvSpPr>
        <p:spPr bwMode="auto">
          <a:xfrm>
            <a:off x="1785938" y="4143375"/>
            <a:ext cx="0" cy="27305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0" name="Line 23"/>
          <p:cNvSpPr>
            <a:spLocks noChangeShapeType="1"/>
          </p:cNvSpPr>
          <p:nvPr/>
        </p:nvSpPr>
        <p:spPr bwMode="auto">
          <a:xfrm>
            <a:off x="4714875" y="2286000"/>
            <a:ext cx="1588" cy="300038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1" name="Line 24"/>
          <p:cNvSpPr>
            <a:spLocks noChangeShapeType="1"/>
          </p:cNvSpPr>
          <p:nvPr/>
        </p:nvSpPr>
        <p:spPr bwMode="auto">
          <a:xfrm>
            <a:off x="4714875" y="3500438"/>
            <a:ext cx="1588" cy="271462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2" name="Line 25"/>
          <p:cNvSpPr>
            <a:spLocks noChangeShapeType="1"/>
          </p:cNvSpPr>
          <p:nvPr/>
        </p:nvSpPr>
        <p:spPr bwMode="auto">
          <a:xfrm>
            <a:off x="4714875" y="4714875"/>
            <a:ext cx="1588" cy="271463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3" name="Line 26"/>
          <p:cNvSpPr>
            <a:spLocks noChangeShapeType="1"/>
          </p:cNvSpPr>
          <p:nvPr/>
        </p:nvSpPr>
        <p:spPr bwMode="auto">
          <a:xfrm>
            <a:off x="7429500" y="2357438"/>
            <a:ext cx="0" cy="43180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4" name="Line 27"/>
          <p:cNvSpPr>
            <a:spLocks noChangeShapeType="1"/>
          </p:cNvSpPr>
          <p:nvPr/>
        </p:nvSpPr>
        <p:spPr bwMode="auto">
          <a:xfrm>
            <a:off x="7500938" y="4286250"/>
            <a:ext cx="0" cy="43180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35" name="Line 28"/>
          <p:cNvSpPr>
            <a:spLocks noChangeShapeType="1"/>
          </p:cNvSpPr>
          <p:nvPr/>
        </p:nvSpPr>
        <p:spPr bwMode="auto">
          <a:xfrm>
            <a:off x="4714875" y="1285875"/>
            <a:ext cx="1588" cy="447675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  <p:bldP spid="17412" grpId="0" animBg="1"/>
      <p:bldP spid="17413" grpId="0" animBg="1"/>
      <p:bldP spid="17414" grpId="0" animBg="1"/>
      <p:bldP spid="17415" grpId="0" animBg="1"/>
      <p:bldP spid="17416" grpId="0" animBg="1"/>
      <p:bldP spid="17417" grpId="0" animBg="1"/>
      <p:bldP spid="17418" grpId="0" animBg="1"/>
      <p:bldP spid="17420" grpId="0" animBg="1"/>
      <p:bldP spid="17421" grpId="0" animBg="1"/>
      <p:bldP spid="17422" grpId="0" animBg="1"/>
      <p:bldP spid="17423" grpId="0" animBg="1"/>
      <p:bldP spid="17424" grpId="0" animBg="1"/>
      <p:bldP spid="17425" grpId="0" animBg="1"/>
      <p:bldP spid="17426" grpId="0" animBg="1"/>
      <p:bldP spid="17427" grpId="0" animBg="1"/>
      <p:bldP spid="17428" grpId="0" animBg="1"/>
      <p:bldP spid="17430" grpId="0" animBg="1"/>
      <p:bldP spid="17431" grpId="0" animBg="1"/>
      <p:bldP spid="17432" grpId="0" animBg="1"/>
      <p:bldP spid="17433" grpId="0" animBg="1"/>
      <p:bldP spid="17434" grpId="0" animBg="1"/>
      <p:bldP spid="174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71813" y="714375"/>
            <a:ext cx="3000375" cy="1857375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</a:rPr>
              <a:t>Дополнительное платное образование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57813" y="3143250"/>
            <a:ext cx="2786062" cy="1857375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Родители (законные представители)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50" y="3071813"/>
            <a:ext cx="2786063" cy="1857375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 smtClean="0">
                <a:solidFill>
                  <a:srgbClr val="002060"/>
                </a:solidFill>
              </a:rPr>
              <a:t>ДОУ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3786188" y="3714750"/>
            <a:ext cx="1428750" cy="785813"/>
          </a:xfrm>
          <a:prstGeom prst="leftRightArrow">
            <a:avLst/>
          </a:prstGeom>
          <a:solidFill>
            <a:srgbClr val="0099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 rot="18843924">
            <a:off x="1628775" y="2052638"/>
            <a:ext cx="1474788" cy="785812"/>
          </a:xfrm>
          <a:prstGeom prst="leftRightArrow">
            <a:avLst/>
          </a:prstGeom>
          <a:solidFill>
            <a:srgbClr val="0099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 rot="2832629">
            <a:off x="5980113" y="2058988"/>
            <a:ext cx="1477962" cy="785812"/>
          </a:xfrm>
          <a:prstGeom prst="leftRightArrow">
            <a:avLst/>
          </a:prstGeom>
          <a:solidFill>
            <a:srgbClr val="0099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188640"/>
            <a:ext cx="829060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 Организация и реализация дополнительного образования в дошкольном учреждении (организации)</a:t>
            </a:r>
          </a:p>
          <a:p>
            <a:pPr algn="ctr"/>
            <a:r>
              <a:rPr lang="ru-RU" b="1" dirty="0" smtClean="0">
                <a:solidFill>
                  <a:srgbClr val="1F497D"/>
                </a:solidFill>
                <a:effectLst>
                  <a:glow rad="139700">
                    <a:srgbClr val="4F81BD">
                      <a:satMod val="175000"/>
                      <a:alpha val="40000"/>
                    </a:srgbClr>
                  </a:glow>
                </a:effectLst>
                <a:latin typeface="Arial" pitchFamily="34" charset="0"/>
                <a:ea typeface="+mj-ea"/>
                <a:cs typeface="Arial" pitchFamily="34" charset="0"/>
              </a:rPr>
              <a:t>Плюсы и минусы</a:t>
            </a: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8998287">
            <a:off x="5427942" y="1125347"/>
            <a:ext cx="288000" cy="720000"/>
          </a:xfrm>
          <a:prstGeom prst="downArrow">
            <a:avLst/>
          </a:prstGeom>
          <a:solidFill>
            <a:srgbClr val="F692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2925519">
            <a:off x="3713507" y="1110347"/>
            <a:ext cx="288000" cy="720000"/>
          </a:xfrm>
          <a:prstGeom prst="downArrow">
            <a:avLst/>
          </a:prstGeom>
          <a:solidFill>
            <a:srgbClr val="F48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23528" y="2276872"/>
            <a:ext cx="45365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  Широкий спектр дополнительных услуг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  Право выбора родителями и воспитанниками занятий по интересам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  Возможность получения  воспитанниками дополнительного образования, не выходя за пределы детского сада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76056" y="2348880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  Отсутствие достаточного количества помещений для удовлетворения спросов всех желающих посещать услуги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  Непонимание родителями (законными представителями) ограничений в количестве дополнительных услуг для своего ребёнка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47317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6073" y="1556792"/>
            <a:ext cx="445186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</a:t>
            </a:r>
          </a:p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647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КОМП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1187</TotalTime>
  <Words>945</Words>
  <Application>Microsoft Office PowerPoint</Application>
  <PresentationFormat>Экран (4:3)</PresentationFormat>
  <Paragraphs>146</Paragraphs>
  <Slides>17</Slides>
  <Notes>12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Презентация КОМП</vt:lpstr>
      <vt:lpstr>  Организация и реализация дополнительных платных образовательных услуг по программам дополнительного образования  и иных платных услуг в ДОУ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   Контроль за  осуществлением Услуг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Урал</cp:lastModifiedBy>
  <cp:revision>133</cp:revision>
  <dcterms:created xsi:type="dcterms:W3CDTF">2011-07-13T14:13:24Z</dcterms:created>
  <dcterms:modified xsi:type="dcterms:W3CDTF">2020-11-16T17:12:48Z</dcterms:modified>
</cp:coreProperties>
</file>