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9"/>
  </p:notesMasterIdLst>
  <p:sldIdLst>
    <p:sldId id="256" r:id="rId2"/>
    <p:sldId id="259" r:id="rId3"/>
    <p:sldId id="260" r:id="rId4"/>
    <p:sldId id="277" r:id="rId5"/>
    <p:sldId id="262" r:id="rId6"/>
    <p:sldId id="263" r:id="rId7"/>
    <p:sldId id="264" r:id="rId8"/>
    <p:sldId id="265" r:id="rId9"/>
    <p:sldId id="279" r:id="rId10"/>
    <p:sldId id="266" r:id="rId11"/>
    <p:sldId id="267" r:id="rId12"/>
    <p:sldId id="268" r:id="rId13"/>
    <p:sldId id="270" r:id="rId14"/>
    <p:sldId id="272" r:id="rId15"/>
    <p:sldId id="273" r:id="rId16"/>
    <p:sldId id="278" r:id="rId17"/>
    <p:sldId id="276"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697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164F46-6010-4513-817B-F1A5C344291A}" type="datetimeFigureOut">
              <a:rPr lang="ru-RU" smtClean="0"/>
              <a:pPr/>
              <a:t>14.01.2016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F5BA9C-64F6-4D31-A0ED-2861B812835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pPr>
              <a:defRPr/>
            </a:pPr>
            <a:fld id="{BBBA2D31-28FA-4787-AE9D-6AC16B4F95BC}" type="datetimeFigureOut">
              <a:rPr lang="ru-RU" smtClean="0"/>
              <a:pPr>
                <a:defRPr/>
              </a:pPr>
              <a:t>14.01.2016</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pPr>
              <a:defRPr/>
            </a:pPr>
            <a:endParaRPr lang="ru-RU"/>
          </a:p>
        </p:txBody>
      </p:sp>
      <p:sp>
        <p:nvSpPr>
          <p:cNvPr id="29" name="Номер слайда 28"/>
          <p:cNvSpPr>
            <a:spLocks noGrp="1"/>
          </p:cNvSpPr>
          <p:nvPr>
            <p:ph type="sldNum" sz="quarter" idx="12"/>
          </p:nvPr>
        </p:nvSpPr>
        <p:spPr>
          <a:xfrm>
            <a:off x="1216152" y="6355080"/>
            <a:ext cx="1219200" cy="365760"/>
          </a:xfrm>
        </p:spPr>
        <p:txBody>
          <a:bodyPr/>
          <a:lstStyle/>
          <a:p>
            <a:pPr>
              <a:defRPr/>
            </a:pPr>
            <a:fld id="{797F9CD0-0AD5-4DD5-947E-305F6022D3A0}" type="slidenum">
              <a:rPr lang="ru-RU" smtClean="0"/>
              <a:pPr>
                <a:defRPr/>
              </a:pPr>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med">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B0FE4BF6-0E3F-4B29-B750-B5164BFF06BA}" type="datetimeFigureOut">
              <a:rPr lang="ru-RU" smtClean="0"/>
              <a:pPr>
                <a:defRPr/>
              </a:pPr>
              <a:t>14.01.2016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19C327D-FF90-4DB4-8576-79DE047BB007}" type="slidenum">
              <a:rPr lang="ru-RU" smtClean="0"/>
              <a:pPr>
                <a:defRPr/>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222B82A8-B622-4E0D-A226-2462BA1D09B1}" type="datetimeFigureOut">
              <a:rPr lang="ru-RU" smtClean="0"/>
              <a:pPr>
                <a:defRPr/>
              </a:pPr>
              <a:t>14.01.2016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B60B7F31-0DC9-4D81-BC14-DA8BB2FFD2CD}" type="slidenum">
              <a:rPr lang="ru-RU" smtClean="0"/>
              <a:pPr>
                <a:defRPr/>
              </a:pPr>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med">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pPr>
              <a:defRPr/>
            </a:pPr>
            <a:fld id="{C31637B1-8B7D-4DC3-A1CA-5B06CCD0BBFE}" type="datetimeFigureOut">
              <a:rPr lang="ru-RU" smtClean="0"/>
              <a:pPr>
                <a:defRPr/>
              </a:pPr>
              <a:t>14.01.2016</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A57C49A6-423E-4C02-96C3-2D36354818EB}" type="slidenum">
              <a:rPr lang="ru-RU" smtClean="0"/>
              <a:pPr>
                <a:defRPr/>
              </a:pPr>
              <a:t>‹#›</a:t>
            </a:fld>
            <a:endParaRPr lang="ru-RU"/>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pPr>
              <a:defRPr/>
            </a:pPr>
            <a:fld id="{53E3BCB8-1FD5-44F0-940F-958A1FF69F45}" type="datetimeFigureOut">
              <a:rPr lang="ru-RU" smtClean="0"/>
              <a:pPr>
                <a:defRPr/>
              </a:pPr>
              <a:t>14.01.2016</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pPr>
              <a:defRPr/>
            </a:pPr>
            <a:endParaRPr lang="ru-RU"/>
          </a:p>
        </p:txBody>
      </p:sp>
      <p:sp>
        <p:nvSpPr>
          <p:cNvPr id="6" name="Номер слайда 5"/>
          <p:cNvSpPr>
            <a:spLocks noGrp="1"/>
          </p:cNvSpPr>
          <p:nvPr>
            <p:ph type="sldNum" sz="quarter" idx="12"/>
          </p:nvPr>
        </p:nvSpPr>
        <p:spPr>
          <a:xfrm>
            <a:off x="1069848" y="6355080"/>
            <a:ext cx="1520952" cy="365760"/>
          </a:xfrm>
        </p:spPr>
        <p:txBody>
          <a:bodyPr/>
          <a:lstStyle/>
          <a:p>
            <a:pPr>
              <a:defRPr/>
            </a:pPr>
            <a:fld id="{270B33B2-DD18-4C87-AC59-CB1FBA61DB66}" type="slidenum">
              <a:rPr lang="ru-RU" smtClean="0"/>
              <a:pPr>
                <a:defRPr/>
              </a:pPr>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pPr>
              <a:defRPr/>
            </a:pPr>
            <a:fld id="{86CF8BCC-C1E1-435E-B290-8D746FC9BE9A}" type="datetimeFigureOut">
              <a:rPr lang="ru-RU" smtClean="0"/>
              <a:pPr>
                <a:defRPr/>
              </a:pPr>
              <a:t>14.01.2016</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A79D3E9A-B608-45F0-85CE-D545CD203877}" type="slidenum">
              <a:rPr lang="ru-RU" smtClean="0"/>
              <a:pPr>
                <a:defRPr/>
              </a:pPr>
              <a:t>‹#›</a:t>
            </a:fld>
            <a:endParaRPr lang="ru-RU"/>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pPr>
              <a:defRPr/>
            </a:pPr>
            <a:fld id="{963C3A4A-0C6A-4D52-9D53-8BF40EC785A3}" type="datetimeFigureOut">
              <a:rPr lang="ru-RU" smtClean="0"/>
              <a:pPr>
                <a:defRPr/>
              </a:pPr>
              <a:t>14.01.2016</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B3C9FF88-8044-464E-8799-B2ECB9F64926}" type="slidenum">
              <a:rPr lang="ru-RU" smtClean="0"/>
              <a:pPr>
                <a:defRPr/>
              </a:pPr>
              <a:t>‹#›</a:t>
            </a:fld>
            <a:endParaRPr lang="ru-RU"/>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fld id="{8668B8A7-6889-4D2D-8597-1BE48B5CD326}" type="datetimeFigureOut">
              <a:rPr lang="ru-RU" smtClean="0"/>
              <a:pPr>
                <a:defRPr/>
              </a:pPr>
              <a:t>14.01.2016</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7C96678D-0B84-4A77-AA28-585FE039A0E1}" type="slidenum">
              <a:rPr lang="ru-RU" smtClean="0"/>
              <a:pPr>
                <a:defRPr/>
              </a:pPr>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med">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4F69F991-6251-41EE-83AA-E43F4BCE8125}" type="datetimeFigureOut">
              <a:rPr lang="ru-RU" smtClean="0"/>
              <a:pPr>
                <a:defRPr/>
              </a:pPr>
              <a:t>14.01.2016</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0ADEB083-1B50-44CD-BB6E-2C04715A7BB4}" type="slidenum">
              <a:rPr lang="ru-RU" smtClean="0"/>
              <a:pPr>
                <a:defRPr/>
              </a:pPr>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med">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fld id="{CE21BFAC-E8FA-47FD-9B0D-3EC0E723BAAD}" type="datetimeFigureOut">
              <a:rPr lang="ru-RU" smtClean="0"/>
              <a:pPr>
                <a:defRPr/>
              </a:pPr>
              <a:t>14.01.2016</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FF3C7FC0-B417-4D9B-8DDC-678AC2D819AE}" type="slidenum">
              <a:rPr lang="ru-RU" smtClean="0"/>
              <a:pPr>
                <a:defRPr/>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med">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fld id="{F718F799-DB94-4134-B13C-CA16EC0A2868}" type="datetimeFigureOut">
              <a:rPr lang="ru-RU" smtClean="0"/>
              <a:pPr>
                <a:defRPr/>
              </a:pPr>
              <a:t>14.01.2016</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B4F0E459-DC38-4FD6-AA9D-02CCBD5D63CC}" type="slidenum">
              <a:rPr lang="ru-RU" smtClean="0"/>
              <a:pPr>
                <a:defRPr/>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pPr>
              <a:defRPr/>
            </a:pPr>
            <a:fld id="{842A7719-1938-4DB4-9B04-824E82ACE245}" type="datetimeFigureOut">
              <a:rPr lang="ru-RU" smtClean="0"/>
              <a:pPr>
                <a:defRPr/>
              </a:pPr>
              <a:t>14.01.2016</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a:defRPr/>
            </a:pPr>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pPr>
              <a:defRPr/>
            </a:pPr>
            <a:fld id="{73BD24AD-DF78-4C17-939E-263C93E7D122}" type="slidenum">
              <a:rPr lang="ru-RU" smtClean="0"/>
              <a:pPr>
                <a:defRPr/>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med">
    <p:fade thruBlk="1"/>
  </p:transition>
  <p:timing>
    <p:tnLst>
      <p:par>
        <p:cTn id="1" dur="indefinite" restart="never" nodeType="tmRoot"/>
      </p:par>
    </p:tnLst>
  </p:timing>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Globex\Шаблоны для PowerPoint\#0040\Components\SC_01.jpg"/>
          <p:cNvPicPr>
            <a:picLocks noChangeAspect="1" noChangeArrowheads="1"/>
          </p:cNvPicPr>
          <p:nvPr/>
        </p:nvPicPr>
        <p:blipFill>
          <a:blip r:embed="rId2" cstate="print"/>
          <a:srcRect/>
          <a:stretch>
            <a:fillRect/>
          </a:stretch>
        </p:blipFill>
        <p:spPr bwMode="auto">
          <a:xfrm>
            <a:off x="251520" y="0"/>
            <a:ext cx="9145588" cy="6858000"/>
          </a:xfrm>
          <a:prstGeom prst="rect">
            <a:avLst/>
          </a:prstGeom>
          <a:noFill/>
          <a:ln w="9525">
            <a:noFill/>
            <a:miter lim="800000"/>
            <a:headEnd/>
            <a:tailEnd/>
          </a:ln>
        </p:spPr>
      </p:pic>
      <p:sp>
        <p:nvSpPr>
          <p:cNvPr id="2051" name="TextBox 5"/>
          <p:cNvSpPr txBox="1">
            <a:spLocks noChangeArrowheads="1"/>
          </p:cNvSpPr>
          <p:nvPr/>
        </p:nvSpPr>
        <p:spPr bwMode="auto">
          <a:xfrm>
            <a:off x="471488" y="2698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Нетрадиционные пособия </a:t>
            </a:r>
            <a:endParaRPr lang="en-US" sz="4400" b="1" dirty="0">
              <a:solidFill>
                <a:srgbClr val="27697B"/>
              </a:solidFill>
              <a:latin typeface="Calibri" pitchFamily="34" charset="0"/>
            </a:endParaRPr>
          </a:p>
        </p:txBody>
      </p:sp>
      <p:sp>
        <p:nvSpPr>
          <p:cNvPr id="6" name="TextBox 5"/>
          <p:cNvSpPr txBox="1">
            <a:spLocks noChangeArrowheads="1"/>
          </p:cNvSpPr>
          <p:nvPr/>
        </p:nvSpPr>
        <p:spPr bwMode="auto">
          <a:xfrm>
            <a:off x="1971674" y="912812"/>
            <a:ext cx="6272733" cy="6247864"/>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ru-RU" sz="3200" dirty="0" smtClean="0">
                <a:solidFill>
                  <a:schemeClr val="accent5">
                    <a:lumMod val="50000"/>
                  </a:schemeClr>
                </a:solidFill>
                <a:latin typeface="Calibri" pitchFamily="34" charset="0"/>
                <a:cs typeface="+mn-cs"/>
              </a:rPr>
              <a:t>В познавательной деятельности детей</a:t>
            </a: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r" fontAlgn="auto">
              <a:spcBef>
                <a:spcPts val="0"/>
              </a:spcBef>
              <a:spcAft>
                <a:spcPts val="0"/>
              </a:spcAft>
              <a:defRPr/>
            </a:pPr>
            <a:endParaRPr lang="ru-RU" sz="2400" dirty="0" smtClean="0">
              <a:solidFill>
                <a:schemeClr val="bg1"/>
              </a:solidFill>
              <a:latin typeface="Calibri" pitchFamily="34" charset="0"/>
              <a:cs typeface="+mn-cs"/>
            </a:endParaRPr>
          </a:p>
          <a:p>
            <a:pPr algn="r" fontAlgn="auto">
              <a:spcBef>
                <a:spcPts val="0"/>
              </a:spcBef>
              <a:spcAft>
                <a:spcPts val="0"/>
              </a:spcAft>
              <a:defRPr/>
            </a:pPr>
            <a:endParaRPr lang="ru-RU" sz="2400" dirty="0" smtClean="0">
              <a:solidFill>
                <a:schemeClr val="bg1"/>
              </a:solidFill>
              <a:latin typeface="Calibri" pitchFamily="34" charset="0"/>
              <a:cs typeface="+mn-cs"/>
            </a:endParaRPr>
          </a:p>
          <a:p>
            <a:pPr algn="r" fontAlgn="auto">
              <a:spcBef>
                <a:spcPts val="0"/>
              </a:spcBef>
              <a:spcAft>
                <a:spcPts val="0"/>
              </a:spcAft>
              <a:defRPr/>
            </a:pPr>
            <a:endParaRPr lang="ru-RU" sz="2400" dirty="0" smtClean="0">
              <a:solidFill>
                <a:schemeClr val="bg1"/>
              </a:solidFill>
              <a:latin typeface="Calibri" pitchFamily="34" charset="0"/>
              <a:cs typeface="+mn-cs"/>
            </a:endParaRPr>
          </a:p>
          <a:p>
            <a:pPr algn="r" fontAlgn="auto">
              <a:spcBef>
                <a:spcPts val="0"/>
              </a:spcBef>
              <a:spcAft>
                <a:spcPts val="0"/>
              </a:spcAft>
              <a:defRPr/>
            </a:pPr>
            <a:r>
              <a:rPr lang="ru-RU" sz="2400" dirty="0" smtClean="0">
                <a:solidFill>
                  <a:schemeClr val="bg1"/>
                </a:solidFill>
                <a:latin typeface="Calibri" pitchFamily="34" charset="0"/>
                <a:cs typeface="+mn-cs"/>
              </a:rPr>
              <a:t>Составила воспитатель </a:t>
            </a:r>
          </a:p>
          <a:p>
            <a:pPr algn="r" fontAlgn="auto">
              <a:spcBef>
                <a:spcPts val="0"/>
              </a:spcBef>
              <a:spcAft>
                <a:spcPts val="0"/>
              </a:spcAft>
              <a:defRPr/>
            </a:pPr>
            <a:r>
              <a:rPr lang="ru-RU" sz="2400" dirty="0" smtClean="0">
                <a:solidFill>
                  <a:schemeClr val="bg1"/>
                </a:solidFill>
                <a:latin typeface="Calibri" pitchFamily="34" charset="0"/>
                <a:cs typeface="+mn-cs"/>
              </a:rPr>
              <a:t>МБДОУ  «Одуванчик» </a:t>
            </a:r>
          </a:p>
          <a:p>
            <a:pPr algn="r" fontAlgn="auto">
              <a:spcBef>
                <a:spcPts val="0"/>
              </a:spcBef>
              <a:spcAft>
                <a:spcPts val="0"/>
              </a:spcAft>
              <a:defRPr/>
            </a:pPr>
            <a:r>
              <a:rPr lang="ru-RU" sz="2400" dirty="0" smtClean="0">
                <a:solidFill>
                  <a:schemeClr val="bg1"/>
                </a:solidFill>
                <a:latin typeface="Calibri" pitchFamily="34" charset="0"/>
                <a:cs typeface="+mn-cs"/>
              </a:rPr>
              <a:t>Макарова Г.Ф</a:t>
            </a:r>
            <a:r>
              <a:rPr lang="ru-RU" sz="2400" dirty="0" smtClean="0">
                <a:solidFill>
                  <a:schemeClr val="accent5">
                    <a:lumMod val="50000"/>
                  </a:schemeClr>
                </a:solidFill>
                <a:latin typeface="Calibri" pitchFamily="34" charset="0"/>
                <a:cs typeface="+mn-cs"/>
              </a:rPr>
              <a:t>.</a:t>
            </a:r>
            <a:endParaRPr lang="ru-RU" sz="2400" dirty="0">
              <a:solidFill>
                <a:schemeClr val="accent5">
                  <a:lumMod val="50000"/>
                </a:schemeClr>
              </a:solidFill>
              <a:latin typeface="Calibri" pitchFamily="34" charset="0"/>
              <a:cs typeface="+mn-cs"/>
            </a:endParaRPr>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5" name="TextBox 4"/>
          <p:cNvSpPr txBox="1"/>
          <p:nvPr/>
        </p:nvSpPr>
        <p:spPr>
          <a:xfrm>
            <a:off x="1066800" y="1701800"/>
            <a:ext cx="7000875" cy="1107996"/>
          </a:xfrm>
          <a:prstGeom prst="rect">
            <a:avLst/>
          </a:prstGeom>
          <a:noFill/>
        </p:spPr>
        <p:txBody>
          <a:bodyPr>
            <a:spAutoFit/>
          </a:bodyPr>
          <a:lstStyle/>
          <a:p>
            <a:pPr fontAlgn="auto">
              <a:spcBef>
                <a:spcPts val="0"/>
              </a:spcBef>
              <a:spcAft>
                <a:spcPts val="0"/>
              </a:spcAft>
              <a:defRPr/>
            </a:pPr>
            <a:endParaRPr lang="en-US" sz="2200" b="1" dirty="0" smtClean="0">
              <a:solidFill>
                <a:schemeClr val="accent5">
                  <a:lumMod val="50000"/>
                </a:schemeClr>
              </a:solidFill>
              <a:latin typeface="+mn-lt"/>
              <a:cs typeface="+mn-cs"/>
            </a:endParaRPr>
          </a:p>
          <a:p>
            <a:pPr fontAlgn="auto">
              <a:spcBef>
                <a:spcPts val="0"/>
              </a:spcBef>
              <a:spcAft>
                <a:spcPts val="0"/>
              </a:spcAft>
              <a:buFont typeface="Wingdings" pitchFamily="2" charset="2"/>
              <a:buChar char="ü"/>
              <a:defRPr/>
            </a:pPr>
            <a:endParaRPr lang="en-US" sz="2200" dirty="0">
              <a:solidFill>
                <a:schemeClr val="accent5">
                  <a:lumMod val="50000"/>
                </a:schemeClr>
              </a:solidFill>
              <a:latin typeface="+mn-lt"/>
              <a:cs typeface="+mn-cs"/>
            </a:endParaRPr>
          </a:p>
          <a:p>
            <a:pPr algn="just" fontAlgn="auto">
              <a:spcBef>
                <a:spcPts val="0"/>
              </a:spcBef>
              <a:spcAft>
                <a:spcPts val="0"/>
              </a:spcAft>
              <a:buFont typeface="Wingdings" pitchFamily="2" charset="2"/>
              <a:buChar char="ü"/>
              <a:defRPr/>
            </a:pPr>
            <a:endParaRPr lang="en-US" sz="2200" dirty="0">
              <a:solidFill>
                <a:schemeClr val="accent5">
                  <a:lumMod val="50000"/>
                </a:schemeClr>
              </a:solidFill>
              <a:latin typeface="+mn-lt"/>
              <a:cs typeface="+mn-cs"/>
            </a:endParaRPr>
          </a:p>
        </p:txBody>
      </p:sp>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ЧУДО дерево!</a:t>
            </a:r>
            <a:endParaRPr lang="en-US" sz="4400" b="1" dirty="0">
              <a:solidFill>
                <a:srgbClr val="27697B"/>
              </a:solidFill>
              <a:latin typeface="Calibri" pitchFamily="34" charset="0"/>
            </a:endParaRPr>
          </a:p>
        </p:txBody>
      </p:sp>
      <p:sp>
        <p:nvSpPr>
          <p:cNvPr id="6" name="Прямоугольник 5"/>
          <p:cNvSpPr/>
          <p:nvPr/>
        </p:nvSpPr>
        <p:spPr>
          <a:xfrm>
            <a:off x="1331640" y="1340768"/>
            <a:ext cx="5526360" cy="3477875"/>
          </a:xfrm>
          <a:prstGeom prst="rect">
            <a:avLst/>
          </a:prstGeom>
        </p:spPr>
        <p:txBody>
          <a:bodyPr wrap="square">
            <a:spAutoFit/>
          </a:bodyPr>
          <a:lstStyle/>
          <a:p>
            <a:r>
              <a:rPr lang="ru-RU" sz="2000" dirty="0" smtClean="0"/>
              <a:t>Образовательные области:</a:t>
            </a:r>
          </a:p>
          <a:p>
            <a:r>
              <a:rPr lang="ru-RU" sz="2000" dirty="0" smtClean="0"/>
              <a:t>Художественно-эстетические</a:t>
            </a:r>
          </a:p>
          <a:p>
            <a:r>
              <a:rPr lang="ru-RU" sz="2000" dirty="0" smtClean="0"/>
              <a:t>Социально –коммуникативные</a:t>
            </a:r>
          </a:p>
          <a:p>
            <a:r>
              <a:rPr lang="ru-RU" sz="2000" dirty="0" smtClean="0"/>
              <a:t>Познавательные</a:t>
            </a:r>
          </a:p>
          <a:p>
            <a:r>
              <a:rPr lang="ru-RU" sz="2000" dirty="0" smtClean="0"/>
              <a:t> Формирование элементарных математических представлений</a:t>
            </a:r>
          </a:p>
          <a:p>
            <a:r>
              <a:rPr lang="ru-RU" sz="2000" dirty="0" smtClean="0"/>
              <a:t>ознакомление с окружающим миром</a:t>
            </a:r>
          </a:p>
          <a:p>
            <a:r>
              <a:rPr lang="ru-RU" sz="2000" dirty="0" smtClean="0"/>
              <a:t>развитие речи</a:t>
            </a:r>
          </a:p>
          <a:p>
            <a:r>
              <a:rPr lang="ru-RU" sz="2000" dirty="0" smtClean="0"/>
              <a:t> сенсорное развитие</a:t>
            </a:r>
          </a:p>
          <a:p>
            <a:r>
              <a:rPr lang="ru-RU" sz="2000" dirty="0" smtClean="0"/>
              <a:t> исследовательская деятельность,</a:t>
            </a:r>
          </a:p>
          <a:p>
            <a:r>
              <a:rPr lang="ru-RU" sz="2000" dirty="0" smtClean="0"/>
              <a:t>экологическое воспитание </a:t>
            </a:r>
            <a:endParaRPr lang="ru-RU" sz="2000" dirty="0"/>
          </a:p>
        </p:txBody>
      </p:sp>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Уголок  настроения!</a:t>
            </a:r>
            <a:endParaRPr lang="en-US" sz="4400" b="1" dirty="0">
              <a:solidFill>
                <a:srgbClr val="27697B"/>
              </a:solidFill>
              <a:latin typeface="Calibri" pitchFamily="34" charset="0"/>
            </a:endParaRPr>
          </a:p>
        </p:txBody>
      </p:sp>
      <p:pic>
        <p:nvPicPr>
          <p:cNvPr id="2050" name="Picture 2"/>
          <p:cNvPicPr>
            <a:picLocks noChangeAspect="1" noChangeArrowheads="1"/>
          </p:cNvPicPr>
          <p:nvPr/>
        </p:nvPicPr>
        <p:blipFill>
          <a:blip r:embed="rId3" cstate="print"/>
          <a:srcRect/>
          <a:stretch>
            <a:fillRect/>
          </a:stretch>
        </p:blipFill>
        <p:spPr bwMode="auto">
          <a:xfrm>
            <a:off x="971600" y="1288526"/>
            <a:ext cx="7200800" cy="4732762"/>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441"/>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Уголок настроения.</a:t>
            </a:r>
            <a:endParaRPr lang="en-US" sz="4400" b="1" dirty="0">
              <a:solidFill>
                <a:srgbClr val="27697B"/>
              </a:solidFill>
              <a:latin typeface="Calibri" pitchFamily="34" charset="0"/>
            </a:endParaRPr>
          </a:p>
        </p:txBody>
      </p:sp>
      <p:sp>
        <p:nvSpPr>
          <p:cNvPr id="4" name="Прямоугольник 3"/>
          <p:cNvSpPr/>
          <p:nvPr/>
        </p:nvSpPr>
        <p:spPr>
          <a:xfrm>
            <a:off x="1331640" y="1484784"/>
            <a:ext cx="5526360" cy="4247317"/>
          </a:xfrm>
          <a:prstGeom prst="rect">
            <a:avLst/>
          </a:prstGeom>
        </p:spPr>
        <p:txBody>
          <a:bodyPr wrap="square">
            <a:spAutoFit/>
          </a:bodyPr>
          <a:lstStyle/>
          <a:p>
            <a:endParaRPr lang="ru-RU" i="1" dirty="0" smtClean="0"/>
          </a:p>
          <a:p>
            <a:r>
              <a:rPr lang="ru-RU" i="1" dirty="0" smtClean="0"/>
              <a:t>Образовательная область</a:t>
            </a:r>
          </a:p>
          <a:p>
            <a:r>
              <a:rPr lang="ru-RU" i="1" dirty="0" smtClean="0"/>
              <a:t>Художественно-эстетическая</a:t>
            </a:r>
          </a:p>
          <a:p>
            <a:r>
              <a:rPr lang="ru-RU" i="1" dirty="0" smtClean="0"/>
              <a:t>Познавательная деятельность</a:t>
            </a:r>
          </a:p>
          <a:p>
            <a:r>
              <a:rPr lang="ru-RU" i="1" dirty="0" smtClean="0"/>
              <a:t>Социально-коммуникативная</a:t>
            </a:r>
          </a:p>
          <a:p>
            <a:r>
              <a:rPr lang="ru-RU" i="1" dirty="0" smtClean="0"/>
              <a:t>Задачи:</a:t>
            </a:r>
          </a:p>
          <a:p>
            <a:r>
              <a:rPr lang="ru-RU" i="1" dirty="0" smtClean="0"/>
              <a:t>создать положительный эмоциональный климат в группе и обеспечить позитивное отношение ребенка к взрослым и сверстникам;</a:t>
            </a:r>
            <a:br>
              <a:rPr lang="ru-RU" i="1" dirty="0" smtClean="0"/>
            </a:br>
            <a:r>
              <a:rPr lang="ru-RU" i="1" dirty="0" smtClean="0"/>
              <a:t>- организовать систематическую работу по коррекции и развитию эмоциональной сферы детей;</a:t>
            </a:r>
            <a:br>
              <a:rPr lang="ru-RU" i="1" dirty="0" smtClean="0"/>
            </a:br>
            <a:r>
              <a:rPr lang="ru-RU" i="1" dirty="0" smtClean="0"/>
              <a:t>- формировать дружеские взаимоотношения, способствовать сплочению детского коллектива </a:t>
            </a:r>
            <a:endParaRPr lang="ru-RU" dirty="0"/>
          </a:p>
        </p:txBody>
      </p:sp>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err="1" smtClean="0">
                <a:solidFill>
                  <a:srgbClr val="27697B"/>
                </a:solidFill>
                <a:latin typeface="Calibri" pitchFamily="34" charset="0"/>
              </a:rPr>
              <a:t>Бизиборд</a:t>
            </a:r>
            <a:endParaRPr lang="en-US" sz="4400" b="1" dirty="0">
              <a:solidFill>
                <a:srgbClr val="27697B"/>
              </a:solidFill>
              <a:latin typeface="Calibri" pitchFamily="34" charset="0"/>
            </a:endParaRPr>
          </a:p>
        </p:txBody>
      </p:sp>
      <p:pic>
        <p:nvPicPr>
          <p:cNvPr id="4098" name="Picture 2" descr="C:\Users\пк\Desktop\desk13_14-11.jpg"/>
          <p:cNvPicPr>
            <a:picLocks noChangeAspect="1" noChangeArrowheads="1"/>
          </p:cNvPicPr>
          <p:nvPr/>
        </p:nvPicPr>
        <p:blipFill>
          <a:blip r:embed="rId3" cstate="print"/>
          <a:srcRect/>
          <a:stretch>
            <a:fillRect/>
          </a:stretch>
        </p:blipFill>
        <p:spPr bwMode="auto">
          <a:xfrm>
            <a:off x="1475656" y="1412776"/>
            <a:ext cx="6480720" cy="4536504"/>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Развивающая доска</a:t>
            </a:r>
            <a:endParaRPr lang="en-US" sz="4400" b="1" dirty="0">
              <a:solidFill>
                <a:srgbClr val="27697B"/>
              </a:solidFill>
              <a:latin typeface="Calibri" pitchFamily="34" charset="0"/>
            </a:endParaRPr>
          </a:p>
        </p:txBody>
      </p:sp>
      <p:sp>
        <p:nvSpPr>
          <p:cNvPr id="4" name="Прямоугольник 3"/>
          <p:cNvSpPr/>
          <p:nvPr/>
        </p:nvSpPr>
        <p:spPr>
          <a:xfrm>
            <a:off x="1691680" y="1700808"/>
            <a:ext cx="5166320" cy="4278094"/>
          </a:xfrm>
          <a:prstGeom prst="rect">
            <a:avLst/>
          </a:prstGeom>
        </p:spPr>
        <p:txBody>
          <a:bodyPr wrap="square">
            <a:spAutoFit/>
          </a:bodyPr>
          <a:lstStyle/>
          <a:p>
            <a:pPr>
              <a:lnSpc>
                <a:spcPct val="80000"/>
              </a:lnSpc>
            </a:pPr>
            <a:r>
              <a:rPr lang="ru-RU" sz="2000" dirty="0" smtClean="0">
                <a:solidFill>
                  <a:srgbClr val="CC00CC"/>
                </a:solidFill>
              </a:rPr>
              <a:t>Образовательная область:</a:t>
            </a:r>
          </a:p>
          <a:p>
            <a:pPr>
              <a:lnSpc>
                <a:spcPct val="80000"/>
              </a:lnSpc>
            </a:pPr>
            <a:r>
              <a:rPr lang="ru-RU" sz="2000" dirty="0" smtClean="0">
                <a:solidFill>
                  <a:srgbClr val="CC00CC"/>
                </a:solidFill>
              </a:rPr>
              <a:t>Социально-коммуникативная</a:t>
            </a:r>
          </a:p>
          <a:p>
            <a:pPr>
              <a:lnSpc>
                <a:spcPct val="80000"/>
              </a:lnSpc>
            </a:pPr>
            <a:r>
              <a:rPr lang="ru-RU" sz="2000" dirty="0" smtClean="0">
                <a:solidFill>
                  <a:srgbClr val="CC00CC"/>
                </a:solidFill>
              </a:rPr>
              <a:t>Художественно-эстетическая</a:t>
            </a:r>
          </a:p>
          <a:p>
            <a:pPr>
              <a:lnSpc>
                <a:spcPct val="80000"/>
              </a:lnSpc>
            </a:pPr>
            <a:r>
              <a:rPr lang="ru-RU" sz="2000" dirty="0" smtClean="0">
                <a:solidFill>
                  <a:srgbClr val="CC00CC"/>
                </a:solidFill>
              </a:rPr>
              <a:t>Физическое развитие</a:t>
            </a:r>
          </a:p>
          <a:p>
            <a:pPr>
              <a:lnSpc>
                <a:spcPct val="80000"/>
              </a:lnSpc>
            </a:pPr>
            <a:r>
              <a:rPr lang="ru-RU" sz="2000" dirty="0" smtClean="0">
                <a:solidFill>
                  <a:srgbClr val="CC00CC"/>
                </a:solidFill>
              </a:rPr>
              <a:t>Познавательное развитие</a:t>
            </a:r>
          </a:p>
          <a:p>
            <a:pPr>
              <a:lnSpc>
                <a:spcPct val="80000"/>
              </a:lnSpc>
            </a:pPr>
            <a:r>
              <a:rPr lang="ru-RU" sz="2000" dirty="0" smtClean="0">
                <a:solidFill>
                  <a:srgbClr val="CC00CC"/>
                </a:solidFill>
              </a:rPr>
              <a:t>Задачи:</a:t>
            </a:r>
          </a:p>
          <a:p>
            <a:pPr>
              <a:lnSpc>
                <a:spcPct val="80000"/>
              </a:lnSpc>
            </a:pPr>
            <a:r>
              <a:rPr lang="ru-RU" sz="2000" dirty="0" smtClean="0">
                <a:solidFill>
                  <a:srgbClr val="CC00CC"/>
                </a:solidFill>
              </a:rPr>
              <a:t>Развитие мелкой моторики рук</a:t>
            </a:r>
          </a:p>
          <a:p>
            <a:pPr>
              <a:lnSpc>
                <a:spcPct val="80000"/>
              </a:lnSpc>
            </a:pPr>
            <a:r>
              <a:rPr lang="ru-RU" sz="2000" dirty="0" smtClean="0">
                <a:solidFill>
                  <a:srgbClr val="CC00CC"/>
                </a:solidFill>
              </a:rPr>
              <a:t>Развитие тактильной чувствительности </a:t>
            </a:r>
          </a:p>
          <a:p>
            <a:pPr>
              <a:lnSpc>
                <a:spcPct val="80000"/>
              </a:lnSpc>
            </a:pPr>
            <a:r>
              <a:rPr lang="ru-RU" sz="2000" dirty="0" smtClean="0">
                <a:solidFill>
                  <a:srgbClr val="CC00CC"/>
                </a:solidFill>
              </a:rPr>
              <a:t>Развитие координация движений</a:t>
            </a:r>
          </a:p>
          <a:p>
            <a:pPr>
              <a:lnSpc>
                <a:spcPct val="80000"/>
              </a:lnSpc>
            </a:pPr>
            <a:r>
              <a:rPr lang="ru-RU" sz="2000" dirty="0" smtClean="0">
                <a:solidFill>
                  <a:srgbClr val="CC00CC"/>
                </a:solidFill>
              </a:rPr>
              <a:t>глазомера</a:t>
            </a:r>
          </a:p>
          <a:p>
            <a:pPr>
              <a:lnSpc>
                <a:spcPct val="80000"/>
              </a:lnSpc>
            </a:pPr>
            <a:r>
              <a:rPr lang="ru-RU" sz="2000" dirty="0" smtClean="0">
                <a:solidFill>
                  <a:srgbClr val="CC00CC"/>
                </a:solidFill>
              </a:rPr>
              <a:t>фантазию</a:t>
            </a:r>
          </a:p>
          <a:p>
            <a:pPr>
              <a:lnSpc>
                <a:spcPct val="80000"/>
              </a:lnSpc>
            </a:pPr>
            <a:r>
              <a:rPr lang="ru-RU" sz="2000" dirty="0" smtClean="0">
                <a:solidFill>
                  <a:srgbClr val="CC00CC"/>
                </a:solidFill>
              </a:rPr>
              <a:t>формирование дифференцированного восприятия качества предметов</a:t>
            </a:r>
          </a:p>
          <a:p>
            <a:pPr>
              <a:lnSpc>
                <a:spcPct val="80000"/>
              </a:lnSpc>
            </a:pPr>
            <a:r>
              <a:rPr lang="ru-RU" sz="2000" dirty="0" smtClean="0">
                <a:solidFill>
                  <a:srgbClr val="CC00CC"/>
                </a:solidFill>
              </a:rPr>
              <a:t>навыки классификации предметов</a:t>
            </a:r>
          </a:p>
          <a:p>
            <a:pPr>
              <a:lnSpc>
                <a:spcPct val="80000"/>
              </a:lnSpc>
            </a:pPr>
            <a:r>
              <a:rPr lang="ru-RU" sz="2000" dirty="0" smtClean="0">
                <a:solidFill>
                  <a:srgbClr val="CC00CC"/>
                </a:solidFill>
              </a:rPr>
              <a:t>усидчивость</a:t>
            </a:r>
          </a:p>
          <a:p>
            <a:pPr>
              <a:lnSpc>
                <a:spcPct val="80000"/>
              </a:lnSpc>
            </a:pPr>
            <a:r>
              <a:rPr lang="ru-RU" sz="2000" dirty="0" smtClean="0">
                <a:solidFill>
                  <a:srgbClr val="CC00CC"/>
                </a:solidFill>
              </a:rPr>
              <a:t>Коммуникабельные способности</a:t>
            </a:r>
          </a:p>
          <a:p>
            <a:pPr>
              <a:lnSpc>
                <a:spcPct val="80000"/>
              </a:lnSpc>
            </a:pPr>
            <a:r>
              <a:rPr lang="ru-RU" sz="2000" dirty="0" smtClean="0">
                <a:solidFill>
                  <a:srgbClr val="CC00CC"/>
                </a:solidFill>
              </a:rPr>
              <a:t>Ориентации в пространстве</a:t>
            </a:r>
            <a:endParaRPr lang="ru-RU" sz="2000" dirty="0">
              <a:solidFill>
                <a:srgbClr val="CC00CC"/>
              </a:solidFill>
            </a:endParaRPr>
          </a:p>
        </p:txBody>
      </p:sp>
    </p:spTree>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Учим цифры!</a:t>
            </a:r>
            <a:endParaRPr lang="en-US" sz="4400" b="1" dirty="0">
              <a:solidFill>
                <a:srgbClr val="27697B"/>
              </a:solidFill>
              <a:latin typeface="Calibri" pitchFamily="34" charset="0"/>
            </a:endParaRPr>
          </a:p>
        </p:txBody>
      </p:sp>
      <p:pic>
        <p:nvPicPr>
          <p:cNvPr id="2" name="Picture 2" descr="C:\Users\пк\Desktop\kFnYEPU7Pfo.jpg"/>
          <p:cNvPicPr>
            <a:picLocks noChangeAspect="1" noChangeArrowheads="1"/>
          </p:cNvPicPr>
          <p:nvPr/>
        </p:nvPicPr>
        <p:blipFill>
          <a:blip r:embed="rId3" cstate="print"/>
          <a:srcRect/>
          <a:stretch>
            <a:fillRect/>
          </a:stretch>
        </p:blipFill>
        <p:spPr bwMode="auto">
          <a:xfrm>
            <a:off x="1187624" y="1340768"/>
            <a:ext cx="6912768" cy="4464495"/>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Счет до 10</a:t>
            </a:r>
            <a:endParaRPr lang="en-US" sz="4400" b="1" dirty="0">
              <a:solidFill>
                <a:srgbClr val="27697B"/>
              </a:solidFill>
              <a:latin typeface="Calibri" pitchFamily="34" charset="0"/>
            </a:endParaRPr>
          </a:p>
        </p:txBody>
      </p:sp>
      <p:sp>
        <p:nvSpPr>
          <p:cNvPr id="4" name="Прямоугольник 3"/>
          <p:cNvSpPr/>
          <p:nvPr/>
        </p:nvSpPr>
        <p:spPr>
          <a:xfrm>
            <a:off x="1691680" y="1340769"/>
            <a:ext cx="5166320" cy="5349157"/>
          </a:xfrm>
          <a:prstGeom prst="rect">
            <a:avLst/>
          </a:prstGeom>
        </p:spPr>
        <p:txBody>
          <a:bodyPr wrap="square">
            <a:spAutoFit/>
          </a:bodyPr>
          <a:lstStyle/>
          <a:p>
            <a:pPr>
              <a:lnSpc>
                <a:spcPct val="80000"/>
              </a:lnSpc>
            </a:pPr>
            <a:r>
              <a:rPr lang="ru-RU" dirty="0" smtClean="0">
                <a:solidFill>
                  <a:srgbClr val="CC00CC"/>
                </a:solidFill>
              </a:rPr>
              <a:t>Образовательная область:</a:t>
            </a:r>
          </a:p>
          <a:p>
            <a:pPr>
              <a:lnSpc>
                <a:spcPct val="80000"/>
              </a:lnSpc>
            </a:pPr>
            <a:r>
              <a:rPr lang="ru-RU" dirty="0" smtClean="0">
                <a:solidFill>
                  <a:srgbClr val="CC00CC"/>
                </a:solidFill>
              </a:rPr>
              <a:t>Познавательная</a:t>
            </a:r>
          </a:p>
          <a:p>
            <a:pPr>
              <a:lnSpc>
                <a:spcPct val="80000"/>
              </a:lnSpc>
            </a:pPr>
            <a:r>
              <a:rPr lang="ru-RU" dirty="0" smtClean="0">
                <a:solidFill>
                  <a:srgbClr val="CC00CC"/>
                </a:solidFill>
              </a:rPr>
              <a:t>Социально-коммуникативная</a:t>
            </a:r>
          </a:p>
          <a:p>
            <a:pPr>
              <a:lnSpc>
                <a:spcPct val="80000"/>
              </a:lnSpc>
            </a:pPr>
            <a:r>
              <a:rPr lang="ru-RU" dirty="0" smtClean="0">
                <a:solidFill>
                  <a:srgbClr val="CC00CC"/>
                </a:solidFill>
              </a:rPr>
              <a:t>Речевое </a:t>
            </a:r>
          </a:p>
          <a:p>
            <a:r>
              <a:rPr lang="ru-RU" dirty="0" smtClean="0">
                <a:solidFill>
                  <a:srgbClr val="CC00CC"/>
                </a:solidFill>
              </a:rPr>
              <a:t>Задачи:</a:t>
            </a:r>
            <a:r>
              <a:rPr lang="ru-RU" dirty="0" smtClean="0"/>
              <a:t> повторить знание состава чисел, компонентов при сложении и вычитании, </a:t>
            </a:r>
          </a:p>
          <a:p>
            <a:r>
              <a:rPr lang="ru-RU" dirty="0" smtClean="0"/>
              <a:t>закрепить умения применять приёмы сложения и вычитания чисел в пределах десятка, </a:t>
            </a:r>
          </a:p>
          <a:p>
            <a:r>
              <a:rPr lang="ru-RU" dirty="0" smtClean="0"/>
              <a:t>решать задачи изученных видов, </a:t>
            </a:r>
          </a:p>
          <a:p>
            <a:r>
              <a:rPr lang="ru-RU" dirty="0" smtClean="0"/>
              <a:t>развивать логическое мышление, внимание, память, речь, умение вести наблюдение, делать логические выводы, </a:t>
            </a:r>
          </a:p>
          <a:p>
            <a:r>
              <a:rPr lang="ru-RU" dirty="0" smtClean="0"/>
              <a:t>воспитывать умение работать в коллективе, самостоятельность, дисциплину, познавательную активность, интерес к предмету. </a:t>
            </a:r>
          </a:p>
          <a:p>
            <a:endParaRPr lang="ru-RU" dirty="0" smtClean="0"/>
          </a:p>
          <a:p>
            <a:pPr>
              <a:lnSpc>
                <a:spcPct val="80000"/>
              </a:lnSpc>
            </a:pPr>
            <a:endParaRPr lang="ru-RU" sz="2000" dirty="0" smtClean="0">
              <a:solidFill>
                <a:srgbClr val="CC00CC"/>
              </a:solidFill>
            </a:endParaRPr>
          </a:p>
          <a:p>
            <a:pPr>
              <a:lnSpc>
                <a:spcPct val="80000"/>
              </a:lnSpc>
            </a:pPr>
            <a:endParaRPr lang="ru-RU" sz="2000" dirty="0" smtClean="0">
              <a:solidFill>
                <a:srgbClr val="CC00CC"/>
              </a:solidFill>
            </a:endParaRPr>
          </a:p>
        </p:txBody>
      </p:sp>
    </p:spTree>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Globex\Шаблоны для PowerPoint\#0040\Components\SC_01.jpg"/>
          <p:cNvPicPr>
            <a:picLocks noChangeAspect="1" noChangeArrowheads="1"/>
          </p:cNvPicPr>
          <p:nvPr/>
        </p:nvPicPr>
        <p:blipFill>
          <a:blip r:embed="rId2" cstate="print"/>
          <a:srcRect/>
          <a:stretch>
            <a:fillRect/>
          </a:stretch>
        </p:blipFill>
        <p:spPr bwMode="auto">
          <a:xfrm>
            <a:off x="251520" y="0"/>
            <a:ext cx="9145588" cy="6858000"/>
          </a:xfrm>
          <a:prstGeom prst="rect">
            <a:avLst/>
          </a:prstGeom>
          <a:noFill/>
          <a:ln w="9525">
            <a:noFill/>
            <a:miter lim="800000"/>
            <a:headEnd/>
            <a:tailEnd/>
          </a:ln>
        </p:spPr>
      </p:pic>
      <p:sp>
        <p:nvSpPr>
          <p:cNvPr id="2051" name="TextBox 5"/>
          <p:cNvSpPr txBox="1">
            <a:spLocks noChangeArrowheads="1"/>
          </p:cNvSpPr>
          <p:nvPr/>
        </p:nvSpPr>
        <p:spPr bwMode="auto">
          <a:xfrm>
            <a:off x="471488" y="269875"/>
            <a:ext cx="8143875" cy="212365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Конец!</a:t>
            </a:r>
          </a:p>
          <a:p>
            <a:pPr algn="ctr"/>
            <a:r>
              <a:rPr lang="ru-RU" sz="4400" b="1" dirty="0" smtClean="0">
                <a:solidFill>
                  <a:srgbClr val="27697B"/>
                </a:solidFill>
                <a:latin typeface="Calibri" pitchFamily="34" charset="0"/>
              </a:rPr>
              <a:t>Спасибо за внимание !</a:t>
            </a:r>
          </a:p>
          <a:p>
            <a:pPr algn="ctr"/>
            <a:r>
              <a:rPr lang="ru-RU" sz="4400" b="1" dirty="0" smtClean="0">
                <a:solidFill>
                  <a:srgbClr val="27697B"/>
                </a:solidFill>
                <a:latin typeface="Calibri" pitchFamily="34" charset="0"/>
              </a:rPr>
              <a:t>Надеюсь Вам понравилось! </a:t>
            </a:r>
            <a:endParaRPr lang="en-US" sz="4400" b="1" dirty="0">
              <a:solidFill>
                <a:srgbClr val="27697B"/>
              </a:solidFill>
              <a:latin typeface="Calibri" pitchFamily="34" charset="0"/>
            </a:endParaRPr>
          </a:p>
        </p:txBody>
      </p:sp>
      <p:sp>
        <p:nvSpPr>
          <p:cNvPr id="6" name="TextBox 5"/>
          <p:cNvSpPr txBox="1">
            <a:spLocks noChangeArrowheads="1"/>
          </p:cNvSpPr>
          <p:nvPr/>
        </p:nvSpPr>
        <p:spPr bwMode="auto">
          <a:xfrm>
            <a:off x="1971674" y="912812"/>
            <a:ext cx="6272733" cy="3908762"/>
          </a:xfrm>
          <a:prstGeom prst="rect">
            <a:avLst/>
          </a:prstGeom>
          <a:noFill/>
          <a:ln w="9525">
            <a:noFill/>
            <a:miter lim="800000"/>
            <a:headEnd/>
            <a:tailEnd/>
          </a:ln>
        </p:spPr>
        <p:txBody>
          <a:bodyPr wrap="square">
            <a:spAutoFit/>
          </a:bodyPr>
          <a:lstStyle/>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ctr" fontAlgn="auto">
              <a:spcBef>
                <a:spcPts val="0"/>
              </a:spcBef>
              <a:spcAft>
                <a:spcPts val="0"/>
              </a:spcAft>
              <a:defRPr/>
            </a:pPr>
            <a:endParaRPr lang="ru-RU" sz="3200" dirty="0" smtClean="0">
              <a:solidFill>
                <a:schemeClr val="accent5">
                  <a:lumMod val="50000"/>
                </a:schemeClr>
              </a:solidFill>
              <a:latin typeface="Calibri" pitchFamily="34" charset="0"/>
              <a:cs typeface="+mn-cs"/>
            </a:endParaRPr>
          </a:p>
          <a:p>
            <a:pPr algn="r" fontAlgn="auto">
              <a:spcBef>
                <a:spcPts val="0"/>
              </a:spcBef>
              <a:spcAft>
                <a:spcPts val="0"/>
              </a:spcAft>
              <a:defRPr/>
            </a:pPr>
            <a:r>
              <a:rPr lang="ru-RU" sz="2400" dirty="0" smtClean="0">
                <a:solidFill>
                  <a:schemeClr val="accent5">
                    <a:lumMod val="50000"/>
                  </a:schemeClr>
                </a:solidFill>
                <a:latin typeface="Calibri" pitchFamily="34" charset="0"/>
                <a:cs typeface="+mn-cs"/>
              </a:rPr>
              <a:t>.</a:t>
            </a:r>
            <a:endParaRPr lang="ru-RU" sz="2400" dirty="0">
              <a:solidFill>
                <a:schemeClr val="accent5">
                  <a:lumMod val="50000"/>
                </a:schemeClr>
              </a:solidFill>
              <a:latin typeface="Calibri" pitchFamily="34" charset="0"/>
              <a:cs typeface="+mn-cs"/>
            </a:endParaRPr>
          </a:p>
        </p:txBody>
      </p: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5" name="TextBox 4"/>
          <p:cNvSpPr txBox="1"/>
          <p:nvPr/>
        </p:nvSpPr>
        <p:spPr>
          <a:xfrm>
            <a:off x="1066800" y="1701800"/>
            <a:ext cx="7000875" cy="430887"/>
          </a:xfrm>
          <a:prstGeom prst="rect">
            <a:avLst/>
          </a:prstGeom>
          <a:noFill/>
        </p:spPr>
        <p:txBody>
          <a:bodyPr>
            <a:spAutoFit/>
          </a:bodyPr>
          <a:lstStyle/>
          <a:p>
            <a:pPr fontAlgn="auto">
              <a:spcBef>
                <a:spcPts val="0"/>
              </a:spcBef>
              <a:spcAft>
                <a:spcPts val="0"/>
              </a:spcAft>
              <a:defRPr/>
            </a:pPr>
            <a:endParaRPr lang="en-US" sz="2200" dirty="0">
              <a:solidFill>
                <a:schemeClr val="accent5">
                  <a:lumMod val="50000"/>
                </a:schemeClr>
              </a:solidFill>
              <a:latin typeface="+mn-lt"/>
              <a:cs typeface="+mn-cs"/>
            </a:endParaRPr>
          </a:p>
        </p:txBody>
      </p:sp>
      <p:sp>
        <p:nvSpPr>
          <p:cNvPr id="6" name="Прямоугольник 5"/>
          <p:cNvSpPr/>
          <p:nvPr/>
        </p:nvSpPr>
        <p:spPr>
          <a:xfrm>
            <a:off x="1403648" y="2060848"/>
            <a:ext cx="6120680" cy="2308324"/>
          </a:xfrm>
          <a:prstGeom prst="rect">
            <a:avLst/>
          </a:prstGeom>
        </p:spPr>
        <p:txBody>
          <a:bodyPr wrap="square">
            <a:spAutoFit/>
          </a:bodyPr>
          <a:lstStyle/>
          <a:p>
            <a:pPr>
              <a:buFont typeface="Wingdings" pitchFamily="2" charset="2"/>
              <a:buNone/>
            </a:pPr>
            <a:r>
              <a:rPr lang="ru-RU" sz="3600" dirty="0" smtClean="0"/>
              <a:t>«Истоки способностей и дарований детей находятся на кончиках их пальцев.»</a:t>
            </a:r>
          </a:p>
          <a:p>
            <a:pPr algn="r">
              <a:buFont typeface="Wingdings" pitchFamily="2" charset="2"/>
              <a:buNone/>
            </a:pPr>
            <a:r>
              <a:rPr lang="ru-RU" sz="3600" dirty="0" smtClean="0"/>
              <a:t>В.А.Сухомлинский</a:t>
            </a:r>
            <a:endParaRPr lang="ru-RU" sz="3600" dirty="0"/>
          </a:p>
        </p:txBody>
      </p:sp>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5" name="TextBox 4"/>
          <p:cNvSpPr txBox="1"/>
          <p:nvPr/>
        </p:nvSpPr>
        <p:spPr>
          <a:xfrm>
            <a:off x="1331640" y="1701800"/>
            <a:ext cx="6736035" cy="4093428"/>
          </a:xfrm>
          <a:prstGeom prst="rect">
            <a:avLst/>
          </a:prstGeom>
          <a:noFill/>
        </p:spPr>
        <p:txBody>
          <a:bodyPr wrap="square">
            <a:spAutoFit/>
          </a:bodyPr>
          <a:lstStyle/>
          <a:p>
            <a:r>
              <a:rPr lang="ru-RU" sz="2000" dirty="0" smtClean="0">
                <a:solidFill>
                  <a:schemeClr val="hlink"/>
                </a:solidFill>
              </a:rPr>
              <a:t>Главным условием развития познавательной деятельности  является наличие наглядности. Невозможно ребенку «на пальцах» объяснить цвет и форму предметов, характерные особенности их поверхностей и т.п. Малыш должен все сам увидеть, потрогать, выполнить требуемые действия, для этого существует множество пособий, но так как материальные возможности детских садов весьма ограничены, то чаще всего необходимые пособия педагоги изготавливают самостоятельно, используя любые подручные материалы и собственную фантазию.</a:t>
            </a:r>
          </a:p>
          <a:p>
            <a:pPr algn="just" fontAlgn="auto">
              <a:spcBef>
                <a:spcPts val="0"/>
              </a:spcBef>
              <a:spcAft>
                <a:spcPts val="0"/>
              </a:spcAft>
              <a:buFont typeface="Wingdings" pitchFamily="2" charset="2"/>
              <a:buChar char="ü"/>
              <a:defRPr/>
            </a:pPr>
            <a:endParaRPr lang="en-US" sz="2000" dirty="0">
              <a:solidFill>
                <a:schemeClr val="accent5">
                  <a:lumMod val="50000"/>
                </a:schemeClr>
              </a:solidFill>
              <a:latin typeface="+mn-lt"/>
              <a:cs typeface="+mn-cs"/>
            </a:endParaRPr>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5" name="TextBox 4"/>
          <p:cNvSpPr txBox="1"/>
          <p:nvPr/>
        </p:nvSpPr>
        <p:spPr>
          <a:xfrm>
            <a:off x="1066800" y="1701800"/>
            <a:ext cx="7000875" cy="769441"/>
          </a:xfrm>
          <a:prstGeom prst="rect">
            <a:avLst/>
          </a:prstGeom>
          <a:noFill/>
        </p:spPr>
        <p:txBody>
          <a:bodyPr>
            <a:spAutoFit/>
          </a:bodyPr>
          <a:lstStyle/>
          <a:p>
            <a:pPr fontAlgn="auto">
              <a:spcBef>
                <a:spcPts val="0"/>
              </a:spcBef>
              <a:spcAft>
                <a:spcPts val="0"/>
              </a:spcAft>
              <a:defRPr/>
            </a:pPr>
            <a:endParaRPr lang="en-US" sz="2200" dirty="0">
              <a:solidFill>
                <a:schemeClr val="accent5">
                  <a:lumMod val="50000"/>
                </a:schemeClr>
              </a:solidFill>
              <a:latin typeface="+mn-lt"/>
              <a:cs typeface="+mn-cs"/>
            </a:endParaRPr>
          </a:p>
          <a:p>
            <a:pPr algn="just" fontAlgn="auto">
              <a:spcBef>
                <a:spcPts val="0"/>
              </a:spcBef>
              <a:spcAft>
                <a:spcPts val="0"/>
              </a:spcAft>
              <a:buFont typeface="Wingdings" pitchFamily="2" charset="2"/>
              <a:buChar char="ü"/>
              <a:defRPr/>
            </a:pPr>
            <a:endParaRPr lang="en-US" sz="2200" dirty="0">
              <a:solidFill>
                <a:schemeClr val="accent5">
                  <a:lumMod val="50000"/>
                </a:schemeClr>
              </a:solidFill>
              <a:latin typeface="+mn-lt"/>
              <a:cs typeface="+mn-cs"/>
            </a:endParaRPr>
          </a:p>
        </p:txBody>
      </p:sp>
      <p:sp>
        <p:nvSpPr>
          <p:cNvPr id="3076" name="TextBox 5"/>
          <p:cNvSpPr txBox="1">
            <a:spLocks noChangeArrowheads="1"/>
          </p:cNvSpPr>
          <p:nvPr/>
        </p:nvSpPr>
        <p:spPr bwMode="auto">
          <a:xfrm>
            <a:off x="471488" y="168275"/>
            <a:ext cx="8143875" cy="769441"/>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Дыхательный тренажер!</a:t>
            </a:r>
            <a:endParaRPr lang="en-US" sz="4400" b="1" dirty="0">
              <a:solidFill>
                <a:srgbClr val="27697B"/>
              </a:solidFill>
              <a:latin typeface="Calibri" pitchFamily="34" charset="0"/>
            </a:endParaRPr>
          </a:p>
        </p:txBody>
      </p:sp>
      <p:pic>
        <p:nvPicPr>
          <p:cNvPr id="6146" name="Picture 2" descr="C:\Users\пк\Desktop\IMG_4605.JPG"/>
          <p:cNvPicPr>
            <a:picLocks noChangeAspect="1" noChangeArrowheads="1"/>
          </p:cNvPicPr>
          <p:nvPr/>
        </p:nvPicPr>
        <p:blipFill>
          <a:blip r:embed="rId3" cstate="print"/>
          <a:srcRect/>
          <a:stretch>
            <a:fillRect/>
          </a:stretch>
        </p:blipFill>
        <p:spPr bwMode="auto">
          <a:xfrm>
            <a:off x="3995936" y="1412776"/>
            <a:ext cx="4000500" cy="4382244"/>
          </a:xfrm>
          <a:prstGeom prst="rect">
            <a:avLst/>
          </a:prstGeom>
          <a:noFill/>
        </p:spPr>
      </p:pic>
      <p:pic>
        <p:nvPicPr>
          <p:cNvPr id="6147" name="Picture 3" descr="C:\Users\пк\Desktop\IMG_4603.JPG"/>
          <p:cNvPicPr>
            <a:picLocks noChangeAspect="1" noChangeArrowheads="1"/>
          </p:cNvPicPr>
          <p:nvPr/>
        </p:nvPicPr>
        <p:blipFill>
          <a:blip r:embed="rId4" cstate="print"/>
          <a:srcRect/>
          <a:stretch>
            <a:fillRect/>
          </a:stretch>
        </p:blipFill>
        <p:spPr bwMode="auto">
          <a:xfrm>
            <a:off x="1043608" y="1628800"/>
            <a:ext cx="2520280" cy="4320480"/>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5" name="TextBox 4"/>
          <p:cNvSpPr txBox="1"/>
          <p:nvPr/>
        </p:nvSpPr>
        <p:spPr>
          <a:xfrm>
            <a:off x="1066800" y="1701800"/>
            <a:ext cx="7000875" cy="769441"/>
          </a:xfrm>
          <a:prstGeom prst="rect">
            <a:avLst/>
          </a:prstGeom>
          <a:noFill/>
        </p:spPr>
        <p:txBody>
          <a:bodyPr>
            <a:spAutoFit/>
          </a:bodyPr>
          <a:lstStyle/>
          <a:p>
            <a:pPr fontAlgn="auto">
              <a:spcBef>
                <a:spcPts val="0"/>
              </a:spcBef>
              <a:spcAft>
                <a:spcPts val="0"/>
              </a:spcAft>
              <a:defRPr/>
            </a:pPr>
            <a:endParaRPr lang="en-US" sz="2200" dirty="0">
              <a:solidFill>
                <a:schemeClr val="accent5">
                  <a:lumMod val="50000"/>
                </a:schemeClr>
              </a:solidFill>
              <a:latin typeface="+mn-lt"/>
              <a:cs typeface="+mn-cs"/>
            </a:endParaRPr>
          </a:p>
          <a:p>
            <a:pPr algn="just" fontAlgn="auto">
              <a:spcBef>
                <a:spcPts val="0"/>
              </a:spcBef>
              <a:spcAft>
                <a:spcPts val="0"/>
              </a:spcAft>
              <a:buFont typeface="Wingdings" pitchFamily="2" charset="2"/>
              <a:buChar char="ü"/>
              <a:defRPr/>
            </a:pPr>
            <a:endParaRPr lang="en-US" sz="2200" dirty="0">
              <a:solidFill>
                <a:schemeClr val="accent5">
                  <a:lumMod val="50000"/>
                </a:schemeClr>
              </a:solidFill>
              <a:latin typeface="+mn-lt"/>
              <a:cs typeface="+mn-cs"/>
            </a:endParaRPr>
          </a:p>
        </p:txBody>
      </p:sp>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Дышим правильно!</a:t>
            </a:r>
            <a:endParaRPr lang="en-US" sz="4400" b="1" dirty="0">
              <a:solidFill>
                <a:srgbClr val="27697B"/>
              </a:solidFill>
              <a:latin typeface="Calibri" pitchFamily="34" charset="0"/>
            </a:endParaRPr>
          </a:p>
        </p:txBody>
      </p:sp>
      <p:sp>
        <p:nvSpPr>
          <p:cNvPr id="6" name="Прямоугольник 5"/>
          <p:cNvSpPr/>
          <p:nvPr/>
        </p:nvSpPr>
        <p:spPr>
          <a:xfrm>
            <a:off x="1043608" y="1628800"/>
            <a:ext cx="5814392" cy="2585323"/>
          </a:xfrm>
          <a:prstGeom prst="rect">
            <a:avLst/>
          </a:prstGeom>
        </p:spPr>
        <p:txBody>
          <a:bodyPr wrap="square">
            <a:spAutoFit/>
          </a:bodyPr>
          <a:lstStyle/>
          <a:p>
            <a:r>
              <a:rPr lang="ru-RU" dirty="0" smtClean="0"/>
              <a:t>Образовательная область :</a:t>
            </a:r>
          </a:p>
          <a:p>
            <a:r>
              <a:rPr lang="ru-RU" dirty="0" smtClean="0"/>
              <a:t>Физическое развитие.</a:t>
            </a:r>
          </a:p>
          <a:p>
            <a:r>
              <a:rPr lang="ru-RU" dirty="0" smtClean="0"/>
              <a:t>Речевое развитие.</a:t>
            </a:r>
          </a:p>
          <a:p>
            <a:r>
              <a:rPr lang="ru-RU" dirty="0" smtClean="0"/>
              <a:t>Задачи:</a:t>
            </a:r>
          </a:p>
          <a:p>
            <a:r>
              <a:rPr lang="ru-RU" dirty="0" smtClean="0"/>
              <a:t>Помочь снизить заболеваемость детей в дошкольных учреждениях.</a:t>
            </a:r>
          </a:p>
          <a:p>
            <a:r>
              <a:rPr lang="ru-RU" dirty="0" smtClean="0"/>
              <a:t>Поддержание громкости звукопроизношения</a:t>
            </a:r>
          </a:p>
          <a:p>
            <a:r>
              <a:rPr lang="ru-RU" dirty="0" err="1" smtClean="0"/>
              <a:t>Интаннационная</a:t>
            </a:r>
            <a:r>
              <a:rPr lang="ru-RU" dirty="0" smtClean="0"/>
              <a:t> выразительность</a:t>
            </a:r>
          </a:p>
          <a:p>
            <a:endParaRPr lang="ru-RU" dirty="0"/>
          </a:p>
        </p:txBody>
      </p:sp>
    </p:spTree>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Безопасный путь домой!</a:t>
            </a:r>
            <a:endParaRPr lang="en-US" sz="4400" b="1" dirty="0">
              <a:solidFill>
                <a:srgbClr val="27697B"/>
              </a:solidFill>
              <a:latin typeface="Calibri" pitchFamily="34" charset="0"/>
            </a:endParaRPr>
          </a:p>
        </p:txBody>
      </p:sp>
      <p:pic>
        <p:nvPicPr>
          <p:cNvPr id="1026" name="Picture 2" descr="C:\Users\пк\Desktop\МАКЕТ\IMG_3270.JPG"/>
          <p:cNvPicPr>
            <a:picLocks noChangeAspect="1" noChangeArrowheads="1"/>
          </p:cNvPicPr>
          <p:nvPr/>
        </p:nvPicPr>
        <p:blipFill>
          <a:blip r:embed="rId3" cstate="print"/>
          <a:srcRect/>
          <a:stretch>
            <a:fillRect/>
          </a:stretch>
        </p:blipFill>
        <p:spPr bwMode="auto">
          <a:xfrm>
            <a:off x="4572000" y="1412776"/>
            <a:ext cx="3575523" cy="4203848"/>
          </a:xfrm>
          <a:prstGeom prst="rect">
            <a:avLst/>
          </a:prstGeom>
          <a:noFill/>
        </p:spPr>
      </p:pic>
      <p:pic>
        <p:nvPicPr>
          <p:cNvPr id="1027" name="Picture 3" descr="C:\Users\пк\Desktop\МАКЕТ\IMG_3261.JPG"/>
          <p:cNvPicPr>
            <a:picLocks noChangeAspect="1" noChangeArrowheads="1"/>
          </p:cNvPicPr>
          <p:nvPr/>
        </p:nvPicPr>
        <p:blipFill>
          <a:blip r:embed="rId4" cstate="print"/>
          <a:srcRect/>
          <a:stretch>
            <a:fillRect/>
          </a:stretch>
        </p:blipFill>
        <p:spPr bwMode="auto">
          <a:xfrm>
            <a:off x="1043608" y="3501008"/>
            <a:ext cx="3534619" cy="2304256"/>
          </a:xfrm>
          <a:prstGeom prst="rect">
            <a:avLst/>
          </a:prstGeom>
          <a:noFill/>
        </p:spPr>
      </p:pic>
      <p:pic>
        <p:nvPicPr>
          <p:cNvPr id="1028" name="Picture 4" descr="C:\Users\пк\Desktop\МАКЕТ\IMG_3252.JPG"/>
          <p:cNvPicPr>
            <a:picLocks noChangeAspect="1" noChangeArrowheads="1"/>
          </p:cNvPicPr>
          <p:nvPr/>
        </p:nvPicPr>
        <p:blipFill>
          <a:blip r:embed="rId5" cstate="print"/>
          <a:srcRect/>
          <a:stretch>
            <a:fillRect/>
          </a:stretch>
        </p:blipFill>
        <p:spPr bwMode="auto">
          <a:xfrm>
            <a:off x="1043608" y="1268760"/>
            <a:ext cx="3456384" cy="2016223"/>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Макет</a:t>
            </a:r>
            <a:endParaRPr lang="en-US" sz="4400" b="1" dirty="0">
              <a:solidFill>
                <a:srgbClr val="27697B"/>
              </a:solidFill>
              <a:latin typeface="Calibri" pitchFamily="34" charset="0"/>
            </a:endParaRPr>
          </a:p>
        </p:txBody>
      </p:sp>
      <p:sp>
        <p:nvSpPr>
          <p:cNvPr id="6" name="Прямоугольник 5"/>
          <p:cNvSpPr/>
          <p:nvPr/>
        </p:nvSpPr>
        <p:spPr>
          <a:xfrm>
            <a:off x="1187624" y="1484783"/>
            <a:ext cx="5670376" cy="4801314"/>
          </a:xfrm>
          <a:prstGeom prst="rect">
            <a:avLst/>
          </a:prstGeom>
        </p:spPr>
        <p:txBody>
          <a:bodyPr wrap="square">
            <a:spAutoFit/>
          </a:bodyPr>
          <a:lstStyle/>
          <a:p>
            <a:r>
              <a:rPr lang="ru-RU" dirty="0" smtClean="0"/>
              <a:t>Образовательная область:</a:t>
            </a:r>
          </a:p>
          <a:p>
            <a:r>
              <a:rPr lang="ru-RU" dirty="0" smtClean="0"/>
              <a:t>Социально-коммуникативная</a:t>
            </a:r>
          </a:p>
          <a:p>
            <a:r>
              <a:rPr lang="ru-RU" dirty="0" smtClean="0"/>
              <a:t>Художественно-эстетическая</a:t>
            </a:r>
          </a:p>
          <a:p>
            <a:r>
              <a:rPr lang="ru-RU" dirty="0" smtClean="0"/>
              <a:t>Познавательная</a:t>
            </a:r>
          </a:p>
          <a:p>
            <a:r>
              <a:rPr lang="ru-RU" dirty="0" smtClean="0"/>
              <a:t>Задачи</a:t>
            </a:r>
          </a:p>
          <a:p>
            <a:r>
              <a:rPr lang="ru-RU" dirty="0" smtClean="0"/>
              <a:t>познакомить детей с правилами дорожного движения</a:t>
            </a:r>
          </a:p>
          <a:p>
            <a:r>
              <a:rPr lang="ru-RU" dirty="0" smtClean="0"/>
              <a:t> с дорожными знаками</a:t>
            </a:r>
          </a:p>
          <a:p>
            <a:r>
              <a:rPr lang="ru-RU" dirty="0" smtClean="0"/>
              <a:t>расширить знания о правилах безопасного поведения детей на улице;</a:t>
            </a:r>
            <a:br>
              <a:rPr lang="ru-RU" dirty="0" smtClean="0"/>
            </a:br>
            <a:r>
              <a:rPr lang="ru-RU" dirty="0" smtClean="0"/>
              <a:t>-активизировать детей на самостоятельную деятельность в уголке ПДД,</a:t>
            </a:r>
            <a:br>
              <a:rPr lang="ru-RU" dirty="0" smtClean="0"/>
            </a:br>
            <a:r>
              <a:rPr lang="ru-RU" dirty="0" smtClean="0"/>
              <a:t>Игровой макет можно использовать для развития мелкой моторики, зрительного восприятия, социально-бытовой ориентировки, ориентировки в пространстве.</a:t>
            </a:r>
            <a:br>
              <a:rPr lang="ru-RU" dirty="0" smtClean="0"/>
            </a:br>
            <a:endParaRPr lang="ru-RU" dirty="0"/>
          </a:p>
        </p:txBody>
      </p:sp>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Чудо дерево!</a:t>
            </a:r>
            <a:endParaRPr lang="en-US" sz="4400" b="1" dirty="0">
              <a:solidFill>
                <a:srgbClr val="27697B"/>
              </a:solidFill>
              <a:latin typeface="Calibri" pitchFamily="34" charset="0"/>
            </a:endParaRPr>
          </a:p>
        </p:txBody>
      </p:sp>
      <p:sp>
        <p:nvSpPr>
          <p:cNvPr id="6" name="Прямоугольник 5"/>
          <p:cNvSpPr/>
          <p:nvPr/>
        </p:nvSpPr>
        <p:spPr>
          <a:xfrm>
            <a:off x="1043608" y="1556793"/>
            <a:ext cx="5814392" cy="646331"/>
          </a:xfrm>
          <a:prstGeom prst="rect">
            <a:avLst/>
          </a:prstGeom>
        </p:spPr>
        <p:txBody>
          <a:bodyPr wrap="square">
            <a:spAutoFit/>
          </a:bodyPr>
          <a:lstStyle/>
          <a:p>
            <a:endParaRPr lang="ru-RU" dirty="0" smtClean="0"/>
          </a:p>
          <a:p>
            <a:r>
              <a:rPr lang="ru-RU" dirty="0" smtClean="0"/>
              <a:t> </a:t>
            </a:r>
          </a:p>
        </p:txBody>
      </p:sp>
      <p:pic>
        <p:nvPicPr>
          <p:cNvPr id="1026" name="Picture 2" descr="C:\Users\пк\Desktop\IMG_4839.JPG"/>
          <p:cNvPicPr>
            <a:picLocks noChangeAspect="1" noChangeArrowheads="1"/>
          </p:cNvPicPr>
          <p:nvPr/>
        </p:nvPicPr>
        <p:blipFill>
          <a:blip r:embed="rId3" cstate="print"/>
          <a:srcRect/>
          <a:stretch>
            <a:fillRect/>
          </a:stretch>
        </p:blipFill>
        <p:spPr bwMode="auto">
          <a:xfrm>
            <a:off x="1187624" y="1268760"/>
            <a:ext cx="3810000" cy="4680520"/>
          </a:xfrm>
          <a:prstGeom prst="rect">
            <a:avLst/>
          </a:prstGeom>
          <a:noFill/>
        </p:spPr>
      </p:pic>
      <p:pic>
        <p:nvPicPr>
          <p:cNvPr id="1027" name="Picture 3" descr="C:\Users\пк\Desktop\IMG_4838.JPG"/>
          <p:cNvPicPr>
            <a:picLocks noChangeAspect="1" noChangeArrowheads="1"/>
          </p:cNvPicPr>
          <p:nvPr/>
        </p:nvPicPr>
        <p:blipFill>
          <a:blip r:embed="rId4" cstate="print"/>
          <a:srcRect/>
          <a:stretch>
            <a:fillRect/>
          </a:stretch>
        </p:blipFill>
        <p:spPr bwMode="auto">
          <a:xfrm>
            <a:off x="5076056" y="1268760"/>
            <a:ext cx="3093132" cy="4680520"/>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Globex\Шаблоны для PowerPoint\#0040\Components\SC_02.jpg"/>
          <p:cNvPicPr>
            <a:picLocks noChangeAspect="1" noChangeArrowheads="1"/>
          </p:cNvPicPr>
          <p:nvPr/>
        </p:nvPicPr>
        <p:blipFill>
          <a:blip r:embed="rId2" cstate="print"/>
          <a:srcRect/>
          <a:stretch>
            <a:fillRect/>
          </a:stretch>
        </p:blipFill>
        <p:spPr bwMode="auto">
          <a:xfrm>
            <a:off x="0" y="0"/>
            <a:ext cx="9145588" cy="6858000"/>
          </a:xfrm>
          <a:prstGeom prst="rect">
            <a:avLst/>
          </a:prstGeom>
          <a:noFill/>
          <a:ln w="9525">
            <a:noFill/>
            <a:miter lim="800000"/>
            <a:headEnd/>
            <a:tailEnd/>
          </a:ln>
        </p:spPr>
      </p:pic>
      <p:sp>
        <p:nvSpPr>
          <p:cNvPr id="3076" name="TextBox 5"/>
          <p:cNvSpPr txBox="1">
            <a:spLocks noChangeArrowheads="1"/>
          </p:cNvSpPr>
          <p:nvPr/>
        </p:nvSpPr>
        <p:spPr bwMode="auto">
          <a:xfrm>
            <a:off x="471488" y="168275"/>
            <a:ext cx="8143875" cy="769938"/>
          </a:xfrm>
          <a:prstGeom prst="rect">
            <a:avLst/>
          </a:prstGeom>
          <a:noFill/>
          <a:ln w="9525">
            <a:noFill/>
            <a:miter lim="800000"/>
            <a:headEnd/>
            <a:tailEnd/>
          </a:ln>
        </p:spPr>
        <p:txBody>
          <a:bodyPr>
            <a:spAutoFit/>
          </a:bodyPr>
          <a:lstStyle/>
          <a:p>
            <a:pPr algn="ctr"/>
            <a:r>
              <a:rPr lang="ru-RU" sz="4400" b="1" dirty="0" smtClean="0">
                <a:solidFill>
                  <a:srgbClr val="27697B"/>
                </a:solidFill>
                <a:latin typeface="Calibri" pitchFamily="34" charset="0"/>
              </a:rPr>
              <a:t>Чудо дерево!</a:t>
            </a:r>
            <a:endParaRPr lang="en-US" sz="4400" b="1" dirty="0">
              <a:solidFill>
                <a:srgbClr val="27697B"/>
              </a:solidFill>
              <a:latin typeface="Calibri" pitchFamily="34" charset="0"/>
            </a:endParaRPr>
          </a:p>
        </p:txBody>
      </p:sp>
      <p:sp>
        <p:nvSpPr>
          <p:cNvPr id="6" name="Прямоугольник 5"/>
          <p:cNvSpPr/>
          <p:nvPr/>
        </p:nvSpPr>
        <p:spPr>
          <a:xfrm>
            <a:off x="1043608" y="1556793"/>
            <a:ext cx="5814392" cy="646331"/>
          </a:xfrm>
          <a:prstGeom prst="rect">
            <a:avLst/>
          </a:prstGeom>
        </p:spPr>
        <p:txBody>
          <a:bodyPr wrap="square">
            <a:spAutoFit/>
          </a:bodyPr>
          <a:lstStyle/>
          <a:p>
            <a:endParaRPr lang="ru-RU" dirty="0" smtClean="0"/>
          </a:p>
          <a:p>
            <a:r>
              <a:rPr lang="ru-RU" dirty="0" smtClean="0"/>
              <a:t> </a:t>
            </a:r>
          </a:p>
        </p:txBody>
      </p:sp>
      <p:pic>
        <p:nvPicPr>
          <p:cNvPr id="2050" name="Picture 2" descr="C:\Users\пк\Desktop\IMG_4836.JPG"/>
          <p:cNvPicPr>
            <a:picLocks noChangeAspect="1" noChangeArrowheads="1"/>
          </p:cNvPicPr>
          <p:nvPr/>
        </p:nvPicPr>
        <p:blipFill>
          <a:blip r:embed="rId3" cstate="print"/>
          <a:srcRect/>
          <a:stretch>
            <a:fillRect/>
          </a:stretch>
        </p:blipFill>
        <p:spPr bwMode="auto">
          <a:xfrm>
            <a:off x="1043608" y="1268760"/>
            <a:ext cx="3600400" cy="4680520"/>
          </a:xfrm>
          <a:prstGeom prst="rect">
            <a:avLst/>
          </a:prstGeom>
          <a:noFill/>
        </p:spPr>
      </p:pic>
      <p:pic>
        <p:nvPicPr>
          <p:cNvPr id="2051" name="Picture 3" descr="C:\Users\пк\Desktop\IMG_4837.JPG"/>
          <p:cNvPicPr>
            <a:picLocks noChangeAspect="1" noChangeArrowheads="1"/>
          </p:cNvPicPr>
          <p:nvPr/>
        </p:nvPicPr>
        <p:blipFill>
          <a:blip r:embed="rId4" cstate="print"/>
          <a:srcRect/>
          <a:stretch>
            <a:fillRect/>
          </a:stretch>
        </p:blipFill>
        <p:spPr bwMode="auto">
          <a:xfrm>
            <a:off x="4788024" y="1268760"/>
            <a:ext cx="3449960" cy="4680520"/>
          </a:xfrm>
          <a:prstGeom prst="rect">
            <a:avLst/>
          </a:prstGeom>
          <a:noFill/>
        </p:spPr>
      </p:pic>
    </p:spTree>
  </p:cSld>
  <p:clrMapOvr>
    <a:masterClrMapping/>
  </p:clrMapOvr>
  <p:transition spd="med">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516</TotalTime>
  <Words>360</Words>
  <Application>Microsoft Office PowerPoint</Application>
  <PresentationFormat>Экран (4:3)</PresentationFormat>
  <Paragraphs>104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Начальная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пк</dc:creator>
  <cp:lastModifiedBy>пк</cp:lastModifiedBy>
  <cp:revision>30</cp:revision>
  <dcterms:created xsi:type="dcterms:W3CDTF">2016-01-13T11:02:21Z</dcterms:created>
  <dcterms:modified xsi:type="dcterms:W3CDTF">2016-01-14T17:51:58Z</dcterms:modified>
</cp:coreProperties>
</file>