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9" r:id="rId4"/>
    <p:sldId id="261" r:id="rId5"/>
    <p:sldId id="262" r:id="rId6"/>
    <p:sldId id="268" r:id="rId7"/>
    <p:sldId id="269" r:id="rId8"/>
    <p:sldId id="270" r:id="rId9"/>
    <p:sldId id="271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D6A4-1594-45C2-8340-70ABBD1B4F04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8DC7-E7DB-4D9B-A159-6D71FE036FB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D6A4-1594-45C2-8340-70ABBD1B4F04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8DC7-E7DB-4D9B-A159-6D71FE036F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D6A4-1594-45C2-8340-70ABBD1B4F04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8DC7-E7DB-4D9B-A159-6D71FE036F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D6A4-1594-45C2-8340-70ABBD1B4F04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8DC7-E7DB-4D9B-A159-6D71FE036F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D6A4-1594-45C2-8340-70ABBD1B4F04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8DC7-E7DB-4D9B-A159-6D71FE036FB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D6A4-1594-45C2-8340-70ABBD1B4F04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8DC7-E7DB-4D9B-A159-6D71FE036F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D6A4-1594-45C2-8340-70ABBD1B4F04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8DC7-E7DB-4D9B-A159-6D71FE036F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D6A4-1594-45C2-8340-70ABBD1B4F04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8DC7-E7DB-4D9B-A159-6D71FE036F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D6A4-1594-45C2-8340-70ABBD1B4F04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8DC7-E7DB-4D9B-A159-6D71FE036F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D6A4-1594-45C2-8340-70ABBD1B4F04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38DC7-E7DB-4D9B-A159-6D71FE036F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CD6A4-1594-45C2-8340-70ABBD1B4F04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938DC7-E7DB-4D9B-A159-6D71FE036FB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5CD6A4-1594-45C2-8340-70ABBD1B4F04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938DC7-E7DB-4D9B-A159-6D71FE036FB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0100" y="393723"/>
            <a:ext cx="7543800" cy="323616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Муниципальное бюджетное дошкольное образовательное учреждение «</a:t>
            </a:r>
            <a:r>
              <a:rPr lang="ru-RU" sz="2400" dirty="0" err="1">
                <a:solidFill>
                  <a:schemeClr val="tx1"/>
                </a:solidFill>
              </a:rPr>
              <a:t>Габишевский</a:t>
            </a:r>
            <a:r>
              <a:rPr lang="ru-RU" sz="2400" dirty="0">
                <a:solidFill>
                  <a:schemeClr val="tx1"/>
                </a:solidFill>
              </a:rPr>
              <a:t> детский сад «Одуванчик» </a:t>
            </a:r>
            <a:r>
              <a:rPr lang="ru-RU" sz="2400" dirty="0" err="1">
                <a:solidFill>
                  <a:schemeClr val="tx1"/>
                </a:solidFill>
              </a:rPr>
              <a:t>Лаишевского</a:t>
            </a:r>
            <a:r>
              <a:rPr lang="ru-RU" sz="2400" dirty="0">
                <a:solidFill>
                  <a:schemeClr val="tx1"/>
                </a:solidFill>
              </a:rPr>
              <a:t> муниципального района </a:t>
            </a:r>
            <a:r>
              <a:rPr lang="ru-RU" sz="2400" dirty="0" smtClean="0">
                <a:solidFill>
                  <a:schemeClr val="tx1"/>
                </a:solidFill>
              </a:rPr>
              <a:t>Республики Татарстан»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«Песочные сказки»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573016"/>
            <a:ext cx="8892480" cy="266429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500" b="1" dirty="0" smtClean="0"/>
              <a:t>Использование нестандартного оборудования  для рисования песком на стекле</a:t>
            </a:r>
          </a:p>
          <a:p>
            <a:pPr algn="r"/>
            <a:endParaRPr lang="ru-RU" b="1" dirty="0" smtClean="0"/>
          </a:p>
          <a:p>
            <a:pPr algn="r"/>
            <a:endParaRPr lang="ru-RU" b="1" dirty="0"/>
          </a:p>
          <a:p>
            <a:pPr algn="r"/>
            <a:r>
              <a:rPr lang="ru-RU" b="1" dirty="0" smtClean="0"/>
              <a:t>Воспитатель Фаттахова Л.У.</a:t>
            </a:r>
          </a:p>
        </p:txBody>
      </p:sp>
    </p:spTree>
    <p:extLst>
      <p:ext uri="{BB962C8B-B14F-4D97-AF65-F5344CB8AC3E}">
        <p14:creationId xmlns:p14="http://schemas.microsoft.com/office/powerpoint/2010/main" val="91702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492896"/>
            <a:ext cx="46085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2060"/>
                </a:solidFill>
              </a:rPr>
              <a:t>П</a:t>
            </a:r>
            <a:r>
              <a:rPr lang="ru-RU" sz="2400" b="1" dirty="0" smtClean="0">
                <a:solidFill>
                  <a:srgbClr val="002060"/>
                </a:solidFill>
              </a:rPr>
              <a:t>од столом размещается,  подсветка. 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Можно </a:t>
            </a:r>
            <a:r>
              <a:rPr lang="ru-RU" sz="2400" b="1" dirty="0">
                <a:solidFill>
                  <a:srgbClr val="002060"/>
                </a:solidFill>
              </a:rPr>
              <a:t>приступать к творческим занятиям.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1" b="42518"/>
          <a:stretch/>
        </p:blipFill>
        <p:spPr bwMode="auto">
          <a:xfrm>
            <a:off x="4788024" y="1772817"/>
            <a:ext cx="3760787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244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556792"/>
            <a:ext cx="50405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Ещё </a:t>
            </a:r>
            <a:r>
              <a:rPr lang="ru-RU" sz="2200" b="1" dirty="0">
                <a:solidFill>
                  <a:srgbClr val="002060"/>
                </a:solidFill>
              </a:rPr>
              <a:t>можем </a:t>
            </a:r>
            <a:r>
              <a:rPr lang="ru-RU" sz="2200" b="1" dirty="0" smtClean="0">
                <a:solidFill>
                  <a:srgbClr val="002060"/>
                </a:solidFill>
              </a:rPr>
              <a:t>посоветовать </a:t>
            </a:r>
            <a:r>
              <a:rPr lang="ru-RU" sz="2200" b="1" dirty="0">
                <a:solidFill>
                  <a:srgbClr val="002060"/>
                </a:solidFill>
              </a:rPr>
              <a:t>творить на световом столе не только песком, а </a:t>
            </a:r>
            <a:r>
              <a:rPr lang="ru-RU" sz="2200" b="1" dirty="0" smtClean="0">
                <a:solidFill>
                  <a:srgbClr val="002060"/>
                </a:solidFill>
              </a:rPr>
              <a:t>чтобы </a:t>
            </a:r>
            <a:r>
              <a:rPr lang="ru-RU" sz="2200" b="1" dirty="0">
                <a:solidFill>
                  <a:srgbClr val="002060"/>
                </a:solidFill>
              </a:rPr>
              <a:t>рисунок был оригинальным, можно использовать цветные </a:t>
            </a:r>
            <a:r>
              <a:rPr lang="ru-RU" sz="2200" b="1" dirty="0" smtClean="0">
                <a:solidFill>
                  <a:srgbClr val="002060"/>
                </a:solidFill>
              </a:rPr>
              <a:t>камушки и другие природные материалы. </a:t>
            </a:r>
            <a:r>
              <a:rPr lang="ru-RU" sz="2200" b="1" dirty="0">
                <a:solidFill>
                  <a:srgbClr val="002060"/>
                </a:solidFill>
              </a:rPr>
              <a:t>Это занятие придётся по душе абсолютно </a:t>
            </a:r>
            <a:r>
              <a:rPr lang="ru-RU" sz="2200" b="1" dirty="0" smtClean="0">
                <a:solidFill>
                  <a:srgbClr val="002060"/>
                </a:solidFill>
              </a:rPr>
              <a:t>всем: </a:t>
            </a:r>
            <a:r>
              <a:rPr lang="ru-RU" sz="2200" b="1" dirty="0">
                <a:solidFill>
                  <a:srgbClr val="002060"/>
                </a:solidFill>
              </a:rPr>
              <a:t>и </a:t>
            </a:r>
            <a:r>
              <a:rPr lang="ru-RU" sz="2200" b="1" dirty="0" smtClean="0">
                <a:solidFill>
                  <a:srgbClr val="002060"/>
                </a:solidFill>
              </a:rPr>
              <a:t>маленьким, </a:t>
            </a:r>
            <a:r>
              <a:rPr lang="ru-RU" sz="2200" b="1" dirty="0">
                <a:solidFill>
                  <a:srgbClr val="002060"/>
                </a:solidFill>
              </a:rPr>
              <a:t>и взрослым</a:t>
            </a:r>
            <a:r>
              <a:rPr lang="ru-RU" sz="2200" b="1" dirty="0" smtClean="0">
                <a:solidFill>
                  <a:srgbClr val="002060"/>
                </a:solidFill>
              </a:rPr>
              <a:t>.</a:t>
            </a: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532" y="1431001"/>
            <a:ext cx="345638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55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99693" y="674173"/>
            <a:ext cx="3968441" cy="273147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99696" y="3694084"/>
            <a:ext cx="3968440" cy="2767441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716016" y="686037"/>
            <a:ext cx="4172244" cy="2719607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716014" y="3694084"/>
            <a:ext cx="4289667" cy="276744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02716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276872"/>
            <a:ext cx="3648405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554" y="4293096"/>
            <a:ext cx="8352928" cy="201622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+mn-lt"/>
              </a:rPr>
              <a:t>Рисование песком – это погружение в сказку, в мир фантазий, причудливых образов, извилистых линий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. Это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очень интересно и увлекательно!!!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88641"/>
            <a:ext cx="3491880" cy="26189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1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8366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7986464" cy="1303040"/>
          </a:xfrm>
        </p:spPr>
        <p:txBody>
          <a:bodyPr>
            <a:normAutofit/>
          </a:bodyPr>
          <a:lstStyle/>
          <a:p>
            <a:pPr algn="ctr"/>
            <a:endParaRPr lang="ru-RU" sz="4000" b="1" dirty="0"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016" y="1268760"/>
            <a:ext cx="8856984" cy="5184576"/>
          </a:xfrm>
        </p:spPr>
        <p:txBody>
          <a:bodyPr>
            <a:normAutofit fontScale="700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4800" b="1" i="1" dirty="0">
                <a:solidFill>
                  <a:srgbClr val="002060"/>
                </a:solidFill>
                <a:ea typeface="Calibri"/>
                <a:cs typeface="Times New Roman"/>
              </a:rPr>
              <a:t>Цель: </a:t>
            </a:r>
            <a:endParaRPr lang="ru-RU" sz="4800" b="1" i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4800" b="1" i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Ознакомление </a:t>
            </a:r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педагогов 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с изготовлением нестандартного игрового 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оборудования</a:t>
            </a:r>
          </a:p>
          <a:p>
            <a:pPr marL="0" lvl="0" indent="0">
              <a:buClr>
                <a:srgbClr val="0BD0D9"/>
              </a:buClr>
              <a:buNone/>
            </a:pPr>
            <a:endParaRPr lang="ru-RU" sz="5200" b="1" i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0" lvl="0" indent="0">
              <a:buClr>
                <a:srgbClr val="0BD0D9"/>
              </a:buClr>
              <a:buNone/>
            </a:pPr>
            <a:r>
              <a:rPr lang="ru-RU" sz="5200" b="1" i="1" dirty="0" smtClean="0">
                <a:solidFill>
                  <a:srgbClr val="002060"/>
                </a:solidFill>
                <a:ea typeface="Calibri"/>
                <a:cs typeface="Times New Roman"/>
              </a:rPr>
              <a:t>Задачи: </a:t>
            </a:r>
            <a:endParaRPr lang="ru-RU" sz="52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b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Развитие познавательно-исследовательской деятельности 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 детей 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младшего дошкольного 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возраста: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    речевое, 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   мелкой моторики рук,</a:t>
            </a:r>
          </a:p>
          <a:p>
            <a:pPr marL="176213" indent="-176213">
              <a:buFont typeface="Wingdings" pitchFamily="2" charset="2"/>
              <a:buChar char="v"/>
              <a:tabLst>
                <a:tab pos="530225" algn="l"/>
              </a:tabLst>
            </a:pPr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    образного,  пространственного  и  логического      мышления,</a:t>
            </a:r>
          </a:p>
          <a:p>
            <a:pPr>
              <a:buFont typeface="Wingdings" pitchFamily="2" charset="2"/>
              <a:buChar char="v"/>
              <a:tabLst>
                <a:tab pos="354013" algn="l"/>
              </a:tabLst>
            </a:pPr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  познавательного интереса и любознательности</a:t>
            </a:r>
          </a:p>
          <a:p>
            <a:pPr marL="265113" indent="-265113">
              <a:buNone/>
              <a:tabLst>
                <a:tab pos="354013" algn="l"/>
              </a:tabLst>
            </a:pPr>
            <a:endParaRPr lang="ru-RU" b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   </a:t>
            </a:r>
          </a:p>
          <a:p>
            <a:endParaRPr lang="ru-RU" b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b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b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b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77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136815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Для </a:t>
            </a:r>
            <a:r>
              <a:rPr lang="ru-RU" sz="4000" b="1" dirty="0">
                <a:solidFill>
                  <a:srgbClr val="002060"/>
                </a:solidFill>
              </a:rPr>
              <a:t>изготовления </a:t>
            </a:r>
            <a:r>
              <a:rPr lang="ru-RU" sz="4000" b="1" dirty="0" smtClean="0">
                <a:solidFill>
                  <a:srgbClr val="002060"/>
                </a:solidFill>
              </a:rPr>
              <a:t>ящика понадобятся</a:t>
            </a:r>
            <a:r>
              <a:rPr lang="ru-RU" sz="4000" b="1" dirty="0">
                <a:solidFill>
                  <a:srgbClr val="002060"/>
                </a:solidFill>
              </a:rPr>
              <a:t>: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 flipV="1">
            <a:off x="1187624" y="692696"/>
            <a:ext cx="144016" cy="3600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/>
              <a:t>	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1901722"/>
            <a:ext cx="2588096" cy="3168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1</a:t>
            </a:r>
            <a:r>
              <a:rPr lang="ru-RU" b="1" dirty="0">
                <a:solidFill>
                  <a:srgbClr val="002060"/>
                </a:solidFill>
              </a:rPr>
              <a:t>. Доски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2</a:t>
            </a:r>
            <a:r>
              <a:rPr lang="ru-RU" b="1" dirty="0">
                <a:solidFill>
                  <a:srgbClr val="002060"/>
                </a:solidFill>
              </a:rPr>
              <a:t>. Фанера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3. Акриловое оргстекло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4. </a:t>
            </a:r>
            <a:r>
              <a:rPr lang="ru-RU" b="1" dirty="0" smtClean="0">
                <a:solidFill>
                  <a:srgbClr val="002060"/>
                </a:solidFill>
              </a:rPr>
              <a:t>Кубики </a:t>
            </a:r>
            <a:r>
              <a:rPr lang="ru-RU" b="1" dirty="0">
                <a:solidFill>
                  <a:srgbClr val="002060"/>
                </a:solidFill>
              </a:rPr>
              <a:t>из дерева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001" y="1883087"/>
            <a:ext cx="2482017" cy="2482017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956" y="4149080"/>
            <a:ext cx="2803794" cy="2190607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158" y="1700808"/>
            <a:ext cx="2766314" cy="2304256"/>
          </a:xfrm>
          <a:prstGeom prst="rect">
            <a:avLst/>
          </a:prstGeom>
          <a:ln w="57150">
            <a:solidFill>
              <a:schemeClr val="accent4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202" y="3895220"/>
            <a:ext cx="2568547" cy="219807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15684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5542384" cy="75440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С чего </a:t>
            </a:r>
            <a:r>
              <a:rPr lang="ru-RU" sz="4400" b="1" dirty="0" smtClean="0">
                <a:solidFill>
                  <a:srgbClr val="002060"/>
                </a:solidFill>
              </a:rPr>
              <a:t>начать</a:t>
            </a:r>
            <a:r>
              <a:rPr lang="ru-RU" sz="44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23528" y="1628800"/>
            <a:ext cx="3528392" cy="506496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Из досок  </a:t>
            </a:r>
            <a:r>
              <a:rPr lang="ru-RU" sz="2400" b="1" dirty="0">
                <a:solidFill>
                  <a:srgbClr val="002060"/>
                </a:solidFill>
              </a:rPr>
              <a:t>и </a:t>
            </a:r>
            <a:r>
              <a:rPr lang="ru-RU" sz="2400" b="1" dirty="0" smtClean="0">
                <a:solidFill>
                  <a:srgbClr val="002060"/>
                </a:solidFill>
              </a:rPr>
              <a:t>фанеры изготавливается  ящик. Он </a:t>
            </a:r>
            <a:r>
              <a:rPr lang="ru-RU" sz="2400" b="1" dirty="0">
                <a:solidFill>
                  <a:srgbClr val="002060"/>
                </a:solidFill>
              </a:rPr>
              <a:t>должен быть глубоким (7-10 см), чтобы песок не высыпался наружу, но при этом можно было легко рисовать.</a:t>
            </a:r>
          </a:p>
        </p:txBody>
      </p:sp>
      <p:pic>
        <p:nvPicPr>
          <p:cNvPr id="6" name="Объект 5" descr="ящичек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28800"/>
            <a:ext cx="4176463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6248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5"/>
            <a:ext cx="46805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Далее с двух  </a:t>
            </a:r>
            <a:r>
              <a:rPr lang="ru-RU" sz="2400" b="1" dirty="0" smtClean="0">
                <a:solidFill>
                  <a:srgbClr val="002060"/>
                </a:solidFill>
              </a:rPr>
              <a:t> сторон прибиваются  </a:t>
            </a:r>
            <a:r>
              <a:rPr lang="ru-RU" sz="2400" b="1" dirty="0">
                <a:solidFill>
                  <a:srgbClr val="002060"/>
                </a:solidFill>
              </a:rPr>
              <a:t>планки. П</a:t>
            </a:r>
            <a:r>
              <a:rPr lang="ru-RU" sz="2400" b="1" dirty="0" smtClean="0">
                <a:solidFill>
                  <a:srgbClr val="002060"/>
                </a:solidFill>
              </a:rPr>
              <a:t>олучилось </a:t>
            </a:r>
            <a:r>
              <a:rPr lang="ru-RU" sz="2400" b="1" dirty="0">
                <a:solidFill>
                  <a:srgbClr val="002060"/>
                </a:solidFill>
              </a:rPr>
              <a:t>место для хранения  </a:t>
            </a:r>
            <a:r>
              <a:rPr lang="ru-RU" sz="2400" b="1" dirty="0" smtClean="0">
                <a:solidFill>
                  <a:srgbClr val="002060"/>
                </a:solidFill>
              </a:rPr>
              <a:t>атрибутов  из природного материал</a:t>
            </a:r>
            <a:r>
              <a:rPr lang="ru-RU" sz="2400" b="1" dirty="0">
                <a:solidFill>
                  <a:srgbClr val="002060"/>
                </a:solidFill>
              </a:rPr>
              <a:t>а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Следующим </a:t>
            </a:r>
            <a:r>
              <a:rPr lang="ru-RU" sz="2400" b="1" dirty="0">
                <a:solidFill>
                  <a:srgbClr val="002060"/>
                </a:solidFill>
              </a:rPr>
              <a:t>шагом </a:t>
            </a:r>
            <a:r>
              <a:rPr lang="ru-RU" sz="2400" b="1" dirty="0" smtClean="0">
                <a:solidFill>
                  <a:srgbClr val="002060"/>
                </a:solidFill>
              </a:rPr>
              <a:t> нужно </a:t>
            </a:r>
            <a:r>
              <a:rPr lang="ru-RU" sz="2400" b="1" dirty="0">
                <a:solidFill>
                  <a:srgbClr val="002060"/>
                </a:solidFill>
              </a:rPr>
              <a:t>сделать прорезь на дне ящика - </a:t>
            </a:r>
            <a:r>
              <a:rPr lang="ru-RU" sz="2400" b="1" dirty="0" smtClean="0">
                <a:solidFill>
                  <a:srgbClr val="002060"/>
                </a:solidFill>
              </a:rPr>
              <a:t>для </a:t>
            </a:r>
            <a:r>
              <a:rPr lang="ru-RU" sz="2400" b="1" dirty="0">
                <a:solidFill>
                  <a:srgbClr val="002060"/>
                </a:solidFill>
              </a:rPr>
              <a:t>того, чтобы в дальнейшем вставить оргстекло - место для освещения лампой.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1484784"/>
            <a:ext cx="3857924" cy="3939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792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140" y="2238833"/>
            <a:ext cx="4248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Чтобы световой стол был устойчивым, 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нужно в качестве ножек взять </a:t>
            </a:r>
            <a:r>
              <a:rPr lang="ru-RU" sz="2400" b="1" dirty="0" smtClean="0">
                <a:solidFill>
                  <a:srgbClr val="002060"/>
                </a:solidFill>
              </a:rPr>
              <a:t>кубики из дерева и покрасить  их  в яркие  цвета.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736975" cy="352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292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649" y="1484784"/>
            <a:ext cx="43204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Теперь </a:t>
            </a:r>
            <a:r>
              <a:rPr lang="ru-RU" sz="2400" b="1" dirty="0">
                <a:solidFill>
                  <a:srgbClr val="002060"/>
                </a:solidFill>
              </a:rPr>
              <a:t>в прорезь на </a:t>
            </a:r>
            <a:r>
              <a:rPr lang="ru-RU" sz="2400" b="1" dirty="0" smtClean="0">
                <a:solidFill>
                  <a:srgbClr val="002060"/>
                </a:solidFill>
              </a:rPr>
              <a:t>дно ящика  устанавливается оргстекло</a:t>
            </a:r>
            <a:r>
              <a:rPr lang="ru-RU" sz="2400" b="1" dirty="0">
                <a:solidFill>
                  <a:srgbClr val="002060"/>
                </a:solidFill>
              </a:rPr>
              <a:t>. Необходимо его сделать матовым, для </a:t>
            </a:r>
            <a:r>
              <a:rPr lang="ru-RU" sz="2400" b="1" dirty="0" smtClean="0">
                <a:solidFill>
                  <a:srgbClr val="002060"/>
                </a:solidFill>
              </a:rPr>
              <a:t> этого под стекло  подкладывается лист </a:t>
            </a:r>
            <a:r>
              <a:rPr lang="ru-RU" sz="2400" b="1" dirty="0">
                <a:solidFill>
                  <a:srgbClr val="002060"/>
                </a:solidFill>
              </a:rPr>
              <a:t>формата </a:t>
            </a:r>
            <a:r>
              <a:rPr lang="ru-RU" sz="2400" b="1" dirty="0" smtClean="0">
                <a:solidFill>
                  <a:srgbClr val="002060"/>
                </a:solidFill>
              </a:rPr>
              <a:t>А</a:t>
            </a:r>
            <a:r>
              <a:rPr lang="tt-RU" sz="2400" b="1" dirty="0" smtClean="0">
                <a:solidFill>
                  <a:srgbClr val="002060"/>
                </a:solidFill>
              </a:rPr>
              <a:t>1 </a:t>
            </a:r>
            <a:r>
              <a:rPr lang="ru-RU" sz="2400" b="1" dirty="0" smtClean="0">
                <a:solidFill>
                  <a:srgbClr val="002060"/>
                </a:solidFill>
              </a:rPr>
              <a:t>и </a:t>
            </a:r>
            <a:r>
              <a:rPr lang="ru-RU" sz="2400" b="1" dirty="0">
                <a:solidFill>
                  <a:srgbClr val="002060"/>
                </a:solidFill>
              </a:rPr>
              <a:t>по всем краям </a:t>
            </a:r>
            <a:r>
              <a:rPr lang="ru-RU" sz="2400" b="1" dirty="0" smtClean="0">
                <a:solidFill>
                  <a:srgbClr val="002060"/>
                </a:solidFill>
              </a:rPr>
              <a:t>закрепляется скотчем.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760787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720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68471"/>
            <a:ext cx="37890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b="1" dirty="0" smtClean="0">
                <a:solidFill>
                  <a:srgbClr val="002060"/>
                </a:solidFill>
              </a:rPr>
              <a:t>Оборудование  для </a:t>
            </a:r>
            <a:r>
              <a:rPr lang="ru-RU" sz="2200" b="1" dirty="0">
                <a:solidFill>
                  <a:srgbClr val="002060"/>
                </a:solidFill>
              </a:rPr>
              <a:t>творчества </a:t>
            </a:r>
            <a:r>
              <a:rPr lang="ru-RU" sz="2200" b="1" dirty="0" smtClean="0">
                <a:solidFill>
                  <a:srgbClr val="002060"/>
                </a:solidFill>
              </a:rPr>
              <a:t> почти </a:t>
            </a:r>
            <a:r>
              <a:rPr lang="ru-RU" sz="2200" b="1" dirty="0">
                <a:solidFill>
                  <a:srgbClr val="002060"/>
                </a:solidFill>
              </a:rPr>
              <a:t>готово. Осталось только купить песок в магазине стройматериалов или же взять прямо с песочницы, просеять его через сито, промыть и прокалить его в духовке.</a:t>
            </a:r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200" b="1" dirty="0" smtClean="0">
                <a:solidFill>
                  <a:srgbClr val="00206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40"/>
          <a:stretch/>
        </p:blipFill>
        <p:spPr bwMode="auto">
          <a:xfrm>
            <a:off x="4644008" y="1484784"/>
            <a:ext cx="3773487" cy="3293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22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</TotalTime>
  <Words>318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Муниципальное бюджетное дошкольное образовательное учреждение «Габишевский детский сад «Одуванчик» Лаишевского муниципального района Республики Татарстан»   «Песочные сказки»</vt:lpstr>
      <vt:lpstr>Рисование песком – это погружение в сказку, в мир фантазий, причудливых образов, извилистых линий. Это очень интересно и увлекательно!!!</vt:lpstr>
      <vt:lpstr>Презентация PowerPoint</vt:lpstr>
      <vt:lpstr>   Для изготовления ящика понадобятся: </vt:lpstr>
      <vt:lpstr>С чего начать?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города Иркутска детский сад комбинированного вида № 77  МК «Песочные сказки»</dc:title>
  <dc:creator>Пользователь</dc:creator>
  <cp:lastModifiedBy>gabishevo</cp:lastModifiedBy>
  <cp:revision>27</cp:revision>
  <dcterms:created xsi:type="dcterms:W3CDTF">2015-03-05T05:33:35Z</dcterms:created>
  <dcterms:modified xsi:type="dcterms:W3CDTF">2016-01-17T05:33:19Z</dcterms:modified>
</cp:coreProperties>
</file>