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524" r:id="rId2"/>
    <p:sldId id="522" r:id="rId3"/>
    <p:sldId id="523" r:id="rId4"/>
    <p:sldId id="532" r:id="rId5"/>
    <p:sldId id="527" r:id="rId6"/>
    <p:sldId id="528" r:id="rId7"/>
    <p:sldId id="529" r:id="rId8"/>
    <p:sldId id="530" r:id="rId9"/>
    <p:sldId id="525" r:id="rId10"/>
    <p:sldId id="526" r:id="rId11"/>
    <p:sldId id="531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C9FD"/>
    <a:srgbClr val="C5E9BD"/>
    <a:srgbClr val="339933"/>
    <a:srgbClr val="CDF5B1"/>
    <a:srgbClr val="D8F39B"/>
    <a:srgbClr val="608DC4"/>
    <a:srgbClr val="81E4FF"/>
    <a:srgbClr val="A3BDDD"/>
    <a:srgbClr val="82A5D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4" autoAdjust="0"/>
    <p:restoredTop sz="97545" autoAdjust="0"/>
  </p:normalViewPr>
  <p:slideViewPr>
    <p:cSldViewPr>
      <p:cViewPr>
        <p:scale>
          <a:sx n="60" d="100"/>
          <a:sy n="60" d="100"/>
        </p:scale>
        <p:origin x="-1472" y="-2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74D1B-3CFF-4482-99F8-9709C2C38EAF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B697B-FF42-4E88-9FBF-A835C2443E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638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76808-348A-47D3-828E-DED7220E1162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A0147-705E-4FA6-A998-E8FDB292E5F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77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8075" y="814388"/>
            <a:ext cx="5340350" cy="4006850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sz="quarter" idx="1"/>
          </p:nvPr>
        </p:nvSpPr>
        <p:spPr>
          <a:noFill/>
        </p:spPr>
        <p:txBody>
          <a:bodyPr/>
          <a:lstStyle/>
          <a:p>
            <a:pPr eaLnBrk="1"/>
            <a:endParaRPr lang="ru-RU" altLang="ru-RU"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43012" name="Номер слайда 3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B3C1B04-7D9C-44DD-910C-B174DC3FD69B}" type="slidenum">
              <a:rPr lang="ru-RU" altLang="ru-RU" sz="1400">
                <a:solidFill>
                  <a:srgbClr val="000000"/>
                </a:solidFill>
                <a:latin typeface="Tahoma" pitchFamily="34" charset="0"/>
                <a:ea typeface="Lucida Sans Unicode" pitchFamily="34" charset="0"/>
                <a:cs typeface="Tahoma" pitchFamily="34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ru-RU" altLang="ru-RU" sz="1400">
              <a:solidFill>
                <a:srgbClr val="000000"/>
              </a:solidFill>
              <a:latin typeface="Tahoma" pitchFamily="34" charset="0"/>
              <a:ea typeface="Lucida Sans Unicode" pitchFamily="34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7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32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09ECC-ACCB-48E2-9D8C-82F03D571CEB}" type="datetime1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4233-C199-48AF-8EAF-E1A767168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87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5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49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2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6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02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1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4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5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antinarc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87624" y="1628800"/>
            <a:ext cx="7058669" cy="33940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НОФУЛЛИНА ГУЗЕЛЬ РАИСОВНА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8(843)294-95-70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89047648804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5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Guzel.Notfullina@tatar.ru </a:t>
            </a:r>
          </a:p>
        </p:txBody>
      </p:sp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8576"/>
            <a:ext cx="1456606" cy="141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4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188" y="403834"/>
            <a:ext cx="76715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еспубликанская акция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пропаганде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ЗОЖ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«Яркая здоровая зимушка-зима»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6131" y="1340768"/>
            <a:ext cx="785172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Условия проведения акции: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Мобильные бригады участников проекта: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Определяют группы (класс/классы) детей 1-6 классов для участия в акции, презентуя проект и разъясняя суть акции.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Определяют и согласовывают с администрацией школы дату проведения акции.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назначенное время организуют учащихся 1-6 классов для создания тематической композиции из снега на территории школьного двора посвященной ЗОЖ и 70-летию победы в Великой Отечественной Войне.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Проводят любимые школьниками игры на территории школьного двора;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Составляют отчет с использованием мультимедийных средств (фото, видео, презентация).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Время и место проведения акции: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Акция проводится в период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 1 по 28 февраля 2015 года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на территории пришкольных площадок.</a:t>
            </a:r>
          </a:p>
        </p:txBody>
      </p:sp>
    </p:spTree>
    <p:extLst>
      <p:ext uri="{BB962C8B-B14F-4D97-AF65-F5344CB8AC3E}">
        <p14:creationId xmlns:p14="http://schemas.microsoft.com/office/powerpoint/2010/main" val="21813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B33F239-AB7A-48ED-8538-D9B0C3530344}" type="slidenum">
              <a:rPr lang="en-US" altLang="ru-RU" sz="14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ru-RU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20" name="Содержимое 3"/>
          <p:cNvSpPr>
            <a:spLocks noGrp="1"/>
          </p:cNvSpPr>
          <p:nvPr>
            <p:ph type="body" idx="4294967295"/>
          </p:nvPr>
        </p:nvSpPr>
        <p:spPr>
          <a:xfrm>
            <a:off x="1640235" y="3231911"/>
            <a:ext cx="6732240" cy="2232918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dirty="0" smtClean="0">
                <a:cs typeface="Times New Roman" pitchFamily="18" charset="0"/>
              </a:rPr>
              <a:t>	</a:t>
            </a:r>
            <a:r>
              <a:rPr lang="tt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УФСКН России</a:t>
            </a:r>
            <a:r>
              <a:rPr lang="tt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Республике Татарстан</a:t>
            </a:r>
            <a:r>
              <a:rPr lang="en-US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US" altLang="ru-RU" sz="2400" b="1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www.antinarc.ru</a:t>
            </a:r>
            <a:endParaRPr lang="ru-RU" altLang="ru-RU" sz="2400" b="1" u="sng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altLang="ru-RU" sz="2400" b="1" u="sng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US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 :</a:t>
            </a:r>
            <a:r>
              <a:rPr lang="en-US" altLang="ru-RU" sz="2400" b="1" u="sng" dirty="0">
                <a:solidFill>
                  <a:schemeClr val="accent2"/>
                </a:solidFill>
              </a:rPr>
              <a:t> </a:t>
            </a:r>
            <a:r>
              <a:rPr lang="en-US" altLang="ru-RU" sz="2400" b="1" u="sng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sms2009@bk.ru</a:t>
            </a:r>
            <a:endParaRPr lang="tt-RU" altLang="ru-RU" sz="2400" u="sng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Font typeface="Arial" pitchFamily="34" charset="0"/>
              <a:buNone/>
            </a:pPr>
            <a:endParaRPr lang="ru-RU" altLang="ru-RU" sz="2400" dirty="0" smtClean="0"/>
          </a:p>
        </p:txBody>
      </p:sp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1475656" y="332656"/>
            <a:ext cx="6660232" cy="289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buClrTx/>
              <a:buNone/>
            </a:pP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  <a:p>
            <a:pPr algn="ctr" eaLnBrk="1" hangingPunct="1">
              <a:buClrTx/>
              <a:buNone/>
            </a:pPr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Воспитание</a:t>
            </a: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дополнительное образование </a:t>
            </a:r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</a:p>
          <a:p>
            <a:pPr algn="ctr" eaLnBrk="1" hangingPunct="1"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Профилактика употребления табака, алкоголя и </a:t>
            </a:r>
            <a:r>
              <a:rPr lang="ru-RU" altLang="ru-RU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психоактивных</a:t>
            </a: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веществ в образовательной среде»</a:t>
            </a:r>
          </a:p>
          <a:p>
            <a:pPr algn="ctr" eaLnBrk="1" hangingPunct="1">
              <a:buClrTx/>
              <a:buNone/>
            </a:pPr>
            <a:endParaRPr lang="ru-RU" alt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10" name="Picture 2" descr="C:\Users\Afanaseva\Desktop\сам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2" y="188640"/>
            <a:ext cx="88532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7236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6408738" cy="777875"/>
          </a:xfrm>
        </p:spPr>
        <p:txBody>
          <a:bodyPr>
            <a:normAutofit fontScale="90000"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400" b="1" dirty="0">
                <a:solidFill>
                  <a:srgbClr val="1F497D"/>
                </a:solidFill>
                <a:ea typeface="+mn-ea"/>
                <a:cs typeface="Tahoma" pitchFamily="32" charset="0"/>
              </a:rPr>
              <a:t>Динамика развития</a:t>
            </a:r>
            <a:br>
              <a:rPr lang="ru-RU" altLang="ru-RU" sz="2400" b="1" dirty="0">
                <a:solidFill>
                  <a:srgbClr val="1F497D"/>
                </a:solidFill>
                <a:ea typeface="+mn-ea"/>
                <a:cs typeface="Tahoma" pitchFamily="32" charset="0"/>
              </a:rPr>
            </a:br>
            <a:r>
              <a:rPr lang="ru-RU" altLang="ru-RU" sz="2400" b="1" dirty="0">
                <a:solidFill>
                  <a:srgbClr val="1F497D"/>
                </a:solidFill>
                <a:ea typeface="+mn-ea"/>
                <a:cs typeface="Tahoma" pitchFamily="32" charset="0"/>
              </a:rPr>
              <a:t>антинаркотического проекта</a:t>
            </a:r>
            <a:br>
              <a:rPr lang="ru-RU" altLang="ru-RU" sz="2400" b="1" dirty="0">
                <a:solidFill>
                  <a:srgbClr val="1F497D"/>
                </a:solidFill>
                <a:ea typeface="+mn-ea"/>
                <a:cs typeface="Tahoma" pitchFamily="32" charset="0"/>
              </a:rPr>
            </a:br>
            <a:r>
              <a:rPr lang="ru-RU" altLang="ru-RU" sz="2400" b="1" dirty="0">
                <a:solidFill>
                  <a:srgbClr val="1F497D"/>
                </a:solidFill>
                <a:ea typeface="+mn-ea"/>
                <a:cs typeface="Tahoma" pitchFamily="32" charset="0"/>
              </a:rPr>
              <a:t>«Самостоятельные дети»</a:t>
            </a:r>
          </a:p>
        </p:txBody>
      </p:sp>
      <p:sp>
        <p:nvSpPr>
          <p:cNvPr id="11267" name="Номер слайда 3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BAB27D6-5B26-4623-816F-2ECB0494A80F}" type="slidenum">
              <a:rPr lang="en-US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ru-RU" sz="1200">
              <a:solidFill>
                <a:srgbClr val="898989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0786895"/>
              </p:ext>
            </p:extLst>
          </p:nvPr>
        </p:nvGraphicFramePr>
        <p:xfrm>
          <a:off x="611187" y="1950854"/>
          <a:ext cx="8281988" cy="3373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6371"/>
                <a:gridCol w="1105318"/>
                <a:gridCol w="1104335"/>
                <a:gridCol w="1122982"/>
                <a:gridCol w="1122982"/>
              </a:tblGrid>
              <a:tr h="6309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Количественные показатели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2011</a:t>
                      </a:r>
                      <a:endParaRPr lang="ru-RU" sz="1800" dirty="0"/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2014 г.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/>
                </a:tc>
              </a:tr>
              <a:tr h="950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Кол-во образовательных учреждений, в которых реализуется проект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122</a:t>
                      </a:r>
                      <a:endParaRPr lang="ru-RU" sz="1800" b="1" dirty="0"/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</a:rPr>
                        <a:t>147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254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</a:tr>
              <a:tr h="10081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Кол-во муниципальных образований, в которых реализуется проект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</a:rPr>
                        <a:t>40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</a:tr>
              <a:tr h="784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заключенных контрактов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3030</a:t>
                      </a:r>
                      <a:endParaRPr lang="ru-RU" sz="1800" b="1" dirty="0"/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effectLst/>
                          <a:latin typeface="+mn-lt"/>
                          <a:ea typeface="+mn-ea"/>
                        </a:rPr>
                        <a:t>4471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6729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7087</a:t>
                      </a:r>
                      <a:endParaRPr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112" marR="44112" marT="0" marB="0" anchor="ctr"/>
                </a:tc>
              </a:tr>
            </a:tbl>
          </a:graphicData>
        </a:graphic>
      </p:graphicFrame>
      <p:pic>
        <p:nvPicPr>
          <p:cNvPr id="10" name="Picture 2" descr="C:\Users\Afanaseva\Desktop\сам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62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1710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987824" y="476250"/>
            <a:ext cx="5983139" cy="5184775"/>
          </a:xfrm>
        </p:spPr>
        <p:txBody>
          <a:bodyPr>
            <a:normAutofit/>
          </a:bodyPr>
          <a:lstStyle/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 marL="0" indent="0">
              <a:buFont typeface="Arial" charset="0"/>
              <a:buNone/>
              <a:defRPr/>
            </a:pP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9667" y="1268760"/>
            <a:ext cx="7272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получили карточки:</a:t>
            </a:r>
          </a:p>
          <a:p>
            <a:pPr algn="ctr"/>
            <a:endParaRPr lang="ru-RU" sz="3200" b="1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Менделеевский</a:t>
            </a:r>
            <a:endParaRPr lang="ru-RU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Актанышский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 </a:t>
            </a: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77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987824" y="476250"/>
            <a:ext cx="5983139" cy="5184775"/>
          </a:xfrm>
        </p:spPr>
        <p:txBody>
          <a:bodyPr>
            <a:normAutofit/>
          </a:bodyPr>
          <a:lstStyle/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>
              <a:buFontTx/>
              <a:buChar char="-"/>
              <a:defRPr/>
            </a:pPr>
            <a:endParaRPr lang="ru-RU" sz="2000" dirty="0" smtClean="0">
              <a:latin typeface="+mj-lt"/>
            </a:endParaRPr>
          </a:p>
          <a:p>
            <a:pPr marL="0" indent="0">
              <a:buFont typeface="Arial" charset="0"/>
              <a:buNone/>
              <a:defRPr/>
            </a:pP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913" y="979148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подали заявки на 2014 год:</a:t>
            </a:r>
          </a:p>
          <a:p>
            <a:pPr algn="ctr"/>
            <a:endParaRPr lang="ru-RU" sz="3200" b="1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251548"/>
              </p:ext>
            </p:extLst>
          </p:nvPr>
        </p:nvGraphicFramePr>
        <p:xfrm>
          <a:off x="1018192" y="2204864"/>
          <a:ext cx="7760915" cy="3400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0189"/>
                <a:gridCol w="2016224"/>
                <a:gridCol w="2194502"/>
              </a:tblGrid>
              <a:tr h="105895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Муниципальный район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Количество отрядов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Количество волонтеров</a:t>
                      </a:r>
                      <a:endParaRPr lang="ru-RU" sz="2800" b="1" dirty="0"/>
                    </a:p>
                  </a:txBody>
                  <a:tcPr/>
                </a:tc>
              </a:tr>
              <a:tr h="7803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/>
                        <a:t>Мензелинский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49</a:t>
                      </a:r>
                      <a:endParaRPr lang="ru-RU" sz="2800" b="1" dirty="0"/>
                    </a:p>
                  </a:txBody>
                  <a:tcPr/>
                </a:tc>
              </a:tr>
              <a:tr h="7803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/>
                        <a:t>Тукаевский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50</a:t>
                      </a:r>
                      <a:endParaRPr lang="ru-RU" sz="2800" b="1" dirty="0"/>
                    </a:p>
                  </a:txBody>
                  <a:tcPr/>
                </a:tc>
              </a:tr>
              <a:tr h="7803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/>
                        <a:t>Новошешминский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15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9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9490" y="403907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«Бонусная система </a:t>
            </a:r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контрактного</a:t>
            </a:r>
          </a:p>
          <a:p>
            <a:pPr algn="ctr"/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метода профилактики»</a:t>
            </a:r>
            <a:endParaRPr lang="ru-RU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0881" y="1551612"/>
            <a:ext cx="7671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6131" y="1486980"/>
            <a:ext cx="751952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Бонусы</a:t>
            </a: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Моральные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участие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профильных сменах, конкурсах, крупных мероприятиях: муниципального, республиканского и всероссийского значения, благодарственные письма МОиН РТ, УФСКН России по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РТ</a:t>
            </a:r>
          </a:p>
          <a:p>
            <a:pPr algn="just">
              <a:lnSpc>
                <a:spcPct val="90000"/>
              </a:lnSpc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ru-RU" altLang="ru-RU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Материальные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льготы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скидки в магазинах, спортивно-культурных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учреждениях.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0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9490" y="403907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«Членская карточка»</a:t>
            </a:r>
            <a:endParaRPr lang="ru-RU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0881" y="1551612"/>
            <a:ext cx="7671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6914" y="895892"/>
            <a:ext cx="751952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членской карточки </a:t>
            </a:r>
            <a:endParaRPr lang="en-US" alt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31 декабря 2015 года</a:t>
            </a:r>
            <a:r>
              <a:rPr lang="en-US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itchFamily="2" charset="2"/>
              <a:buNone/>
            </a:pPr>
            <a:endParaRPr lang="ru-RU" alt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Сбор заявок до 23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марта 2015 года!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1564" y="2636911"/>
            <a:ext cx="718290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 изготовление карточки необходимо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представить 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</a:t>
            </a:r>
            <a:r>
              <a:rPr lang="ru-RU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 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</a:p>
          <a:p>
            <a:pPr algn="just"/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наличие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buFontTx/>
              <a:buChar char="-"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полностью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Ф.И.О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</a:p>
          <a:p>
            <a:pPr marL="342900" indent="-342900" algn="just">
              <a:buFontTx/>
              <a:buChar char="-"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название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учреждения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 algn="just">
              <a:buFontTx/>
              <a:buChar char="-"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название объединения,</a:t>
            </a:r>
          </a:p>
          <a:p>
            <a:pPr marL="342900" indent="-342900" algn="just">
              <a:buFontTx/>
              <a:buChar char="-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канированная печать учреждения,</a:t>
            </a: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ru-RU" alt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фото </a:t>
            </a:r>
            <a:r>
              <a:rPr lang="ru-RU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jpg)</a:t>
            </a:r>
            <a:r>
              <a:rPr lang="ru-RU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 </a:t>
            </a:r>
            <a:r>
              <a:rPr lang="ru-RU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МЕНЕЕ 100КБ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 подписывается, с указанием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Ф.И.О. участника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59" y="42627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0881" y="1551612"/>
            <a:ext cx="7671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158186"/>
            <a:ext cx="75195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 муниципальное район</a:t>
            </a:r>
            <a:b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 (название образовательного учреждения)</a:t>
            </a:r>
            <a:b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 (название отряда, объединения)</a:t>
            </a:r>
            <a:b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Список участников проекта «СМС-дети»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Group 3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37246352"/>
              </p:ext>
            </p:extLst>
          </p:nvPr>
        </p:nvGraphicFramePr>
        <p:xfrm>
          <a:off x="1133852" y="2924944"/>
          <a:ext cx="7489080" cy="2748543"/>
        </p:xfrm>
        <a:graphic>
          <a:graphicData uri="http://schemas.openxmlformats.org/drawingml/2006/table">
            <a:tbl>
              <a:tblPr/>
              <a:tblGrid>
                <a:gridCol w="595852"/>
                <a:gridCol w="3441589"/>
                <a:gridCol w="1563575"/>
                <a:gridCol w="1888064"/>
              </a:tblGrid>
              <a:tr h="6007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Ф.И.О.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(полностью)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 рождения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Примечание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6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0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2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5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9950" y="310601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Внешний вид!</a:t>
            </a:r>
          </a:p>
        </p:txBody>
      </p:sp>
      <p:pic>
        <p:nvPicPr>
          <p:cNvPr id="27652" name="Picture 5" descr="Акчурина динара 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340768"/>
            <a:ext cx="2736850" cy="3024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13" descr="P32903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856" y="1700809"/>
            <a:ext cx="280828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0" descr="Зяблицева Александр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8959"/>
            <a:ext cx="3096377" cy="331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Afanaseva\Desktop\сам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99" y="303291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14592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1401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EA234-A941-4644-A32B-789679FC88B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2" descr="C:\Users\Afanaseva\Desktop\са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2656"/>
            <a:ext cx="803451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6384925"/>
            <a:ext cx="85105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575"/>
            <a:ext cx="1504950" cy="145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6131" y="403907"/>
            <a:ext cx="72728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работы на </a:t>
            </a:r>
            <a:r>
              <a:rPr lang="ru-RU" sz="2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ru-RU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по реализации</a:t>
            </a:r>
          </a:p>
          <a:p>
            <a:pPr algn="ctr"/>
            <a:r>
              <a:rPr lang="ru-RU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республиканского </a:t>
            </a:r>
            <a:r>
              <a:rPr lang="ru-RU" sz="2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антинаркотического</a:t>
            </a:r>
          </a:p>
          <a:p>
            <a:pPr algn="ctr"/>
            <a:r>
              <a:rPr lang="ru-RU" sz="2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«</a:t>
            </a:r>
            <a:r>
              <a:rPr lang="en-US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22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аМо</a:t>
            </a:r>
            <a:r>
              <a:rPr lang="en-US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22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тоятельные</a:t>
            </a:r>
            <a:r>
              <a:rPr lang="ru-RU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0881" y="1551612"/>
            <a:ext cx="76715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еспубликанская акция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пропаганде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ЗОЖ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«Яркая здоровая зимушка-зима»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33075" y="2197943"/>
            <a:ext cx="751952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Популяризация активного, позитивного, здорового способа организации собственного досуга на территории школьных дворов среди учащихся 1-6 классов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Актуализировать творческий и интеллектуальный потенциал учащихся 1-6 классов О/У РТ, участвующих в реализации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Сформировать у участников акции представления о формах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здоровьесберегающего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активного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досуга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Создать условия участникам проекта 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SaMoS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тоятельные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Дети» для проявления организаторских способностей и креатива в своем образовательном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val="38802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10459</TotalTime>
  <Words>462</Words>
  <Application>Microsoft Office PowerPoint</Application>
  <PresentationFormat>Экран (4:3)</PresentationFormat>
  <Paragraphs>121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Динамика развития антинаркотического проекта «Самостоятельные дети»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Внешний вид!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Valeev</cp:lastModifiedBy>
  <cp:revision>503</cp:revision>
  <cp:lastPrinted>2014-07-24T13:23:30Z</cp:lastPrinted>
  <dcterms:created xsi:type="dcterms:W3CDTF">2011-01-19T10:29:57Z</dcterms:created>
  <dcterms:modified xsi:type="dcterms:W3CDTF">2015-03-01T11:23:49Z</dcterms:modified>
</cp:coreProperties>
</file>