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2"/>
  </p:notesMasterIdLst>
  <p:sldIdLst>
    <p:sldId id="343" r:id="rId2"/>
    <p:sldId id="269" r:id="rId3"/>
    <p:sldId id="349" r:id="rId4"/>
    <p:sldId id="329" r:id="rId5"/>
    <p:sldId id="330" r:id="rId6"/>
    <p:sldId id="354" r:id="rId7"/>
    <p:sldId id="353" r:id="rId8"/>
    <p:sldId id="356" r:id="rId9"/>
    <p:sldId id="344" r:id="rId10"/>
    <p:sldId id="345" r:id="rId11"/>
    <p:sldId id="358" r:id="rId12"/>
    <p:sldId id="346" r:id="rId13"/>
    <p:sldId id="359" r:id="rId14"/>
    <p:sldId id="360" r:id="rId15"/>
    <p:sldId id="361" r:id="rId16"/>
    <p:sldId id="348" r:id="rId17"/>
    <p:sldId id="347" r:id="rId18"/>
    <p:sldId id="350" r:id="rId19"/>
    <p:sldId id="351" r:id="rId20"/>
    <p:sldId id="319" r:id="rId21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>
        <p:scale>
          <a:sx n="164" d="100"/>
          <a:sy n="164" d="100"/>
        </p:scale>
        <p:origin x="-102" y="-72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0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242313"/>
            <a:ext cx="70567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«Методическое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деятельности  педагогов дошкольных образовательных учреждений </a:t>
            </a:r>
            <a:r>
              <a:rPr lang="ru-RU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Лениногорского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по вопросам формирования   основ межнационального общения как элемента нравственно-патриотического воспитания </a:t>
            </a: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дошкольников»  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Волдавина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Лиана 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Ринатовна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методист МКУ «Управление образования» ИК МО «</a:t>
            </a: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Лениногорский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муниципальный район» Республики Татарстан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17122"/>
            <a:ext cx="2808312" cy="122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5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23478"/>
            <a:ext cx="8075240" cy="939749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2021 год в Республике Татарстан объявлен годом Родных </a:t>
            </a:r>
            <a:b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языков и народного единства</a:t>
            </a:r>
            <a:b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0020" y="1651502"/>
            <a:ext cx="59561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400" b="1" dirty="0" smtClean="0">
                <a:solidFill>
                  <a:srgbClr val="A8246F"/>
                </a:solidFill>
              </a:rPr>
              <a:t> 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Вырезка экрана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789" y="1229169"/>
            <a:ext cx="2632038" cy="38746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182729"/>
            <a:ext cx="2772997" cy="39205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7242" y="17123"/>
            <a:ext cx="1729254" cy="75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354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555526"/>
            <a:ext cx="66967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культуры межнационального взаимодействия направлено на разрешение следующих задач: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воспитание у личности уважительного отношения ко всем нациям и народностям;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привитие уважительного отношения к культурному наследию своего народа и других наций и народностей, а также национальному достоинству собственной культуры и культуры других наций;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и укрепление основ гражданственности и патриотических чувств;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привитие необходимости бережного и уважительного отношения к национальным чувствам и идеологии каждой личности, независимо от ее национальности;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воспитание таких качеств, как толерантность, терпимость, достоинство и честь.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288" y="17124"/>
            <a:ext cx="1872207" cy="81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86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83519"/>
            <a:ext cx="81369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ЛЕНИНОГОРСКИЙ МУНИЦИПАЛЬНЫЙ РАЙОН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52 детских сада, 3 группы на безе школ, общая численность детей – 3888 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pic>
        <p:nvPicPr>
          <p:cNvPr id="1026" name="Picture 2" descr="C:\Users\Matrix\Download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228680"/>
            <a:ext cx="2904323" cy="1795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atrix\Downloads\Рисунок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07654"/>
            <a:ext cx="2790620" cy="16166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atrix\Downloads\Рисунок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345" y="1707654"/>
            <a:ext cx="3143479" cy="18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atrix\Downloads\Рисунок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28680"/>
            <a:ext cx="3081933" cy="18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23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487641"/>
            <a:ext cx="813690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899592" y="433577"/>
            <a:ext cx="6479704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Национальный состав воспитанников ДОУ </a:t>
            </a:r>
            <a:r>
              <a:rPr kumimoji="0" lang="ru-RU" altLang="ru-RU" sz="2000" b="1" i="0" u="none" strike="noStrike" cap="none" normalizeH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Лениногорского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Matrix\Downloads\pZUibbjw80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616" y="2733021"/>
            <a:ext cx="2853736" cy="2283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atrix\Downloads\IMG-20180911-WA00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98510"/>
            <a:ext cx="3168352" cy="23182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204368"/>
              </p:ext>
            </p:extLst>
          </p:nvPr>
        </p:nvGraphicFramePr>
        <p:xfrm>
          <a:off x="539552" y="1491630"/>
          <a:ext cx="8496944" cy="1006161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579886"/>
                <a:gridCol w="720788"/>
                <a:gridCol w="715550"/>
                <a:gridCol w="726534"/>
                <a:gridCol w="785634"/>
                <a:gridCol w="792088"/>
                <a:gridCol w="936104"/>
                <a:gridCol w="864096"/>
                <a:gridCol w="864096"/>
                <a:gridCol w="1512168"/>
              </a:tblGrid>
              <a:tr h="5038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Всего 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Татары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Русские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Чуваши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Удмурты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Марийцы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Мордва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Башкиры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другие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Родители не указывают национальность ребенка (смешанные браки)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</a:tr>
              <a:tr h="1679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3888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1742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1403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53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2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0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41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3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76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568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987" marR="5398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233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К\Downloads\IMG_10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8576"/>
            <a:ext cx="7452320" cy="3464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ПК\Downloads\IMG_079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715766"/>
            <a:ext cx="3691468" cy="2307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ПК\Downloads\IMG_08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2411014"/>
            <a:ext cx="4857752" cy="2732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0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Matrix\Downloads\IMG_06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29497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atrix\Downloads\IMG_07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87474"/>
            <a:ext cx="4392488" cy="1960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atrix\Downloads\IMG_07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2083046"/>
            <a:ext cx="4962805" cy="27915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atrix\Downloads\IMG_066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71750"/>
            <a:ext cx="4032448" cy="22682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65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755576" y="257606"/>
            <a:ext cx="5976664" cy="1090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Формы организации методической работы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6066" y="1821651"/>
            <a:ext cx="1888200" cy="4303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коллективная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26087" y="1838369"/>
            <a:ext cx="2256852" cy="4136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групповая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627024" y="1820326"/>
            <a:ext cx="2088232" cy="4136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индивидуальная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1560" y="3011910"/>
            <a:ext cx="2031614" cy="1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педагогические советы, семинары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59832" y="3011910"/>
            <a:ext cx="2797482" cy="1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творческие группы, проекты, гранты, обобщение опыта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516216" y="2982355"/>
            <a:ext cx="2517196" cy="18216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консультирование, собеседование, помощь в самообразовании, подготовке к аттестации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964381" y="1500180"/>
            <a:ext cx="357190" cy="3214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3546784" y="1419622"/>
            <a:ext cx="285752" cy="3214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6143636" y="1419622"/>
            <a:ext cx="285752" cy="3214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1214414" y="2355726"/>
            <a:ext cx="285752" cy="375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4071934" y="2355726"/>
            <a:ext cx="285752" cy="375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7119399" y="2355726"/>
            <a:ext cx="285752" cy="375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5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5576" y="339501"/>
            <a:ext cx="623850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«От профессионализма педагога к качеству дошкольного образования»;</a:t>
            </a:r>
          </a:p>
          <a:p>
            <a:r>
              <a:rPr lang="ru-RU" sz="1400" b="1" dirty="0" smtClean="0"/>
              <a:t>«Развитие речевой активности дошкольников в условиях полиэтнической образовательной </a:t>
            </a:r>
          </a:p>
          <a:p>
            <a:r>
              <a:rPr lang="ru-RU" sz="1400" b="1" dirty="0" smtClean="0"/>
              <a:t>среды в процессе интегрированного сотрудничества педагогов и специалистов ДОУ»; </a:t>
            </a:r>
          </a:p>
          <a:p>
            <a:r>
              <a:rPr lang="ru-RU" sz="1400" b="1" dirty="0" smtClean="0"/>
              <a:t>«</a:t>
            </a:r>
            <a:r>
              <a:rPr lang="ru-RU" sz="1400" b="1" dirty="0"/>
              <a:t>В ногу со временем: развитие ключевых компетенций современного руководителя</a:t>
            </a:r>
            <a:r>
              <a:rPr lang="ru-RU" sz="1400" b="1" dirty="0" smtClean="0"/>
              <a:t>»;</a:t>
            </a:r>
          </a:p>
          <a:p>
            <a:r>
              <a:rPr lang="ru-RU" sz="1400" b="1" dirty="0"/>
              <a:t>«Юбилейные даты как актуальное средство профессиональной и творческой мотивации педагогов </a:t>
            </a:r>
            <a:endParaRPr lang="ru-RU" sz="1400" b="1" dirty="0" smtClean="0"/>
          </a:p>
          <a:p>
            <a:r>
              <a:rPr lang="ru-RU" sz="1400" b="1" dirty="0"/>
              <a:t> </a:t>
            </a:r>
            <a:r>
              <a:rPr lang="ru-RU" sz="1400" b="1" dirty="0" smtClean="0"/>
              <a:t>в </a:t>
            </a:r>
            <a:r>
              <a:rPr lang="ru-RU" sz="1400" b="1" dirty="0"/>
              <a:t>познавательно-краеведческой деятельности</a:t>
            </a:r>
            <a:r>
              <a:rPr lang="ru-RU" sz="1400" b="1" dirty="0" smtClean="0"/>
              <a:t>»;</a:t>
            </a:r>
          </a:p>
          <a:p>
            <a:r>
              <a:rPr lang="ru-RU" sz="1400" b="1" dirty="0">
                <a:solidFill>
                  <a:srgbClr val="FF0000"/>
                </a:solidFill>
              </a:rPr>
              <a:t>«Организация работы детского сада в условиях двуязычной культуры</a:t>
            </a:r>
            <a:r>
              <a:rPr lang="ru-RU" sz="1400" b="1" dirty="0" smtClean="0">
                <a:solidFill>
                  <a:srgbClr val="FF0000"/>
                </a:solidFill>
              </a:rPr>
              <a:t>»;</a:t>
            </a:r>
          </a:p>
          <a:p>
            <a:r>
              <a:rPr lang="ru-RU" sz="1400" b="1" dirty="0"/>
              <a:t>«Проблемы и пути решения внедрения и реализации инклюзивного образования в ДОУ</a:t>
            </a:r>
            <a:r>
              <a:rPr lang="ru-RU" sz="1400" b="1" dirty="0" smtClean="0"/>
              <a:t>»;</a:t>
            </a:r>
          </a:p>
          <a:p>
            <a:r>
              <a:rPr lang="ru-RU" sz="1400" b="1" dirty="0"/>
              <a:t>«Проблемы и перспективы реализации ФГОС ДО</a:t>
            </a:r>
            <a:r>
              <a:rPr lang="ru-RU" sz="1400" b="1" dirty="0" smtClean="0"/>
              <a:t>»;</a:t>
            </a:r>
          </a:p>
          <a:p>
            <a:r>
              <a:rPr lang="ru-RU" sz="1400" b="1" dirty="0" smtClean="0">
                <a:solidFill>
                  <a:srgbClr val="FF0000"/>
                </a:solidFill>
              </a:rPr>
              <a:t>«Межнациональная толерантность как необходимый элемент развития личности»;</a:t>
            </a:r>
          </a:p>
          <a:p>
            <a:r>
              <a:rPr lang="ru-RU" sz="1400" b="1" dirty="0" smtClean="0">
                <a:solidFill>
                  <a:srgbClr val="FF0000"/>
                </a:solidFill>
              </a:rPr>
              <a:t>«Проектное краеведение как эффективная форма гражданско-патриотического воспитания дошкольников». </a:t>
            </a:r>
            <a:endParaRPr lang="ru-RU" sz="1400" b="1" dirty="0">
              <a:solidFill>
                <a:srgbClr val="FF0000"/>
              </a:solidFill>
            </a:endParaRPr>
          </a:p>
        </p:txBody>
      </p:sp>
      <p:pic>
        <p:nvPicPr>
          <p:cNvPr id="6" name="Picture 2" descr="C:\Users\Matrix\AppData\Local\Temp\Rar$DIa0.813\6cd7779d4bfe308f972e225cacac3db6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355877"/>
            <a:ext cx="2355734" cy="1657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48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pic>
        <p:nvPicPr>
          <p:cNvPr id="3074" name="Picture 2" descr="C:\Users\Matrix\AppData\Local\Temp\Rar$DIa0.071\DSC005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267494"/>
            <a:ext cx="3328370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atrix\AppData\Local\Temp\Rar$DIa0.036\SDC157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838" y="267494"/>
            <a:ext cx="3417498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Matrix\AppData\Local\Temp\Rar$DIa0.856\DSC005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2" y="2499743"/>
            <a:ext cx="3328370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Admin\Desktop\Музей в чемодане февраль\20200206_095507.jpg"/>
          <p:cNvPicPr>
            <a:picLocks noChangeAspect="1" noChangeArrowheads="1"/>
          </p:cNvPicPr>
          <p:nvPr/>
        </p:nvPicPr>
        <p:blipFill>
          <a:blip r:embed="rId5" cstate="print">
            <a:lum contrast="30000"/>
          </a:blip>
          <a:srcRect/>
          <a:stretch>
            <a:fillRect/>
          </a:stretch>
        </p:blipFill>
        <p:spPr bwMode="auto">
          <a:xfrm>
            <a:off x="4178838" y="2487132"/>
            <a:ext cx="3522628" cy="2088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2451" y="14085"/>
            <a:ext cx="1901272" cy="82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9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565572"/>
          </a:xfrm>
        </p:spPr>
        <p:txBody>
          <a:bodyPr>
            <a:normAutofit fontScale="90000"/>
          </a:bodyPr>
          <a:lstStyle/>
          <a:p>
            <a:r>
              <a:rPr lang="ru-RU" sz="2400" b="1" i="0" dirty="0" smtClean="0"/>
              <a:t>«ПЕДАГОГИЧЕСКАЯ АКАДЕМИЯ»</a:t>
            </a:r>
            <a:br>
              <a:rPr lang="ru-RU" sz="2400" b="1" i="0" dirty="0" smtClean="0"/>
            </a:br>
            <a:endParaRPr lang="ru-RU" sz="2400" b="1" i="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843559"/>
            <a:ext cx="8229600" cy="451596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800" b="1" dirty="0"/>
              <a:t>Развивать профессионально-личностную компетентность педагогических работников дошкольного образования по моделированию образовательного пространства дошкольного образования в соответствии с ФГОС </a:t>
            </a:r>
            <a:r>
              <a:rPr lang="ru-RU" sz="1800" b="1" dirty="0" smtClean="0"/>
              <a:t>ДО</a:t>
            </a:r>
            <a:r>
              <a:rPr lang="ru-RU" sz="1800" b="1" dirty="0"/>
              <a:t>;</a:t>
            </a:r>
            <a:r>
              <a:rPr lang="ru-RU" sz="1800" b="1" dirty="0" smtClean="0"/>
              <a:t> </a:t>
            </a:r>
          </a:p>
          <a:p>
            <a:pPr>
              <a:spcBef>
                <a:spcPts val="0"/>
              </a:spcBef>
            </a:pPr>
            <a:r>
              <a:rPr lang="ru-RU" sz="1800" b="1" dirty="0" smtClean="0"/>
              <a:t>Содействовать  </a:t>
            </a:r>
            <a:r>
              <a:rPr lang="ru-RU" sz="1800" b="1" dirty="0"/>
              <a:t>развитию мотивации педагогов к личностному </a:t>
            </a:r>
            <a:r>
              <a:rPr lang="ru-RU" sz="1800" b="1" dirty="0" smtClean="0"/>
              <a:t>росту;</a:t>
            </a:r>
            <a:endParaRPr lang="ru-RU" sz="1800" b="1" dirty="0"/>
          </a:p>
          <a:p>
            <a:pPr lvl="0"/>
            <a:r>
              <a:rPr lang="ru-RU" sz="1800" b="1" dirty="0"/>
              <a:t>Способствовать обобщению и распространению инновационного педагогического опыта участников </a:t>
            </a:r>
            <a:r>
              <a:rPr lang="ru-RU" sz="1800" b="1" dirty="0" smtClean="0"/>
              <a:t>проекта;</a:t>
            </a:r>
            <a:endParaRPr lang="ru-RU" sz="1800" b="1" dirty="0"/>
          </a:p>
          <a:p>
            <a:r>
              <a:rPr lang="ru-RU" sz="1800" b="1" dirty="0"/>
              <a:t>Привлекать внимание общественности к инновационной деятельности с целью создания позитивного имиджа системы дошкольного образования </a:t>
            </a:r>
            <a:r>
              <a:rPr lang="ru-RU" sz="1800" b="1" dirty="0" err="1"/>
              <a:t>Лениногорского</a:t>
            </a:r>
            <a:r>
              <a:rPr lang="ru-RU" sz="1800" b="1" dirty="0"/>
              <a:t> муниципального района.</a:t>
            </a:r>
            <a:r>
              <a:rPr lang="ru-RU" sz="1800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99EEB-E93E-401E-A579-CC9C0B917839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451" y="14085"/>
            <a:ext cx="1901272" cy="82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2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6074" y="339502"/>
            <a:ext cx="852874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«Педагогическая академия»</a:t>
            </a:r>
          </a:p>
          <a:p>
            <a:r>
              <a:rPr lang="ru-RU" b="1" dirty="0" smtClean="0"/>
              <a:t>кафедра взаимодействия ДОУ с родителями и социумом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-семинар-практикум «Сотрудничество с родителями, как базовый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инструмент социализации детей»;</a:t>
            </a:r>
          </a:p>
          <a:p>
            <a:r>
              <a:rPr lang="ru-RU" b="1" dirty="0" smtClean="0"/>
              <a:t>-мастер-класс «Укрепление партнерства ДОУ  и семьи через социально-</a:t>
            </a:r>
          </a:p>
          <a:p>
            <a:r>
              <a:rPr lang="ru-RU" b="1" dirty="0" smtClean="0"/>
              <a:t>игровые технологии»;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-тренинг для родителей «Патриотическое воспитание дошкольников»;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-выставка семейных традиций и праздников;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-муниципальный конкурс «Семья года»;</a:t>
            </a:r>
          </a:p>
          <a:p>
            <a:r>
              <a:rPr lang="ru-RU" b="1" dirty="0" smtClean="0"/>
              <a:t>-совместные мероприятия с </a:t>
            </a:r>
            <a:r>
              <a:rPr lang="ru-RU" b="1" dirty="0" err="1" smtClean="0"/>
              <a:t>Лениногорским</a:t>
            </a:r>
            <a:r>
              <a:rPr lang="ru-RU" b="1" dirty="0" smtClean="0"/>
              <a:t> музыкально-</a:t>
            </a:r>
          </a:p>
          <a:p>
            <a:r>
              <a:rPr lang="ru-RU" b="1" dirty="0" smtClean="0"/>
              <a:t>художественным педагогическим колледжем;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-совместные мероприятия с школой;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-межрегиональный семинар «Роль национальной культуры в духовно-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Нравственном воспитании учащихся».  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3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pic>
        <p:nvPicPr>
          <p:cNvPr id="2050" name="Picture 2" descr="C:\Users\Matrix\AppData\Local\Temp\Rar$DIa0.469\IMG_88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9542"/>
            <a:ext cx="6084904" cy="40554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52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pic>
        <p:nvPicPr>
          <p:cNvPr id="3" name="Picture 2" descr="C:\Users\Matrix\Downloads\20191010_1216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9502"/>
            <a:ext cx="3816424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Matrix\Downloads\IMG-20171101-WA00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22238"/>
            <a:ext cx="4224469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Df\Downloads\Заседание базовой площадки по реализации ФГОС на базе МБДОУ №2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22238"/>
            <a:ext cx="3672408" cy="23797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C:\Documents and Settings\Admin\Мои документы\Письма школам и для сайта\Статья ММО учителей начальных классов национальных школ\DSC_044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39502"/>
            <a:ext cx="3816424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81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11560" y="676883"/>
            <a:ext cx="874111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«Роль национальной культуры в духовно-нравственном воспитании учащихся»</a:t>
            </a:r>
          </a:p>
          <a:p>
            <a:r>
              <a:rPr lang="ru-RU" sz="1600" dirty="0" smtClean="0"/>
              <a:t>межрегиональный семинар;</a:t>
            </a:r>
          </a:p>
          <a:p>
            <a:r>
              <a:rPr lang="ru-RU" sz="1600" dirty="0" smtClean="0"/>
              <a:t>«Чувашский язык: проблемы популяризации» республиканский семинар;</a:t>
            </a:r>
          </a:p>
          <a:p>
            <a:r>
              <a:rPr lang="ru-RU" sz="1600" dirty="0" smtClean="0"/>
              <a:t>«Построение системы нравственно-патриотического воспитания в соответствии с </a:t>
            </a:r>
          </a:p>
          <a:p>
            <a:r>
              <a:rPr lang="ru-RU" sz="1600" dirty="0" smtClean="0"/>
              <a:t>ФГОС ДО» международная научно-практическая конференция;</a:t>
            </a:r>
          </a:p>
          <a:p>
            <a:r>
              <a:rPr lang="ru-RU" sz="1600" dirty="0" smtClean="0"/>
              <a:t>«Интеграция семейной и народной культуры народов Поволжья» региональный </a:t>
            </a:r>
          </a:p>
          <a:p>
            <a:r>
              <a:rPr lang="ru-RU" sz="1600" dirty="0" smtClean="0"/>
              <a:t>семинар;</a:t>
            </a:r>
          </a:p>
          <a:p>
            <a:r>
              <a:rPr lang="ru-RU" sz="1600" dirty="0" smtClean="0"/>
              <a:t>«Организационно-педагогические аспекты формирования интереса к национальным </a:t>
            </a:r>
          </a:p>
          <a:p>
            <a:r>
              <a:rPr lang="ru-RU" sz="1600" dirty="0" smtClean="0"/>
              <a:t>традициям и культуре татарского народа посредством театрализованной деятельности»;</a:t>
            </a:r>
          </a:p>
          <a:p>
            <a:r>
              <a:rPr lang="ru-RU" sz="1600" dirty="0" smtClean="0"/>
              <a:t>«Национальное сокровище татарского народа» региональный семинар-практикум;</a:t>
            </a:r>
          </a:p>
          <a:p>
            <a:r>
              <a:rPr lang="ru-RU" sz="1600" dirty="0" smtClean="0"/>
              <a:t>«Диалог культур» Всероссийская научно-практическая конференция.</a:t>
            </a:r>
          </a:p>
          <a:p>
            <a:endParaRPr lang="ru-RU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t="4931"/>
          <a:stretch>
            <a:fillRect/>
          </a:stretch>
        </p:blipFill>
        <p:spPr bwMode="auto">
          <a:xfrm>
            <a:off x="6156176" y="3507854"/>
            <a:ext cx="2515453" cy="1492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Matrix\Downloads\DSCF60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631920"/>
            <a:ext cx="2445961" cy="1368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Matrix\Downloads\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66464"/>
            <a:ext cx="2616046" cy="13749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311" y="14085"/>
            <a:ext cx="1753411" cy="76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40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600" y="446687"/>
            <a:ext cx="7116885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патриотической песни, посвященный 75-летию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Победы в ВОВ и 100-летию образования ТАССР «Родная 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песня-2020»;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патриотического танца, песни, художественного слова 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«Память огненных лет»;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«Дружба народов»;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«Многонациональный Лениногорск- Радуга дружбы»;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«Путешествие в страну </a:t>
            </a:r>
            <a:r>
              <a:rPr lang="ru-RU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Г.Тукая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детско-юношеских театров «</a:t>
            </a:r>
            <a:r>
              <a:rPr lang="ru-RU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Сайяр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«</a:t>
            </a:r>
            <a:r>
              <a:rPr lang="ru-RU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Джалиловские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чтения»;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«Родина в сердце моем»;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«Мы из знатного рода»;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«Татарстану-100»;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«Лучший </a:t>
            </a:r>
            <a:r>
              <a:rPr lang="ru-RU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билингвальный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сад»;</a:t>
            </a:r>
          </a:p>
          <a:p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53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pic>
        <p:nvPicPr>
          <p:cNvPr id="4098" name="Picture 2" descr="C:\Users\Matrix\Downloads\IMG_16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1470"/>
            <a:ext cx="3312368" cy="22082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atrix\Downloads\IMG_53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44" y="1179595"/>
            <a:ext cx="3240360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Matrix\AppData\Local\Temp\Rar$DIa0.982\SDC15688 - копи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7734"/>
            <a:ext cx="3264363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Matrix\AppData\Local\Temp\Rar$DIa0.103\SDC15682 - копи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571750"/>
            <a:ext cx="3250837" cy="24381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3538" t="3800" r="23225" b="9401"/>
          <a:stretch/>
        </p:blipFill>
        <p:spPr>
          <a:xfrm>
            <a:off x="6012160" y="195435"/>
            <a:ext cx="2864783" cy="1909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968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0400" y="19171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pic>
        <p:nvPicPr>
          <p:cNvPr id="3" name="Picture 2" descr="C:\Users\Admin\Desktop\20190220_165038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3775" t="6601" r="10626" b="5201"/>
          <a:stretch>
            <a:fillRect/>
          </a:stretch>
        </p:blipFill>
        <p:spPr bwMode="auto">
          <a:xfrm>
            <a:off x="5868143" y="339501"/>
            <a:ext cx="3134469" cy="2056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Admin\Desktop\ФОТО ДОУ\23 февр. подг.гр. 2019\20190220_161024.jpg"/>
          <p:cNvPicPr/>
          <p:nvPr/>
        </p:nvPicPr>
        <p:blipFill>
          <a:blip r:embed="rId3" cstate="print">
            <a:lum contras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53" t="7456" r="15181"/>
          <a:stretch>
            <a:fillRect/>
          </a:stretch>
        </p:blipFill>
        <p:spPr bwMode="auto">
          <a:xfrm>
            <a:off x="539552" y="3003799"/>
            <a:ext cx="2938049" cy="1966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" descr="C:\Users\Admin\Desktop\родина\DSC03629.JPG"/>
          <p:cNvPicPr>
            <a:picLocks noChangeAspect="1" noChangeArrowheads="1"/>
          </p:cNvPicPr>
          <p:nvPr/>
        </p:nvPicPr>
        <p:blipFill>
          <a:blip r:embed="rId5" cstate="print">
            <a:lum contrast="30000"/>
          </a:blip>
          <a:srcRect r="25000"/>
          <a:stretch>
            <a:fillRect/>
          </a:stretch>
        </p:blipFill>
        <p:spPr bwMode="auto">
          <a:xfrm>
            <a:off x="683568" y="339502"/>
            <a:ext cx="3312368" cy="2056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C:\Users\Admin\Desktop\Музей в чемодане февраль\IMG-20200210-WA0002.jpg"/>
          <p:cNvPicPr>
            <a:picLocks noChangeAspect="1" noChangeArrowheads="1"/>
          </p:cNvPicPr>
          <p:nvPr/>
        </p:nvPicPr>
        <p:blipFill>
          <a:blip r:embed="rId6" cstate="print"/>
          <a:srcRect b="6770"/>
          <a:stretch>
            <a:fillRect/>
          </a:stretch>
        </p:blipFill>
        <p:spPr bwMode="auto">
          <a:xfrm>
            <a:off x="5868144" y="3075807"/>
            <a:ext cx="3318779" cy="1899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5" descr="C:\Users\User\Downloads\share_3468836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127" y="1733698"/>
            <a:ext cx="3370342" cy="22062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23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916139"/>
            <a:ext cx="6552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свободен народ, угнетающий другие народы. Сила, нужная ему для подавления другого народа, в конце концов всегда обращается против него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самого»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i="1" dirty="0" smtClean="0"/>
              <a:t>Фридрих Энгельс</a:t>
            </a:r>
            <a:endParaRPr lang="ru-RU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499742"/>
            <a:ext cx="3889078" cy="2187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Надежда\Desktop\фото\IMG-20190531-WA0039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4" r="6934"/>
          <a:stretch>
            <a:fillRect/>
          </a:stretch>
        </p:blipFill>
        <p:spPr bwMode="auto">
          <a:xfrm>
            <a:off x="985902" y="2585142"/>
            <a:ext cx="3541677" cy="2101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27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85" y="14084"/>
            <a:ext cx="2067638" cy="9020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987574"/>
            <a:ext cx="83884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3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  <a:p>
            <a:pPr algn="ctr">
              <a:spcAft>
                <a:spcPts val="0"/>
              </a:spcAft>
            </a:pPr>
            <a:r>
              <a:rPr lang="ru-RU" sz="3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Игътибарыгыз</a:t>
            </a:r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өчен рәхмәт!</a:t>
            </a:r>
            <a:endParaRPr lang="ru-RU" sz="3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3118</TotalTime>
  <Words>698</Words>
  <Application>Microsoft Office PowerPoint</Application>
  <PresentationFormat>Экран (16:9)</PresentationFormat>
  <Paragraphs>121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2_Тема Office</vt:lpstr>
      <vt:lpstr>Презентация PowerPoint</vt:lpstr>
      <vt:lpstr>  2021 год в Республике Татарстан объявлен годом Родных  языков и народного единства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«ПЕДАГОГИЧЕСКАЯ АКАДЕМИЯ»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Matrix</cp:lastModifiedBy>
  <cp:revision>387</cp:revision>
  <cp:lastPrinted>2015-10-17T13:35:07Z</cp:lastPrinted>
  <dcterms:created xsi:type="dcterms:W3CDTF">2015-10-13T08:15:21Z</dcterms:created>
  <dcterms:modified xsi:type="dcterms:W3CDTF">2021-01-27T07:58:00Z</dcterms:modified>
</cp:coreProperties>
</file>