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76" r:id="rId2"/>
    <p:sldId id="256" r:id="rId3"/>
    <p:sldId id="279" r:id="rId4"/>
    <p:sldId id="257" r:id="rId5"/>
    <p:sldId id="258" r:id="rId6"/>
    <p:sldId id="260" r:id="rId7"/>
    <p:sldId id="261" r:id="rId8"/>
    <p:sldId id="262" r:id="rId9"/>
    <p:sldId id="259" r:id="rId10"/>
    <p:sldId id="263" r:id="rId11"/>
    <p:sldId id="264" r:id="rId12"/>
    <p:sldId id="265" r:id="rId13"/>
    <p:sldId id="266" r:id="rId14"/>
    <p:sldId id="267" r:id="rId15"/>
    <p:sldId id="271" r:id="rId16"/>
    <p:sldId id="268" r:id="rId17"/>
    <p:sldId id="269" r:id="rId18"/>
    <p:sldId id="270" r:id="rId19"/>
    <p:sldId id="272" r:id="rId20"/>
    <p:sldId id="273" r:id="rId21"/>
    <p:sldId id="274" r:id="rId22"/>
    <p:sldId id="277" r:id="rId23"/>
    <p:sldId id="278" r:id="rId24"/>
    <p:sldId id="275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66CCFF"/>
    <a:srgbClr val="99FFCC"/>
    <a:srgbClr val="0066FF"/>
    <a:srgbClr val="3399FF"/>
    <a:srgbClr val="5AB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>
      <p:cViewPr varScale="1">
        <p:scale>
          <a:sx n="20" d="100"/>
          <a:sy n="20" d="100"/>
        </p:scale>
        <p:origin x="3228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2867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2867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2867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grpSp>
          <p:nvGrpSpPr>
            <p:cNvPr id="28678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28679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28680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28681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28682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8683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28684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8685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8686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8687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8688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8689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pic>
              <p:nvPicPr>
                <p:cNvPr id="28690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691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692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693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694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695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696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697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28698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8699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00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01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02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03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04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05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06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07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08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09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10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11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12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13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14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15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16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717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28718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19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20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21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22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23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24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25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26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28727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728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kumimoji="1" lang="ru-RU"/>
            </a:p>
          </p:txBody>
        </p:sp>
      </p:grpSp>
      <p:sp>
        <p:nvSpPr>
          <p:cNvPr id="28729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730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8731" name="Rectangle 5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0170AFE9-3A7B-4A03-89DB-B32EEE804B03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28732" name="Rectangle 6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8733" name="Rectangle 6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9D1B49F-8EAA-4DAF-8149-A4537EB246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FB1A5-65F0-449F-97BA-A8EB56928B30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9A04-6372-471C-AC34-2A74616EC4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C11EAA-E1D0-41A3-AD60-FF68D4B9B2A3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3E135-28EF-42D2-8EFD-ABB09FBF57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C8BAC-B0BE-4CC6-A46C-B8ED9D825494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CD9A4B-E219-4C36-83C5-9CA71D7672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395C38-575F-4698-B379-49B9065E3D4D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02E81-35C6-4B87-A7AB-464609216A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B9A56E-EC43-44B5-A54A-281E32288EB6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F5ABA-4988-4A19-AC17-1C4D228BF6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0CA66D-6853-4124-807B-F6970DA854F4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C4365-9A9E-4966-AE3D-D3635074144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8143A5-3FCF-4B60-9AA1-F205A173EFE0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AA6A-029B-4A18-AAA7-A3F883651C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A79721-8E88-44C7-BEC2-727EE6744876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9CB475-6FB6-448E-AEC7-EA7D215B02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FDC361-2D31-4A8F-BAEC-746B1986D868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AB589E-2AE7-4782-B2BA-19173482AE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C3BD7B-71A9-4A1D-BEA4-D4DE18D9228F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3EC87-2DDD-46E2-BBD3-AD090A88DA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27651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27652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grpSp>
          <p:nvGrpSpPr>
            <p:cNvPr id="27654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27655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27656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27657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27658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7659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27660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7661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7662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7663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7664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7665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pic>
              <p:nvPicPr>
                <p:cNvPr id="27666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67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68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69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70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71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72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73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27674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7675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76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77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78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79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80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81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82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83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84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85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86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87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88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89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90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91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92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693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27694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95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96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97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98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99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700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701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702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27703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704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kumimoji="1" lang="ru-RU"/>
            </a:p>
          </p:txBody>
        </p:sp>
      </p:grpSp>
      <p:sp>
        <p:nvSpPr>
          <p:cNvPr id="27705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706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707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D0F69B6B-F713-4E99-AF9A-F2470A96F6B9}" type="datetimeFigureOut">
              <a:rPr lang="ru-RU"/>
              <a:pPr/>
              <a:t>10.04.2020</a:t>
            </a:fld>
            <a:endParaRPr lang="ru-RU"/>
          </a:p>
        </p:txBody>
      </p:sp>
      <p:sp>
        <p:nvSpPr>
          <p:cNvPr id="27708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/>
          </a:p>
        </p:txBody>
      </p:sp>
      <p:sp>
        <p:nvSpPr>
          <p:cNvPr id="27709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039872C2-BCEC-4550-9687-045234370A3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 bwMode="auto">
          <a:xfrm>
            <a:off x="785786" y="3357563"/>
            <a:ext cx="6442102" cy="112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10.04.2020.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i="1" kern="0" dirty="0" smtClean="0">
                <a:latin typeface="Monotype Corsiva" pitchFamily="66" charset="0"/>
                <a:cs typeface="+mn-cs"/>
              </a:rPr>
              <a:t>Руководитель объединения: </a:t>
            </a:r>
            <a:r>
              <a:rPr lang="ru-RU" sz="4400" i="1" kern="0" dirty="0" smtClean="0">
                <a:solidFill>
                  <a:srgbClr val="FF0000"/>
                </a:solidFill>
                <a:latin typeface="Monotype Corsiva" pitchFamily="66" charset="0"/>
                <a:cs typeface="+mn-cs"/>
              </a:rPr>
              <a:t>Ганиева Т.И.</a:t>
            </a:r>
            <a:endParaRPr kumimoji="0" lang="ru-RU" sz="44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714356"/>
            <a:ext cx="7143800" cy="192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3600" i="1" kern="0" dirty="0" smtClean="0">
                <a:latin typeface="Monotype Corsiva" pitchFamily="66" charset="0"/>
              </a:rPr>
              <a:t>МБОУ </a:t>
            </a:r>
            <a:r>
              <a:rPr lang="ru-RU" sz="3600" i="1" kern="0" dirty="0" err="1" smtClean="0">
                <a:latin typeface="Monotype Corsiva" pitchFamily="66" charset="0"/>
              </a:rPr>
              <a:t>Кичкетанская</a:t>
            </a:r>
            <a:r>
              <a:rPr lang="ru-RU" sz="3600" i="1" kern="0" dirty="0" smtClean="0">
                <a:latin typeface="Monotype Corsiva" pitchFamily="66" charset="0"/>
              </a:rPr>
              <a:t> СОШ</a:t>
            </a:r>
          </a:p>
          <a:p>
            <a:pPr lvl="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3600" i="1" kern="0" dirty="0" smtClean="0">
                <a:solidFill>
                  <a:srgbClr val="FF0000"/>
                </a:solidFill>
                <a:latin typeface="Monotype Corsiva" pitchFamily="66" charset="0"/>
              </a:rPr>
              <a:t>«Молодые рукодельницы» </a:t>
            </a:r>
          </a:p>
          <a:p>
            <a:pPr lvl="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3600" i="1" kern="0" dirty="0" smtClean="0">
                <a:latin typeface="Monotype Corsiva" pitchFamily="66" charset="0"/>
              </a:rPr>
              <a:t>для 5,6 классов</a:t>
            </a:r>
          </a:p>
          <a:p>
            <a:pPr lvl="0" algn="ctr">
              <a:lnSpc>
                <a:spcPct val="80000"/>
              </a:lnSpc>
              <a:spcBef>
                <a:spcPct val="20000"/>
              </a:spcBef>
              <a:defRPr/>
            </a:pPr>
            <a:endParaRPr lang="ru-RU" i="1" kern="0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071545"/>
            <a:ext cx="7786711" cy="4500595"/>
          </a:xfrm>
        </p:spPr>
        <p:txBody>
          <a:bodyPr/>
          <a:lstStyle/>
          <a:p>
            <a:pPr algn="ctr"/>
            <a:r>
              <a:rPr lang="ru-RU" sz="7200" b="1" i="1" dirty="0">
                <a:solidFill>
                  <a:srgbClr val="FF3300"/>
                </a:solidFill>
                <a:latin typeface="Monotype Corsiva" pitchFamily="66" charset="0"/>
              </a:rPr>
              <a:t>Презентация </a:t>
            </a:r>
            <a:r>
              <a:rPr lang="ru-RU" sz="7200" b="1" i="1" dirty="0" smtClean="0">
                <a:solidFill>
                  <a:srgbClr val="FF3300"/>
                </a:solidFill>
                <a:latin typeface="Monotype Corsiva" pitchFamily="66" charset="0"/>
              </a:rPr>
              <a:t>на </a:t>
            </a:r>
            <a:r>
              <a:rPr lang="ru-RU" sz="7200" b="1" i="1" dirty="0">
                <a:solidFill>
                  <a:srgbClr val="FF3300"/>
                </a:solidFill>
                <a:latin typeface="Monotype Corsiva" pitchFamily="66" charset="0"/>
              </a:rPr>
              <a:t>тему </a:t>
            </a:r>
            <a:r>
              <a:rPr lang="ru-RU" sz="7200" b="1" i="1" dirty="0" smtClean="0">
                <a:solidFill>
                  <a:srgbClr val="FF3300"/>
                </a:solidFill>
                <a:latin typeface="Monotype Corsiva" pitchFamily="66" charset="0"/>
              </a:rPr>
              <a:t>:</a:t>
            </a:r>
            <a:r>
              <a:rPr lang="en-US" sz="7200" b="1" i="1" dirty="0" smtClean="0">
                <a:solidFill>
                  <a:srgbClr val="FF3300"/>
                </a:solidFill>
                <a:latin typeface="Monotype Corsiva" pitchFamily="66" charset="0"/>
              </a:rPr>
              <a:t/>
            </a:r>
            <a:br>
              <a:rPr lang="en-US" sz="7200" b="1" i="1" dirty="0" smtClean="0">
                <a:solidFill>
                  <a:srgbClr val="FF3300"/>
                </a:solidFill>
                <a:latin typeface="Monotype Corsiva" pitchFamily="66" charset="0"/>
              </a:rPr>
            </a:br>
            <a:r>
              <a:rPr lang="ru-RU" sz="7200" b="1" i="1" dirty="0" smtClean="0">
                <a:solidFill>
                  <a:srgbClr val="002060"/>
                </a:solidFill>
                <a:latin typeface="Monotype Corsiva" pitchFamily="66" charset="0"/>
              </a:rPr>
              <a:t>«</a:t>
            </a:r>
            <a:r>
              <a:rPr lang="ru-RU" sz="7200" b="1" i="1" dirty="0">
                <a:solidFill>
                  <a:srgbClr val="002060"/>
                </a:solidFill>
                <a:latin typeface="Monotype Corsiva" pitchFamily="66" charset="0"/>
              </a:rPr>
              <a:t>Лоскутное </a:t>
            </a:r>
            <a:r>
              <a:rPr lang="ru-RU" sz="7200" b="1" i="1" dirty="0" smtClean="0">
                <a:solidFill>
                  <a:srgbClr val="002060"/>
                </a:solidFill>
                <a:latin typeface="Monotype Corsiva" pitchFamily="66" charset="0"/>
              </a:rPr>
              <a:t>шитьё. Практическая работа: </a:t>
            </a:r>
            <a:br>
              <a:rPr lang="ru-RU" sz="7200" b="1" i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7200" b="1" i="1" dirty="0" smtClean="0">
                <a:solidFill>
                  <a:srgbClr val="002060"/>
                </a:solidFill>
                <a:latin typeface="Monotype Corsiva" pitchFamily="66" charset="0"/>
              </a:rPr>
              <a:t>пошив изделия»</a:t>
            </a:r>
            <a:endParaRPr lang="ru-RU" sz="7200" b="1" i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642918"/>
            <a:ext cx="6072214" cy="532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90000"/>
              </a:lnSpc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занятия: 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Продолжить ознакомить учащихся с историей развития лоскутной техники; материалами и приспособлениями для шитья; 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Дать представление о техниках лоскутного шитья;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Научить изготавливать и пользоваться шаблонами для раскроя элементов композиции; 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Создать композицию из квадратиков;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Развивать эстетический и художественный вкус, точность, аккуратность. </a:t>
            </a:r>
          </a:p>
          <a:p>
            <a:pPr marL="609600" indent="-609600">
              <a:lnSpc>
                <a:spcPct val="90000"/>
              </a:lnSpc>
            </a:pPr>
            <a:endParaRPr lang="ru-RU" b="1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8313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i="1">
                <a:solidFill>
                  <a:srgbClr val="0066FF"/>
                </a:solidFill>
                <a:latin typeface="Monotype Corsiva" pitchFamily="66" charset="0"/>
              </a:rPr>
              <a:t>История появления лоскутного шитья.</a:t>
            </a:r>
          </a:p>
        </p:txBody>
      </p:sp>
      <p:sp>
        <p:nvSpPr>
          <p:cNvPr id="14338" name="Содержимое 2"/>
          <p:cNvSpPr>
            <a:spLocks noGrp="1"/>
          </p:cNvSpPr>
          <p:nvPr>
            <p:ph idx="4294967295"/>
          </p:nvPr>
        </p:nvSpPr>
        <p:spPr>
          <a:xfrm>
            <a:off x="0" y="981075"/>
            <a:ext cx="4859338" cy="6119813"/>
          </a:xfrm>
        </p:spPr>
        <p:txBody>
          <a:bodyPr/>
          <a:lstStyle/>
          <a:p>
            <a:pPr>
              <a:buFontTx/>
              <a:buNone/>
            </a:pPr>
            <a:r>
              <a:rPr lang="ru-RU" sz="1600">
                <a:latin typeface="Monotype Corsiva" pitchFamily="66" charset="0"/>
              </a:rPr>
              <a:t>                </a:t>
            </a:r>
            <a:r>
              <a:rPr lang="ru-RU" sz="1400">
                <a:latin typeface="Times New Roman" pitchFamily="18" charset="0"/>
              </a:rPr>
              <a:t>Шитье из лоскутков — искусство, имеющее многовековую историю. Во второй половине XIX века в русской крестьянской среде появился ситец — материал фабричного производства, изготовлявшийся специально для деревни, с ярким, преимущественно цветочным орнаментом. Крестьянки охотно шили из него одежду, а оставшиеся куски бережно хранили. Вскоре во многих уголках России появились лоскутные изделия —половики, одеяла, настенные покрывала. Кусочки ткани так искусно подбирались мастерицами по цвету, соединялись в такие гармоничные, ритмически организованные композиции, что эти утилитарные изделия становились настоящими произведениями народного декоративно-прикладного искусства. Лоскутное шитье занимает достойное место среди декоративно-прикладных видов в искусстве многих народов мира. Их современная техника основана на традициях мастеров разных стран. Наибольшее развитие лоскутное шитье  получило, кроме России, в Северной Америке, куда они попали из Европы и Африки и стали одним из основных видов декоративно-прикладного искусства. Там лоскутное шитье называется «пэчворк».</a:t>
            </a:r>
          </a:p>
        </p:txBody>
      </p:sp>
      <p:pic>
        <p:nvPicPr>
          <p:cNvPr id="14339" name="Picture 2" descr="D:\Любимая музыка Юли\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836613"/>
            <a:ext cx="3671888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260350"/>
            <a:ext cx="7477125" cy="1143000"/>
          </a:xfrm>
        </p:spPr>
        <p:txBody>
          <a:bodyPr/>
          <a:lstStyle/>
          <a:p>
            <a:pPr algn="ctr"/>
            <a:r>
              <a:rPr lang="ru-RU" sz="2800">
                <a:solidFill>
                  <a:srgbClr val="3399FF"/>
                </a:solidFill>
                <a:latin typeface="Times New Roman" pitchFamily="18" charset="0"/>
              </a:rPr>
              <a:t>Виды лоскутного шитья</a:t>
            </a:r>
            <a:r>
              <a:rPr lang="ru-RU" sz="2800">
                <a:latin typeface="Times New Roman" pitchFamily="18" charset="0"/>
              </a:rPr>
              <a:t>.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4294967295"/>
          </p:nvPr>
        </p:nvSpPr>
        <p:spPr>
          <a:xfrm>
            <a:off x="539750" y="1268413"/>
            <a:ext cx="7200900" cy="4525962"/>
          </a:xfrm>
        </p:spPr>
        <p:txBody>
          <a:bodyPr/>
          <a:lstStyle/>
          <a:p>
            <a:pPr>
              <a:buFontTx/>
              <a:buNone/>
            </a:pPr>
            <a:r>
              <a:rPr lang="ru-RU" sz="1800" i="1">
                <a:latin typeface="Monotype Corsiva" pitchFamily="66" charset="0"/>
              </a:rPr>
              <a:t>                                          Традиционный пэчворк</a:t>
            </a:r>
          </a:p>
          <a:p>
            <a:pPr>
              <a:buFontTx/>
              <a:buNone/>
            </a:pPr>
            <a:r>
              <a:rPr lang="ru-RU" sz="1800">
                <a:latin typeface="Monotype Corsiva" pitchFamily="66" charset="0"/>
              </a:rPr>
              <a:t>       Англо-американское рукоделие, цель которого – создание цельного полотна из отдельных лоскутков, сложенных в геометрические узоры.</a:t>
            </a:r>
          </a:p>
          <a:p>
            <a:endParaRPr lang="ru-RU" sz="1400"/>
          </a:p>
        </p:txBody>
      </p:sp>
      <p:pic>
        <p:nvPicPr>
          <p:cNvPr id="15363" name="Picture 3" descr="D:\Любимая музыка Юли\patchwork-quilting-creative-ideas1-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2565400"/>
            <a:ext cx="54864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 idx="4294967295"/>
          </p:nvPr>
        </p:nvSpPr>
        <p:spPr>
          <a:xfrm rot="10800000" flipV="1">
            <a:off x="468313" y="333375"/>
            <a:ext cx="6923087" cy="1655763"/>
          </a:xfrm>
        </p:spPr>
        <p:txBody>
          <a:bodyPr/>
          <a:lstStyle/>
          <a:p>
            <a:r>
              <a:rPr lang="ru-RU" sz="1200" i="1"/>
              <a:t/>
            </a:r>
            <a:br>
              <a:rPr lang="ru-RU" sz="1200" i="1"/>
            </a:br>
            <a:r>
              <a:rPr lang="ru-RU" sz="2400" i="1">
                <a:solidFill>
                  <a:schemeClr val="tx1"/>
                </a:solidFill>
                <a:latin typeface="Monotype Corsiva" pitchFamily="66" charset="0"/>
              </a:rPr>
              <a:t>Крэйзи-пэчворк (сумасшедший лоскуток)</a:t>
            </a:r>
            <a:r>
              <a:rPr lang="ru-RU" sz="1200" i="1">
                <a:solidFill>
                  <a:schemeClr val="tx1"/>
                </a:solidFill>
              </a:rPr>
              <a:t/>
            </a:r>
            <a:br>
              <a:rPr lang="ru-RU" sz="1200" i="1">
                <a:solidFill>
                  <a:schemeClr val="tx1"/>
                </a:solidFill>
              </a:rPr>
            </a:br>
            <a:r>
              <a:rPr lang="ru-RU" sz="1200" i="1">
                <a:solidFill>
                  <a:schemeClr val="tx1"/>
                </a:solidFill>
              </a:rPr>
              <a:t/>
            </a:r>
            <a:br>
              <a:rPr lang="ru-RU" sz="1200" i="1">
                <a:solidFill>
                  <a:schemeClr val="tx1"/>
                </a:solidFill>
              </a:rPr>
            </a:br>
            <a:r>
              <a:rPr lang="ru-RU" sz="1600">
                <a:solidFill>
                  <a:schemeClr val="tx1"/>
                </a:solidFill>
                <a:latin typeface="Monotype Corsiva" pitchFamily="66" charset="0"/>
              </a:rPr>
              <a:t>Разновидность пэчворка, в которой соблюдается технология изготовления лоскутных полотен с использованием произвольных (неправильных) фигур, кривых полос и аппликаций.</a:t>
            </a:r>
            <a:br>
              <a:rPr lang="ru-RU" sz="1600">
                <a:solidFill>
                  <a:schemeClr val="tx1"/>
                </a:solidFill>
                <a:latin typeface="Monotype Corsiva" pitchFamily="66" charset="0"/>
              </a:rPr>
            </a:br>
            <a:endParaRPr lang="ru-RU" sz="160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16386" name="Picture 4" descr="D:\Любимая музыка Юли\кр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844675"/>
            <a:ext cx="4383088" cy="4264025"/>
          </a:xfrm>
        </p:spPr>
      </p:pic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2286000" y="2690813"/>
            <a:ext cx="4572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88" name="Прямоугольник 7"/>
          <p:cNvSpPr>
            <a:spLocks noChangeArrowheads="1"/>
          </p:cNvSpPr>
          <p:nvPr/>
        </p:nvSpPr>
        <p:spPr bwMode="auto">
          <a:xfrm>
            <a:off x="323850" y="6488113"/>
            <a:ext cx="8712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latin typeface="Calibri" pitchFamily="34" charset="0"/>
              </a:rPr>
              <a:t>                               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i="1">
                <a:solidFill>
                  <a:schemeClr val="tx1"/>
                </a:solidFill>
                <a:latin typeface="Monotype Corsiva" pitchFamily="66" charset="0"/>
              </a:rPr>
              <a:t>Вязаный пэчворк</a:t>
            </a:r>
            <a:r>
              <a:rPr lang="ru-RU" sz="1100" i="1">
                <a:solidFill>
                  <a:schemeClr val="tx1"/>
                </a:solidFill>
              </a:rPr>
              <a:t/>
            </a:r>
            <a:br>
              <a:rPr lang="ru-RU" sz="1100" i="1">
                <a:solidFill>
                  <a:schemeClr val="tx1"/>
                </a:solidFill>
              </a:rPr>
            </a:br>
            <a:r>
              <a:rPr lang="ru-RU" sz="1600">
                <a:solidFill>
                  <a:schemeClr val="tx1"/>
                </a:solidFill>
                <a:latin typeface="Monotype Corsiva" pitchFamily="66" charset="0"/>
              </a:rPr>
              <a:t>Еще одна разновидность традиционного пэчворка, где используется несколько иная технология соединения лоскутов. Здесь отдельные фрагменты привязываются друг к другу с помощью контрастной нити и вязального крючка.</a:t>
            </a:r>
            <a:r>
              <a:rPr lang="ru-RU" sz="1400">
                <a:solidFill>
                  <a:schemeClr val="tx1"/>
                </a:solidFill>
              </a:rPr>
              <a:t/>
            </a:r>
            <a:br>
              <a:rPr lang="ru-RU" sz="1400">
                <a:solidFill>
                  <a:schemeClr val="tx1"/>
                </a:solidFill>
              </a:rPr>
            </a:br>
            <a:endParaRPr lang="ru-RU" sz="1400">
              <a:solidFill>
                <a:schemeClr val="tx1"/>
              </a:solidFill>
            </a:endParaRPr>
          </a:p>
        </p:txBody>
      </p:sp>
      <p:pic>
        <p:nvPicPr>
          <p:cNvPr id="17410" name="Picture 3" descr="D:\Любимая музыка Юли\вязанный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989138"/>
            <a:ext cx="5905500" cy="431958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04813"/>
            <a:ext cx="7667625" cy="15843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100" i="1"/>
              <a:t/>
            </a:r>
            <a:br>
              <a:rPr lang="ru-RU" sz="1100" i="1"/>
            </a:br>
            <a:r>
              <a:rPr lang="ru-RU" sz="1100" i="1"/>
              <a:t/>
            </a:r>
            <a:br>
              <a:rPr lang="ru-RU" sz="1100" i="1"/>
            </a:br>
            <a:r>
              <a:rPr lang="ru-RU" sz="2400" i="1">
                <a:solidFill>
                  <a:schemeClr val="tx1"/>
                </a:solidFill>
                <a:latin typeface="Monotype Corsiva" pitchFamily="66" charset="0"/>
              </a:rPr>
              <a:t>Японский пэчворк</a:t>
            </a:r>
            <a:r>
              <a:rPr lang="ru-RU" sz="1100" i="1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1100" i="1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1600">
                <a:solidFill>
                  <a:schemeClr val="tx1"/>
                </a:solidFill>
                <a:latin typeface="Monotype Corsiva" pitchFamily="66" charset="0"/>
              </a:rPr>
              <a:t>Технология лоскутного шитья, объединившая восточные и западные традиции. В ней активно используется стежка, а предпочтение отдается шелковым тканям, из которых можно изготовить и шикарное лоскутное покрывало, и панно, и одежду. В основе узоров лежат традиционные геометрические формы: квадраты, треугольники, ромбы, уголки.</a:t>
            </a:r>
            <a:r>
              <a:rPr lang="ru-RU" sz="1600">
                <a:solidFill>
                  <a:schemeClr val="tx1"/>
                </a:solidFill>
              </a:rPr>
              <a:t/>
            </a:r>
            <a:br>
              <a:rPr lang="ru-RU" sz="1600">
                <a:solidFill>
                  <a:schemeClr val="tx1"/>
                </a:solidFill>
              </a:rPr>
            </a:br>
            <a:r>
              <a:rPr lang="ru-RU" sz="1100" i="1"/>
              <a:t/>
            </a:r>
            <a:br>
              <a:rPr lang="ru-RU" sz="1100" i="1"/>
            </a:br>
            <a:endParaRPr lang="ru-RU" sz="1100"/>
          </a:p>
        </p:txBody>
      </p:sp>
      <p:pic>
        <p:nvPicPr>
          <p:cNvPr id="18434" name="Picture 2" descr="D:\Любимая музыка Юли\japonskiy-pechvork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989138"/>
            <a:ext cx="6553200" cy="442753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7667625" cy="17145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>
                <a:solidFill>
                  <a:schemeClr val="tx1"/>
                </a:solidFill>
              </a:rPr>
              <a:t/>
            </a:r>
            <a:br>
              <a:rPr lang="ru-RU" sz="2400">
                <a:solidFill>
                  <a:schemeClr val="tx1"/>
                </a:solidFill>
              </a:rPr>
            </a:br>
            <a:r>
              <a:rPr lang="ru-RU" sz="2400">
                <a:solidFill>
                  <a:schemeClr val="tx1"/>
                </a:solidFill>
              </a:rPr>
              <a:t>Квилинг</a:t>
            </a:r>
            <a:br>
              <a:rPr lang="ru-RU" sz="2400">
                <a:solidFill>
                  <a:schemeClr val="tx1"/>
                </a:solidFill>
              </a:rPr>
            </a:br>
            <a:r>
              <a:rPr lang="ru-RU" sz="2400">
                <a:solidFill>
                  <a:schemeClr val="tx1"/>
                </a:solidFill>
              </a:rPr>
              <a:t> </a:t>
            </a:r>
            <a:r>
              <a:rPr lang="ru-RU" sz="1400">
                <a:solidFill>
                  <a:schemeClr val="tx1"/>
                </a:solidFill>
                <a:latin typeface="Monotype Corsiva" pitchFamily="66" charset="0"/>
              </a:rPr>
              <a:t>Считается, что квилтинг – это более широкое понятие, чем пэчворк. Однако в дословном переводе «квилтинг» – стеганое полотно. Это технология создания узоров с помощью стежки, когда между двумя полотнами прокладывается мягкая прокладка из синтепона, ваты или ватина, а узор вышивается машинной строчкой. Созданное в технике квилтинга объемное покрывало или одеяло выглядит более элегантно, чем просто собранное из лоскутов.</a:t>
            </a:r>
            <a:r>
              <a:rPr lang="ru-RU" sz="120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1200">
                <a:solidFill>
                  <a:schemeClr val="tx1"/>
                </a:solidFill>
                <a:latin typeface="Monotype Corsiva" pitchFamily="66" charset="0"/>
              </a:rPr>
            </a:br>
            <a:endParaRPr lang="ru-RU" sz="1100">
              <a:solidFill>
                <a:schemeClr val="tx1"/>
              </a:solidFill>
            </a:endParaRPr>
          </a:p>
        </p:txBody>
      </p:sp>
      <p:pic>
        <p:nvPicPr>
          <p:cNvPr id="19458" name="Picture 2" descr="D:\Любимая музыка Юли\1348217645_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2060575"/>
            <a:ext cx="3905250" cy="4286250"/>
          </a:xfrm>
        </p:spPr>
      </p:pic>
      <p:pic>
        <p:nvPicPr>
          <p:cNvPr id="19459" name="Picture 3" descr="D:\Любимая музыка Юли\1348217659_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2060575"/>
            <a:ext cx="309562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i="1">
                <a:solidFill>
                  <a:srgbClr val="0066FF"/>
                </a:solidFill>
                <a:latin typeface="Monotype Corsiva" pitchFamily="66" charset="0"/>
              </a:rPr>
              <a:t>Техники лоскутного шитья</a:t>
            </a:r>
            <a:br>
              <a:rPr lang="ru-RU" sz="3600" i="1">
                <a:solidFill>
                  <a:srgbClr val="0066FF"/>
                </a:solidFill>
                <a:latin typeface="Monotype Corsiva" pitchFamily="66" charset="0"/>
              </a:rPr>
            </a:br>
            <a:endParaRPr lang="ru-RU" sz="3600" i="1">
              <a:solidFill>
                <a:srgbClr val="0066FF"/>
              </a:solidFill>
              <a:latin typeface="Monotype Corsiva" pitchFamily="66" charset="0"/>
            </a:endParaRPr>
          </a:p>
        </p:txBody>
      </p:sp>
      <p:sp>
        <p:nvSpPr>
          <p:cNvPr id="20482" name="Содержимое 2"/>
          <p:cNvSpPr>
            <a:spLocks noGrp="1"/>
          </p:cNvSpPr>
          <p:nvPr>
            <p:ph idx="4294967295"/>
          </p:nvPr>
        </p:nvSpPr>
        <p:spPr>
          <a:xfrm>
            <a:off x="179388" y="908050"/>
            <a:ext cx="7488237" cy="5218113"/>
          </a:xfrm>
        </p:spPr>
        <p:txBody>
          <a:bodyPr/>
          <a:lstStyle/>
          <a:p>
            <a:pPr>
              <a:buFontTx/>
              <a:buNone/>
            </a:pPr>
            <a:r>
              <a:rPr lang="ru-RU" sz="1600" dirty="0">
                <a:latin typeface="Monotype Corsiva" pitchFamily="66" charset="0"/>
              </a:rPr>
              <a:t>Лоскутное шитье – рукоделие, требующее на только умения обращаться с иголкой и ниткой, но и художественного вкуса, трудолюбия, усидчивости и аккуратности.</a:t>
            </a:r>
          </a:p>
          <a:p>
            <a:pPr>
              <a:buFontTx/>
              <a:buNone/>
            </a:pPr>
            <a:r>
              <a:rPr lang="ru-RU" sz="1400" i="1" dirty="0">
                <a:latin typeface="Monotype Corsiva" pitchFamily="66" charset="0"/>
              </a:rPr>
              <a:t>                                                              </a:t>
            </a: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Техника «Быстрые квадраты»</a:t>
            </a:r>
          </a:p>
          <a:p>
            <a:r>
              <a:rPr lang="ru-RU" sz="1400" dirty="0">
                <a:latin typeface="Monotype Corsiva" pitchFamily="66" charset="0"/>
              </a:rPr>
              <a:t>Очень удобная техника для начинающих. Этим способом изготавливаются сборные квадратные блоки (быстрые квадраты), нарезанные из заранее сшитых полос ткани. В данной технике изготовить большое покрывало можно за считанные часы.</a:t>
            </a:r>
          </a:p>
          <a:p>
            <a:pPr>
              <a:buFontTx/>
              <a:buNone/>
            </a:pPr>
            <a:r>
              <a:rPr lang="ru-RU" sz="1400" i="1" dirty="0">
                <a:latin typeface="Monotype Corsiva" pitchFamily="66" charset="0"/>
              </a:rPr>
              <a:t>                                                             </a:t>
            </a: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Техника «Акварель»</a:t>
            </a:r>
          </a:p>
          <a:p>
            <a:r>
              <a:rPr lang="ru-RU" sz="1400" dirty="0">
                <a:latin typeface="Monotype Corsiva" pitchFamily="66" charset="0"/>
              </a:rPr>
              <a:t>Достаточно популярная техника, в которой тоже используются квадраты.</a:t>
            </a:r>
          </a:p>
          <a:p>
            <a:r>
              <a:rPr lang="ru-RU" sz="1400" dirty="0">
                <a:latin typeface="Monotype Corsiva" pitchFamily="66" charset="0"/>
              </a:rPr>
              <a:t> Главное условие удачного изделия – правильно подобранная цветовая гамма.</a:t>
            </a:r>
          </a:p>
          <a:p>
            <a:pPr>
              <a:buFontTx/>
              <a:buNone/>
            </a:pPr>
            <a:r>
              <a:rPr lang="ru-RU" sz="1400" i="1" dirty="0">
                <a:latin typeface="Monotype Corsiva" pitchFamily="66" charset="0"/>
              </a:rPr>
              <a:t>                                                           </a:t>
            </a: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Техника «Полоска к полоске»</a:t>
            </a:r>
          </a:p>
          <a:p>
            <a:r>
              <a:rPr lang="ru-RU" sz="1400" dirty="0">
                <a:latin typeface="Monotype Corsiva" pitchFamily="66" charset="0"/>
              </a:rPr>
              <a:t>Лоскутное шитье с использованием разноцветных полос ткани. Собирая рисунок из полос, их расположение и сочетание можно варьировать как угодно.</a:t>
            </a:r>
          </a:p>
          <a:p>
            <a:pPr>
              <a:buFontTx/>
              <a:buNone/>
            </a:pPr>
            <a:r>
              <a:rPr lang="ru-RU" sz="1400" i="1" dirty="0">
                <a:latin typeface="Monotype Corsiva" pitchFamily="66" charset="0"/>
              </a:rPr>
              <a:t>                                                         </a:t>
            </a: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Техника «Бревенчатая изба»</a:t>
            </a:r>
          </a:p>
          <a:p>
            <a:r>
              <a:rPr lang="ru-RU" sz="1400" dirty="0">
                <a:latin typeface="Monotype Corsiva" pitchFamily="66" charset="0"/>
              </a:rPr>
              <a:t>Еще один способ шитья из полос. В этой технике полосы собирают вокруг центрального квадрата, укладывая их по спирали.</a:t>
            </a:r>
          </a:p>
          <a:p>
            <a:pPr algn="ctr">
              <a:buFontTx/>
              <a:buNone/>
            </a:pP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      </a:t>
            </a:r>
            <a:r>
              <a:rPr lang="ru-RU" sz="2000" i="1" dirty="0" smtClean="0">
                <a:solidFill>
                  <a:srgbClr val="FF0000"/>
                </a:solidFill>
                <a:latin typeface="Monotype Corsiva" pitchFamily="66" charset="0"/>
              </a:rPr>
              <a:t>Техника </a:t>
            </a: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«Волшебные треугольники»</a:t>
            </a:r>
          </a:p>
          <a:p>
            <a:r>
              <a:rPr lang="ru-RU" sz="1400" dirty="0">
                <a:latin typeface="Monotype Corsiva" pitchFamily="66" charset="0"/>
              </a:rPr>
              <a:t>Треугольники – один самых распространенных элементов в лоскутном шитье. Мало того, что этой фигуре приписывали магическую силу, треугольники еще и очень удобны в работе. Из них составляют и простые квадраты, и сложные звезды. Чаще всего в лоскутном шитье используют прямоугольные равнобедренные треугольники.</a:t>
            </a:r>
          </a:p>
          <a:p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85729"/>
            <a:ext cx="7596188" cy="609602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500" i="1" dirty="0">
                <a:latin typeface="Monotype Corsiva" pitchFamily="66" charset="0"/>
              </a:rPr>
              <a:t>                                                            </a:t>
            </a: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Техника «Лоскутные уголки»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atin typeface="Monotype Corsiva" pitchFamily="66" charset="0"/>
              </a:rPr>
              <a:t>Русское изобретение. Техника отличается от всех предыдущих тем, что уголки не вырезаются по шаблону, а складываются из квадратов или полос ткани. Затем получившиеся уголки собираются в полосы (тесьму) из которой и сшивается полотно. При этой технике лоскутного шитья получается объемное полотно</a:t>
            </a:r>
            <a:r>
              <a:rPr lang="ru-RU" sz="1600" dirty="0" smtClean="0">
                <a:latin typeface="Monotype Corsiva" pitchFamily="66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u-RU" sz="1600" dirty="0">
              <a:latin typeface="Monotype Corsiva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1500" i="1" dirty="0">
                <a:latin typeface="Monotype Corsiva" pitchFamily="66" charset="0"/>
              </a:rPr>
              <a:t>                                                            </a:t>
            </a: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Техника «</a:t>
            </a:r>
            <a:r>
              <a:rPr lang="ru-RU" sz="2000" i="1" dirty="0" err="1">
                <a:solidFill>
                  <a:srgbClr val="FF0000"/>
                </a:solidFill>
                <a:latin typeface="Monotype Corsiva" pitchFamily="66" charset="0"/>
              </a:rPr>
              <a:t>Шахматка</a:t>
            </a: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»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atin typeface="Monotype Corsiva" pitchFamily="66" charset="0"/>
              </a:rPr>
              <a:t>Здесь также используются квадраты, а точнее не квадраты, а квадратики, которые укладываются в шахматном порядке.  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atin typeface="Monotype Corsiva" pitchFamily="66" charset="0"/>
              </a:rPr>
              <a:t>Собирается узор из элементов двух контрастных расцветок</a:t>
            </a:r>
            <a:r>
              <a:rPr lang="ru-RU" sz="1600" dirty="0" smtClean="0">
                <a:latin typeface="Monotype Corsiva" pitchFamily="66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u-RU" sz="1600" dirty="0">
              <a:latin typeface="Monotype Corsiva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1500" i="1" dirty="0">
                <a:latin typeface="Monotype Corsiva" pitchFamily="66" charset="0"/>
              </a:rPr>
              <a:t>                                                          </a:t>
            </a: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Техника «Русский квадрат»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atin typeface="Monotype Corsiva" pitchFamily="66" charset="0"/>
              </a:rPr>
              <a:t>Национальная русская техника, отличающаяся сложностью сборки узора, в основе которого лежит квадрат, а верхний и нижний ярусы составлены из равнобедренных треугольников. Следующие ярусы узора собирают из полос и треугольников. Ярусы делают либо одинаковыми по размеру, либо «растущими» от центра к краям</a:t>
            </a:r>
            <a:r>
              <a:rPr lang="ru-RU" sz="1600" dirty="0" smtClean="0">
                <a:latin typeface="Monotype Corsiva" pitchFamily="66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u-RU" sz="1600" dirty="0">
              <a:latin typeface="Monotype Corsiva" pitchFamily="66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1500" i="1" dirty="0">
                <a:latin typeface="Monotype Corsiva" pitchFamily="66" charset="0"/>
              </a:rPr>
              <a:t>     </a:t>
            </a:r>
            <a:r>
              <a:rPr lang="ru-RU" sz="2000" i="1" dirty="0" smtClean="0">
                <a:solidFill>
                  <a:srgbClr val="FF0000"/>
                </a:solidFill>
                <a:latin typeface="Monotype Corsiva" pitchFamily="66" charset="0"/>
              </a:rPr>
              <a:t>Техника </a:t>
            </a: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«Соты»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atin typeface="Monotype Corsiva" pitchFamily="66" charset="0"/>
              </a:rPr>
              <a:t>Известна также под названием «Бабушкин сад». Полотно собирается из шестиугольников и узором напоминает соты. Иногда из шестиугольников собирается цветок, середина которого выделяется пуговицей, обтянутой тканью.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1500" i="1" dirty="0">
                <a:latin typeface="Monotype Corsiva" pitchFamily="66" charset="0"/>
              </a:rPr>
              <a:t>     </a:t>
            </a:r>
            <a:r>
              <a:rPr lang="ru-RU" sz="2000" i="1" dirty="0" smtClean="0">
                <a:solidFill>
                  <a:srgbClr val="FF0000"/>
                </a:solidFill>
                <a:latin typeface="Monotype Corsiva" pitchFamily="66" charset="0"/>
              </a:rPr>
              <a:t>Техника </a:t>
            </a:r>
            <a:r>
              <a:rPr lang="ru-RU" sz="2000" i="1" dirty="0">
                <a:solidFill>
                  <a:srgbClr val="FF0000"/>
                </a:solidFill>
                <a:latin typeface="Monotype Corsiva" pitchFamily="66" charset="0"/>
              </a:rPr>
              <a:t>«</a:t>
            </a:r>
            <a:r>
              <a:rPr lang="ru-RU" sz="2000" i="1" dirty="0" err="1">
                <a:solidFill>
                  <a:srgbClr val="FF0000"/>
                </a:solidFill>
                <a:latin typeface="Monotype Corsiva" pitchFamily="66" charset="0"/>
              </a:rPr>
              <a:t>Ляпачиха</a:t>
            </a:r>
            <a:r>
              <a:rPr lang="ru-RU" sz="2000" i="1" dirty="0" smtClean="0">
                <a:solidFill>
                  <a:srgbClr val="FF0000"/>
                </a:solidFill>
                <a:latin typeface="Monotype Corsiva" pitchFamily="66" charset="0"/>
              </a:rPr>
              <a:t>»</a:t>
            </a:r>
            <a:endParaRPr lang="ru-RU" sz="2000" i="1" dirty="0">
              <a:solidFill>
                <a:srgbClr val="FF0000"/>
              </a:solidFill>
              <a:latin typeface="Monotype Corsiva" pitchFamily="66" charset="0"/>
            </a:endParaRPr>
          </a:p>
          <a:p>
            <a:pPr>
              <a:lnSpc>
                <a:spcPct val="80000"/>
              </a:lnSpc>
            </a:pPr>
            <a:r>
              <a:rPr lang="ru-RU" sz="1600" dirty="0">
                <a:latin typeface="Monotype Corsiva" pitchFamily="66" charset="0"/>
              </a:rPr>
              <a:t>Весьма своеобразный и озорной способ лоскутного шитья, в результате которого получается объемное полотно. В этой технике необработанные цветные полосы ткани (</a:t>
            </a:r>
            <a:r>
              <a:rPr lang="ru-RU" sz="1600" dirty="0" err="1">
                <a:latin typeface="Monotype Corsiva" pitchFamily="66" charset="0"/>
              </a:rPr>
              <a:t>ляпаки</a:t>
            </a:r>
            <a:r>
              <a:rPr lang="ru-RU" sz="1600" dirty="0">
                <a:latin typeface="Monotype Corsiva" pitchFamily="66" charset="0"/>
              </a:rPr>
              <a:t>) настрачиваются на основу. Это, кстати, тоже национальное русское изобретение. В импортном варианте похожая техника известна под названием «йо-йо».</a:t>
            </a:r>
          </a:p>
          <a:p>
            <a:pPr>
              <a:lnSpc>
                <a:spcPct val="80000"/>
              </a:lnSpc>
            </a:pPr>
            <a:endParaRPr lang="ru-RU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549275"/>
            <a:ext cx="760732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3399FF"/>
                </a:solidFill>
                <a:latin typeface="Monotype Corsiva" pitchFamily="66" charset="0"/>
              </a:rPr>
              <a:t>Инструменты и материалы для лоскутного шитья</a:t>
            </a:r>
            <a:r>
              <a:rPr lang="ru-RU" sz="3600" b="1" dirty="0">
                <a:solidFill>
                  <a:srgbClr val="3399FF"/>
                </a:solidFill>
                <a:latin typeface="Monotype Corsiva" pitchFamily="66" charset="0"/>
              </a:rPr>
              <a:t/>
            </a:r>
            <a:br>
              <a:rPr lang="ru-RU" sz="3600" b="1" dirty="0">
                <a:solidFill>
                  <a:srgbClr val="3399FF"/>
                </a:solidFill>
                <a:latin typeface="Monotype Corsiva" pitchFamily="66" charset="0"/>
              </a:rPr>
            </a:br>
            <a:endParaRPr lang="ru-RU" sz="3600" dirty="0">
              <a:solidFill>
                <a:srgbClr val="3399FF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341438"/>
            <a:ext cx="6011863" cy="5516562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ru-RU" sz="3000" dirty="0"/>
              <a:t>                     </a:t>
            </a:r>
            <a:r>
              <a:rPr lang="ru-RU" sz="3000" dirty="0">
                <a:latin typeface="Monotype Corsiva" pitchFamily="66" charset="0"/>
              </a:rPr>
              <a:t>Ткани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1500" dirty="0">
                <a:latin typeface="Monotype Corsiva" pitchFamily="66" charset="0"/>
              </a:rPr>
              <a:t>                 </a:t>
            </a:r>
            <a:r>
              <a:rPr lang="ru-RU" sz="1800" dirty="0">
                <a:latin typeface="Monotype Corsiva" pitchFamily="66" charset="0"/>
              </a:rPr>
              <a:t>Ткани можно использовать самые различные, можно сказать любые. Техника лоскутного шитья - практически безотходное производство, в работе найдется место для любого лоскутка , для любого обрезка. Ткани для лоскутного шитья могут различаться по составу и по рисунку.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1900" dirty="0">
                <a:latin typeface="Monotype Corsiva" pitchFamily="66" charset="0"/>
              </a:rPr>
              <a:t>                                 </a:t>
            </a:r>
            <a:r>
              <a:rPr lang="ru-RU" sz="2400" b="1" dirty="0">
                <a:solidFill>
                  <a:srgbClr val="FF3300"/>
                </a:solidFill>
                <a:latin typeface="Monotype Corsiva" pitchFamily="66" charset="0"/>
              </a:rPr>
              <a:t>По составу: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1800" dirty="0">
                <a:latin typeface="Monotype Corsiva" pitchFamily="66" charset="0"/>
              </a:rPr>
              <a:t>               Основным материалом для лоскутных работ являются </a:t>
            </a:r>
            <a:r>
              <a:rPr lang="ru-RU" sz="1800" i="1" dirty="0">
                <a:latin typeface="Monotype Corsiva" pitchFamily="66" charset="0"/>
              </a:rPr>
              <a:t>хлопчатобумажные ткани</a:t>
            </a:r>
            <a:r>
              <a:rPr lang="ru-RU" sz="1800" dirty="0">
                <a:latin typeface="Monotype Corsiva" pitchFamily="66" charset="0"/>
              </a:rPr>
              <a:t>. Они хорошо стираются и гладятся, мало осыпаются, относительно долговечны. Единственный недостаток - усадка при стирке.</a:t>
            </a:r>
            <a:br>
              <a:rPr lang="ru-RU" sz="1800" dirty="0">
                <a:latin typeface="Monotype Corsiva" pitchFamily="66" charset="0"/>
              </a:rPr>
            </a:br>
            <a:r>
              <a:rPr lang="ru-RU" sz="1800" i="1" dirty="0">
                <a:latin typeface="Monotype Corsiva" pitchFamily="66" charset="0"/>
              </a:rPr>
              <a:t>Льняные ткани</a:t>
            </a:r>
            <a:r>
              <a:rPr lang="ru-RU" sz="1800" dirty="0">
                <a:latin typeface="Monotype Corsiva" pitchFamily="66" charset="0"/>
              </a:rPr>
              <a:t> прекрасно подходят для основы, они прочны, хорошо стираются и мало вытягиваются, но легко мнутся.</a:t>
            </a:r>
            <a:br>
              <a:rPr lang="ru-RU" sz="1800" dirty="0">
                <a:latin typeface="Monotype Corsiva" pitchFamily="66" charset="0"/>
              </a:rPr>
            </a:br>
            <a:r>
              <a:rPr lang="ru-RU" sz="1800" i="1" dirty="0">
                <a:latin typeface="Monotype Corsiva" pitchFamily="66" charset="0"/>
              </a:rPr>
              <a:t>Шерстяные ткани</a:t>
            </a:r>
            <a:r>
              <a:rPr lang="ru-RU" sz="1800" dirty="0">
                <a:latin typeface="Monotype Corsiva" pitchFamily="66" charset="0"/>
              </a:rPr>
              <a:t> мнутся мало, долговечны, хорошо удерживают форму после утюжки.</a:t>
            </a:r>
            <a:br>
              <a:rPr lang="ru-RU" sz="1800" dirty="0">
                <a:latin typeface="Monotype Corsiva" pitchFamily="66" charset="0"/>
              </a:rPr>
            </a:br>
            <a:r>
              <a:rPr lang="ru-RU" sz="1800" i="1" dirty="0">
                <a:latin typeface="Monotype Corsiva" pitchFamily="66" charset="0"/>
              </a:rPr>
              <a:t>Вискозные ткани</a:t>
            </a:r>
            <a:r>
              <a:rPr lang="ru-RU" sz="1800" dirty="0">
                <a:latin typeface="Monotype Corsiva" pitchFamily="66" charset="0"/>
              </a:rPr>
              <a:t> очень красивы и приятны на ощупь, но сильно усаживаются. Легко мнутся и гладятся. Сложны в работе.</a:t>
            </a:r>
            <a:br>
              <a:rPr lang="ru-RU" sz="1800" dirty="0">
                <a:latin typeface="Monotype Corsiva" pitchFamily="66" charset="0"/>
              </a:rPr>
            </a:br>
            <a:r>
              <a:rPr lang="ru-RU" sz="1800" i="1" dirty="0">
                <a:latin typeface="Monotype Corsiva" pitchFamily="66" charset="0"/>
              </a:rPr>
              <a:t>Синтетические ткани</a:t>
            </a:r>
            <a:r>
              <a:rPr lang="ru-RU" sz="1800" dirty="0">
                <a:latin typeface="Monotype Corsiva" pitchFamily="66" charset="0"/>
              </a:rPr>
              <a:t> требуют осторожности при утюжке, многие из них сыпучи, но прочны, мало мнутся и быстро восстанавливают форму после стирки.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300" dirty="0"/>
          </a:p>
        </p:txBody>
      </p:sp>
      <p:pic>
        <p:nvPicPr>
          <p:cNvPr id="22531" name="Picture 2" descr="D:\Любимая музыка Юли\image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1989138"/>
            <a:ext cx="2916237" cy="344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2"/>
          <p:cNvSpPr>
            <a:spLocks noGrp="1"/>
          </p:cNvSpPr>
          <p:nvPr>
            <p:ph idx="4294967295"/>
          </p:nvPr>
        </p:nvSpPr>
        <p:spPr>
          <a:xfrm>
            <a:off x="323850" y="357166"/>
            <a:ext cx="7062788" cy="5951559"/>
          </a:xfrm>
        </p:spPr>
        <p:txBody>
          <a:bodyPr/>
          <a:lstStyle/>
          <a:p>
            <a:pPr>
              <a:buFontTx/>
              <a:buNone/>
            </a:pPr>
            <a:r>
              <a:rPr lang="ru-RU" sz="2000" b="1" dirty="0">
                <a:latin typeface="Monotype Corsiva" pitchFamily="66" charset="0"/>
              </a:rPr>
              <a:t>                                                    </a:t>
            </a:r>
            <a:r>
              <a:rPr lang="ru-RU" sz="2000" b="1" i="1" dirty="0">
                <a:solidFill>
                  <a:srgbClr val="FF3300"/>
                </a:solidFill>
                <a:latin typeface="Monotype Corsiva" pitchFamily="66" charset="0"/>
              </a:rPr>
              <a:t>По рисунку:</a:t>
            </a:r>
            <a:endParaRPr lang="ru-RU" sz="2000" i="1" dirty="0">
              <a:solidFill>
                <a:srgbClr val="FF3300"/>
              </a:solidFill>
              <a:latin typeface="Monotype Corsiva" pitchFamily="66" charset="0"/>
            </a:endParaRPr>
          </a:p>
          <a:p>
            <a:pPr>
              <a:buFontTx/>
              <a:buNone/>
            </a:pPr>
            <a:r>
              <a:rPr lang="ru-RU" sz="1600" i="1" dirty="0">
                <a:latin typeface="Monotype Corsiva" pitchFamily="66" charset="0"/>
              </a:rPr>
              <a:t>         </a:t>
            </a:r>
            <a:r>
              <a:rPr lang="ru-RU" sz="2000" i="1" dirty="0" err="1">
                <a:latin typeface="Monotype Corsiva" pitchFamily="66" charset="0"/>
              </a:rPr>
              <a:t>Гладкокрашенные</a:t>
            </a:r>
            <a:r>
              <a:rPr lang="ru-RU" sz="2000" dirty="0">
                <a:latin typeface="Monotype Corsiva" pitchFamily="66" charset="0"/>
              </a:rPr>
              <a:t> - ткани окрашенные в один цвет, часто применяются в лоскутном шитье для гармоничного перехода от одной ткани с рисунком к другой. Пастельные тона смягчают , а яркие придают изделию контрастность.</a:t>
            </a:r>
            <a:br>
              <a:rPr lang="ru-RU" sz="2000" dirty="0">
                <a:latin typeface="Monotype Corsiva" pitchFamily="66" charset="0"/>
              </a:rPr>
            </a:br>
            <a:r>
              <a:rPr lang="ru-RU" sz="2000" i="1" dirty="0" err="1">
                <a:latin typeface="Monotype Corsiva" pitchFamily="66" charset="0"/>
              </a:rPr>
              <a:t>Пестротканные</a:t>
            </a:r>
            <a:r>
              <a:rPr lang="ru-RU" sz="2000" i="1" dirty="0">
                <a:latin typeface="Monotype Corsiva" pitchFamily="66" charset="0"/>
              </a:rPr>
              <a:t> ткани</a:t>
            </a:r>
            <a:r>
              <a:rPr lang="ru-RU" sz="2000" dirty="0">
                <a:latin typeface="Monotype Corsiva" pitchFamily="66" charset="0"/>
              </a:rPr>
              <a:t> - вытканные из нитей разных цветов. Хорошо подходят для создания пледов и покрывал.</a:t>
            </a:r>
            <a:br>
              <a:rPr lang="ru-RU" sz="2000" dirty="0">
                <a:latin typeface="Monotype Corsiva" pitchFamily="66" charset="0"/>
              </a:rPr>
            </a:br>
            <a:r>
              <a:rPr lang="ru-RU" sz="2000" i="1" dirty="0">
                <a:latin typeface="Monotype Corsiva" pitchFamily="66" charset="0"/>
              </a:rPr>
              <a:t>Ткани с набивным рисунком</a:t>
            </a:r>
            <a:r>
              <a:rPr lang="ru-RU" sz="2000" dirty="0">
                <a:latin typeface="Monotype Corsiva" pitchFamily="66" charset="0"/>
              </a:rPr>
              <a:t>. Наиболее популярные и часто применяемые в лоскутном шитье. Они делятся на несколько групп</a:t>
            </a:r>
            <a:r>
              <a:rPr lang="ru-RU" sz="2000" dirty="0" smtClean="0">
                <a:latin typeface="Monotype Corsiva" pitchFamily="66" charset="0"/>
              </a:rPr>
              <a:t>:</a:t>
            </a:r>
            <a:endParaRPr lang="ru-RU" sz="2000" dirty="0">
              <a:latin typeface="Monotype Corsiva" pitchFamily="66" charset="0"/>
            </a:endParaRPr>
          </a:p>
          <a:p>
            <a:r>
              <a:rPr lang="ru-RU" sz="2000" dirty="0">
                <a:latin typeface="Monotype Corsiva" pitchFamily="66" charset="0"/>
              </a:rPr>
              <a:t>Цветочный рисунок наиболее популярен</a:t>
            </a:r>
            <a:r>
              <a:rPr lang="ru-RU" sz="2000" dirty="0" smtClean="0">
                <a:latin typeface="Monotype Corsiva" pitchFamily="66" charset="0"/>
              </a:rPr>
              <a:t>.</a:t>
            </a:r>
            <a:endParaRPr lang="ru-RU" sz="2000" dirty="0">
              <a:latin typeface="Monotype Corsiva" pitchFamily="66" charset="0"/>
            </a:endParaRPr>
          </a:p>
          <a:p>
            <a:r>
              <a:rPr lang="ru-RU" sz="2000" dirty="0">
                <a:latin typeface="Monotype Corsiva" pitchFamily="66" charset="0"/>
              </a:rPr>
              <a:t>Геометрический рисунок (полоска, клетка, горох и др.), при работе с ним необходимо учитывать расположение рисунка</a:t>
            </a:r>
            <a:r>
              <a:rPr lang="ru-RU" sz="2000" dirty="0" smtClean="0">
                <a:latin typeface="Monotype Corsiva" pitchFamily="66" charset="0"/>
              </a:rPr>
              <a:t>.</a:t>
            </a:r>
            <a:endParaRPr lang="ru-RU" sz="2000" dirty="0">
              <a:latin typeface="Monotype Corsiva" pitchFamily="66" charset="0"/>
            </a:endParaRPr>
          </a:p>
          <a:p>
            <a:r>
              <a:rPr lang="ru-RU" sz="2000" dirty="0">
                <a:latin typeface="Monotype Corsiva" pitchFamily="66" charset="0"/>
              </a:rPr>
              <a:t>Тематический рисунок, например, детский - игрушки, зверюшки и др</a:t>
            </a:r>
            <a:r>
              <a:rPr lang="ru-RU" sz="2000" dirty="0" smtClean="0">
                <a:latin typeface="Monotype Corsiva" pitchFamily="66" charset="0"/>
              </a:rPr>
              <a:t>.</a:t>
            </a:r>
            <a:endParaRPr lang="ru-RU" sz="2000" dirty="0">
              <a:latin typeface="Monotype Corsiva" pitchFamily="66" charset="0"/>
            </a:endParaRPr>
          </a:p>
          <a:p>
            <a:r>
              <a:rPr lang="ru-RU" sz="2000" dirty="0">
                <a:latin typeface="Monotype Corsiva" pitchFamily="66" charset="0"/>
              </a:rPr>
              <a:t>Абстрактный рисунок, который трудно выделить как отдельный элемент. Такие ткани хорошо подходят для создания работ с элементами пейзажа, для панно.</a:t>
            </a:r>
          </a:p>
          <a:p>
            <a:endParaRPr lang="ru-RU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476250"/>
            <a:ext cx="7477125" cy="504825"/>
          </a:xfrm>
        </p:spPr>
        <p:txBody>
          <a:bodyPr/>
          <a:lstStyle/>
          <a:p>
            <a:pPr algn="ctr"/>
            <a:r>
              <a:rPr lang="ru-RU" sz="240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Оборудование, инструменты, </a:t>
            </a:r>
            <a:br>
              <a:rPr lang="ru-RU" sz="240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40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приспособления</a:t>
            </a:r>
            <a:r>
              <a:rPr lang="ru-RU" sz="2400">
                <a:latin typeface="Times New Roman" pitchFamily="18" charset="0"/>
              </a:rPr>
              <a:t> </a:t>
            </a:r>
            <a:r>
              <a:rPr lang="ru-RU" sz="2400">
                <a:solidFill>
                  <a:srgbClr val="3399FF"/>
                </a:solidFill>
                <a:latin typeface="Monotype Corsiva" pitchFamily="66" charset="0"/>
              </a:rPr>
              <a:t/>
            </a:r>
            <a:br>
              <a:rPr lang="ru-RU" sz="2400">
                <a:solidFill>
                  <a:srgbClr val="3399FF"/>
                </a:solidFill>
                <a:latin typeface="Monotype Corsiva" pitchFamily="66" charset="0"/>
              </a:rPr>
            </a:br>
            <a:endParaRPr lang="ru-RU" sz="2400">
              <a:solidFill>
                <a:srgbClr val="3399FF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388" y="1052513"/>
            <a:ext cx="4392612" cy="51847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600">
                <a:latin typeface="Monotype Corsiva" pitchFamily="66" charset="0"/>
              </a:rPr>
              <a:t>        В качестве дополнительной отделки в лоскутных изделиях широко применяется тесьма, кружево, ленты, бахрома, бусины, пуговицы и др.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>
                <a:latin typeface="Monotype Corsiva" pitchFamily="66" charset="0"/>
              </a:rPr>
              <a:t>                                                                      </a:t>
            </a:r>
            <a:r>
              <a:rPr lang="ru-RU" sz="2000">
                <a:latin typeface="Monotype Corsiva" pitchFamily="66" charset="0"/>
              </a:rPr>
              <a:t>Инструменты</a:t>
            </a:r>
          </a:p>
          <a:p>
            <a:pPr>
              <a:lnSpc>
                <a:spcPct val="80000"/>
              </a:lnSpc>
            </a:pPr>
            <a:r>
              <a:rPr lang="ru-RU" sz="1600">
                <a:latin typeface="Monotype Corsiva" pitchFamily="66" charset="0"/>
              </a:rPr>
              <a:t>Швейная машина</a:t>
            </a:r>
          </a:p>
          <a:p>
            <a:pPr>
              <a:lnSpc>
                <a:spcPct val="80000"/>
              </a:lnSpc>
            </a:pPr>
            <a:r>
              <a:rPr lang="ru-RU" sz="1600">
                <a:latin typeface="Monotype Corsiva" pitchFamily="66" charset="0"/>
              </a:rPr>
              <a:t>Утюг</a:t>
            </a:r>
            <a:r>
              <a:rPr lang="ru-RU" sz="2800">
                <a:latin typeface="Monotype Corsiva" pitchFamily="66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ru-RU" sz="1600">
                <a:latin typeface="Monotype Corsiva" pitchFamily="66" charset="0"/>
              </a:rPr>
              <a:t>Измерительные инструменты</a:t>
            </a:r>
          </a:p>
          <a:p>
            <a:pPr>
              <a:lnSpc>
                <a:spcPct val="80000"/>
              </a:lnSpc>
            </a:pPr>
            <a:endParaRPr lang="ru-RU" sz="1600">
              <a:latin typeface="Monotype Corsiva" pitchFamily="66" charset="0"/>
            </a:endParaRPr>
          </a:p>
          <a:p>
            <a:pPr>
              <a:lnSpc>
                <a:spcPct val="80000"/>
              </a:lnSpc>
            </a:pPr>
            <a:r>
              <a:rPr lang="ru-RU" sz="1600">
                <a:latin typeface="Monotype Corsiva" pitchFamily="66" charset="0"/>
              </a:rPr>
              <a:t>Миллиметровая бумага или бумага в </a:t>
            </a:r>
          </a:p>
          <a:p>
            <a:pPr>
              <a:lnSpc>
                <a:spcPct val="80000"/>
              </a:lnSpc>
            </a:pPr>
            <a:r>
              <a:rPr lang="ru-RU" sz="1600">
                <a:latin typeface="Monotype Corsiva" pitchFamily="66" charset="0"/>
              </a:rPr>
              <a:t>клетку, для создания схем.</a:t>
            </a:r>
          </a:p>
          <a:p>
            <a:pPr>
              <a:lnSpc>
                <a:spcPct val="80000"/>
              </a:lnSpc>
            </a:pPr>
            <a:endParaRPr lang="ru-RU" sz="1600">
              <a:latin typeface="Monotype Corsiva" pitchFamily="66" charset="0"/>
            </a:endParaRPr>
          </a:p>
          <a:p>
            <a:pPr>
              <a:lnSpc>
                <a:spcPct val="80000"/>
              </a:lnSpc>
            </a:pPr>
            <a:r>
              <a:rPr lang="ru-RU" sz="1600">
                <a:latin typeface="Monotype Corsiva" pitchFamily="66" charset="0"/>
              </a:rPr>
              <a:t>Ножницы</a:t>
            </a:r>
          </a:p>
          <a:p>
            <a:pPr>
              <a:lnSpc>
                <a:spcPct val="80000"/>
              </a:lnSpc>
            </a:pPr>
            <a:endParaRPr lang="ru-RU" sz="1600">
              <a:latin typeface="Monotype Corsiva" pitchFamily="66" charset="0"/>
            </a:endParaRPr>
          </a:p>
          <a:p>
            <a:pPr>
              <a:lnSpc>
                <a:spcPct val="80000"/>
              </a:lnSpc>
            </a:pPr>
            <a:r>
              <a:rPr lang="ru-RU" sz="1600">
                <a:latin typeface="Monotype Corsiva" pitchFamily="66" charset="0"/>
              </a:rPr>
              <a:t>Распарыватель.</a:t>
            </a:r>
          </a:p>
          <a:p>
            <a:pPr>
              <a:lnSpc>
                <a:spcPct val="80000"/>
              </a:lnSpc>
            </a:pPr>
            <a:endParaRPr lang="ru-RU" sz="1600">
              <a:latin typeface="Monotype Corsiva" pitchFamily="66" charset="0"/>
            </a:endParaRPr>
          </a:p>
          <a:p>
            <a:pPr>
              <a:lnSpc>
                <a:spcPct val="80000"/>
              </a:lnSpc>
            </a:pPr>
            <a:r>
              <a:rPr lang="ru-RU" sz="1600">
                <a:latin typeface="Monotype Corsiva" pitchFamily="66" charset="0"/>
              </a:rPr>
              <a:t>Булавки, желательно тоненькие, их применяют для фиксации элементов</a:t>
            </a:r>
          </a:p>
          <a:p>
            <a:pPr>
              <a:lnSpc>
                <a:spcPct val="80000"/>
              </a:lnSpc>
            </a:pPr>
            <a:r>
              <a:rPr lang="ru-RU" sz="1600">
                <a:latin typeface="Monotype Corsiva" pitchFamily="66" charset="0"/>
              </a:rPr>
              <a:t> и слоев изделия.</a:t>
            </a:r>
          </a:p>
          <a:p>
            <a:pPr>
              <a:lnSpc>
                <a:spcPct val="80000"/>
              </a:lnSpc>
            </a:pPr>
            <a:endParaRPr lang="ru-RU" sz="3000"/>
          </a:p>
          <a:p>
            <a:pPr>
              <a:lnSpc>
                <a:spcPct val="80000"/>
              </a:lnSpc>
              <a:buFontTx/>
              <a:buNone/>
            </a:pPr>
            <a:endParaRPr lang="ru-RU" sz="3000"/>
          </a:p>
        </p:txBody>
      </p:sp>
      <p:pic>
        <p:nvPicPr>
          <p:cNvPr id="24594" name="Picture 15" descr="РИСУНКИ ПО ТЕХНОЛОГИИ 0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1989138"/>
            <a:ext cx="316865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8" descr="РИСУНКИ ПО ТЕХНОЛОГИИ 06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404813"/>
            <a:ext cx="2090738" cy="1655762"/>
          </a:xfrm>
          <a:noFill/>
          <a:ln/>
        </p:spPr>
      </p:pic>
      <p:pic>
        <p:nvPicPr>
          <p:cNvPr id="34821" name="Picture 20" descr="6936275_Igolnic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404813"/>
            <a:ext cx="22320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24" descr="nogn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404813"/>
            <a:ext cx="2232025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22" descr="849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2565400"/>
            <a:ext cx="2520950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10" descr="РИСУНКИ ПО ТЕХНОЛОГИИ 24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92725" y="2492375"/>
            <a:ext cx="2233613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16" descr="CADD88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59563" y="4724400"/>
            <a:ext cx="144145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2" descr="РИСУНКИ ПО ТЕХНОЛОГИИ 07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3850" y="2492375"/>
            <a:ext cx="2087563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25" descr="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35150" y="4652963"/>
            <a:ext cx="4752975" cy="157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8" name="Picture 18" descr="CAUK2JYL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0825" y="4724400"/>
            <a:ext cx="1541463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404813"/>
            <a:ext cx="8229600" cy="5048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i="1"/>
              <a:t/>
            </a:r>
            <a:br>
              <a:rPr lang="ru-RU" sz="3600" i="1"/>
            </a:br>
            <a:r>
              <a:rPr lang="ru-RU" sz="2800" b="1" i="1">
                <a:solidFill>
                  <a:srgbClr val="3399FF"/>
                </a:solidFill>
                <a:latin typeface="Monotype Corsiva" pitchFamily="66" charset="0"/>
              </a:rPr>
              <a:t>Идеи лоскутного шитья</a:t>
            </a:r>
            <a:r>
              <a:rPr lang="ru-RU" sz="3200" i="1">
                <a:solidFill>
                  <a:srgbClr val="3399FF"/>
                </a:solidFill>
              </a:rPr>
              <a:t/>
            </a:r>
            <a:br>
              <a:rPr lang="ru-RU" sz="3200" i="1">
                <a:solidFill>
                  <a:srgbClr val="3399FF"/>
                </a:solidFill>
              </a:rPr>
            </a:br>
            <a:endParaRPr lang="ru-RU" sz="3200" i="1">
              <a:solidFill>
                <a:srgbClr val="3399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908050"/>
            <a:ext cx="7643834" cy="323533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ru-RU" sz="1800" dirty="0">
                <a:latin typeface="Monotype Corsiva" pitchFamily="66" charset="0"/>
              </a:rPr>
              <a:t>             </a:t>
            </a:r>
            <a:r>
              <a:rPr lang="ru-RU" sz="1900" dirty="0">
                <a:latin typeface="Monotype Corsiva" pitchFamily="66" charset="0"/>
              </a:rPr>
              <a:t>Своими руками с помощью разноцветных лоскутков удается создавать поистине </a:t>
            </a:r>
            <a:r>
              <a:rPr lang="ru-RU" sz="1900" dirty="0" err="1">
                <a:latin typeface="Monotype Corsiva" pitchFamily="66" charset="0"/>
              </a:rPr>
              <a:t>шедевральные</a:t>
            </a:r>
            <a:r>
              <a:rPr lang="ru-RU" sz="1900" dirty="0">
                <a:latin typeface="Monotype Corsiva" pitchFamily="66" charset="0"/>
              </a:rPr>
              <a:t> вещи. Идеи для работы можно черпать практически из воздуха. Оглянитесь вокруг: что бы вы хотели изменить в своем доме? Традиционный или вязаный </a:t>
            </a:r>
            <a:r>
              <a:rPr lang="ru-RU" sz="1900" dirty="0" err="1">
                <a:latin typeface="Monotype Corsiva" pitchFamily="66" charset="0"/>
              </a:rPr>
              <a:t>пэчворк</a:t>
            </a:r>
            <a:r>
              <a:rPr lang="ru-RU" sz="1900" dirty="0">
                <a:latin typeface="Monotype Corsiva" pitchFamily="66" charset="0"/>
              </a:rPr>
              <a:t> – отличный способ обновить интерьерный текстиль: одеяла и покрывала для кровати, накидки и чехлы для дивана и кресел, скатерти, коврики, кухонные прихватки и полотенца – все это можно сшить своими руками.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1900" dirty="0">
                <a:latin typeface="Monotype Corsiva" pitchFamily="66" charset="0"/>
              </a:rPr>
              <a:t>              Ваша одежда и аксессуары к ней – тоже неисчерпаемый источник вдохновения. Из лоскутов можно изготовить любые предметы гардероба (за исключением обуви). Например, осеннюю куртку, для работы с которой лучше использовать идеи и техники </a:t>
            </a:r>
            <a:r>
              <a:rPr lang="ru-RU" sz="1900" dirty="0" err="1">
                <a:latin typeface="Monotype Corsiva" pitchFamily="66" charset="0"/>
              </a:rPr>
              <a:t>квилтинга</a:t>
            </a:r>
            <a:r>
              <a:rPr lang="ru-RU" sz="1900" dirty="0">
                <a:latin typeface="Monotype Corsiva" pitchFamily="66" charset="0"/>
              </a:rPr>
              <a:t> или японского </a:t>
            </a:r>
            <a:r>
              <a:rPr lang="ru-RU" sz="1900" dirty="0" err="1">
                <a:latin typeface="Monotype Corsiva" pitchFamily="66" charset="0"/>
              </a:rPr>
              <a:t>пэчворка</a:t>
            </a:r>
            <a:r>
              <a:rPr lang="ru-RU" sz="1900" dirty="0">
                <a:latin typeface="Monotype Corsiva" pitchFamily="66" charset="0"/>
              </a:rPr>
              <a:t>. Из </a:t>
            </a:r>
            <a:r>
              <a:rPr lang="ru-RU" sz="1900" dirty="0" err="1">
                <a:latin typeface="Monotype Corsiva" pitchFamily="66" charset="0"/>
              </a:rPr>
              <a:t>полотна-крэйзи</a:t>
            </a:r>
            <a:r>
              <a:rPr lang="ru-RU" sz="1900" dirty="0">
                <a:latin typeface="Monotype Corsiva" pitchFamily="66" charset="0"/>
              </a:rPr>
              <a:t> получатся нарядные юбки или блузки, пестрые жилетки, которые разбавят строгость офисного костюма. А сколько милых вещичек можно сшить своими руками для детей, также взяв основу лоскутную технику!</a:t>
            </a:r>
          </a:p>
          <a:p>
            <a:pPr>
              <a:lnSpc>
                <a:spcPct val="80000"/>
              </a:lnSpc>
            </a:pPr>
            <a:endParaRPr lang="ru-RU" sz="1900" dirty="0"/>
          </a:p>
        </p:txBody>
      </p:sp>
      <p:pic>
        <p:nvPicPr>
          <p:cNvPr id="25603" name="Picture 2" descr="D:\Любимая музыка Юли\idei-pechvork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143380"/>
            <a:ext cx="2709863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" descr="D:\Любимая музыка Юли\idei-pechvork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3483" y="4429132"/>
            <a:ext cx="2630517" cy="205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4" descr="D:\Любимая музыка Юли\idei-pechvork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286256"/>
            <a:ext cx="3313113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i="1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Рекомендации по подбору лоскута</a:t>
            </a:r>
            <a:r>
              <a:rPr lang="ru-RU" sz="3600" b="1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ru-RU" sz="3600" b="1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3600" b="1">
              <a:solidFill>
                <a:srgbClr val="9966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2773" name="Picture 5" descr="kru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341438"/>
            <a:ext cx="4549775" cy="4497387"/>
          </a:xfrm>
          <a:noFill/>
          <a:ln/>
        </p:spPr>
      </p:pic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4643438" y="981075"/>
            <a:ext cx="2881312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</a:rPr>
              <a:t>Соединяя различные цвета, используют следующие приемы:</a:t>
            </a:r>
          </a:p>
          <a:p>
            <a:r>
              <a:rPr lang="ru-RU" sz="1600">
                <a:latin typeface="Times New Roman" pitchFamily="18" charset="0"/>
              </a:rPr>
              <a:t> Сочетание контрастных цветов</a:t>
            </a:r>
          </a:p>
          <a:p>
            <a:r>
              <a:rPr lang="ru-RU" sz="1600">
                <a:latin typeface="Times New Roman" pitchFamily="18" charset="0"/>
              </a:rPr>
              <a:t> Сочетание родственных цветов  («раскат» цвета)</a:t>
            </a:r>
          </a:p>
          <a:p>
            <a:r>
              <a:rPr lang="ru-RU" sz="1600">
                <a:latin typeface="Times New Roman" pitchFamily="18" charset="0"/>
              </a:rPr>
              <a:t> Сочетание пестрой и однотонной ткани, если гладкокрашеная ткань повторяет одну из красок пестрой.</a:t>
            </a:r>
          </a:p>
          <a:p>
            <a:r>
              <a:rPr lang="ru-RU" sz="1600">
                <a:latin typeface="Times New Roman" pitchFamily="18" charset="0"/>
              </a:rPr>
              <a:t> Черный цвет, белый и серый используются как отделка. Неплохо выглядит черный цвет в соседстве с оранжевым, желтым, розовым, красным, сиреневым и салатным тонами.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i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Техники лоскутного шитья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Техника лоскутного шитья </a:t>
            </a:r>
            <a:r>
              <a:rPr lang="ru-RU" sz="1800" b="1"/>
              <a:t>– совокупность приемов и технологическая последовательность соединения лоскутов определенных форм в орнаменты и полотна.</a:t>
            </a:r>
          </a:p>
          <a:p>
            <a:pPr>
              <a:lnSpc>
                <a:spcPct val="80000"/>
              </a:lnSpc>
            </a:pPr>
            <a:endParaRPr lang="ru-RU" sz="1800" b="1"/>
          </a:p>
          <a:p>
            <a:pPr>
              <a:lnSpc>
                <a:spcPct val="80000"/>
              </a:lnSpc>
            </a:pPr>
            <a:r>
              <a:rPr lang="ru-RU" sz="18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Техника «Полоска»</a:t>
            </a:r>
          </a:p>
          <a:p>
            <a:pPr>
              <a:lnSpc>
                <a:spcPct val="80000"/>
              </a:lnSpc>
            </a:pPr>
            <a:r>
              <a:rPr lang="ru-RU" sz="1800"/>
              <a:t> </a:t>
            </a:r>
            <a:r>
              <a:rPr lang="ru-RU" sz="1800" b="1"/>
              <a:t>«Диагональная раскладка»</a:t>
            </a:r>
          </a:p>
          <a:p>
            <a:pPr>
              <a:lnSpc>
                <a:spcPct val="80000"/>
              </a:lnSpc>
            </a:pPr>
            <a:r>
              <a:rPr lang="ru-RU" sz="1800" b="1"/>
              <a:t> «Прямая раскладка»</a:t>
            </a:r>
          </a:p>
          <a:p>
            <a:pPr>
              <a:lnSpc>
                <a:spcPct val="80000"/>
              </a:lnSpc>
            </a:pPr>
            <a:r>
              <a:rPr lang="ru-RU" sz="1800" b="1"/>
              <a:t> «Паркет»</a:t>
            </a:r>
          </a:p>
          <a:p>
            <a:pPr>
              <a:lnSpc>
                <a:spcPct val="80000"/>
              </a:lnSpc>
            </a:pPr>
            <a:r>
              <a:rPr lang="ru-RU" sz="1800" b="1"/>
              <a:t> «Елочка»</a:t>
            </a:r>
          </a:p>
          <a:p>
            <a:pPr>
              <a:lnSpc>
                <a:spcPct val="80000"/>
              </a:lnSpc>
            </a:pPr>
            <a:r>
              <a:rPr lang="ru-RU" sz="1800" b="1"/>
              <a:t> «Колодец», «Американский квадрат»</a:t>
            </a:r>
          </a:p>
          <a:p>
            <a:pPr>
              <a:lnSpc>
                <a:spcPct val="80000"/>
              </a:lnSpc>
            </a:pPr>
            <a:r>
              <a:rPr lang="ru-RU" sz="1800" b="1"/>
              <a:t> «Изба»</a:t>
            </a:r>
          </a:p>
          <a:p>
            <a:pPr>
              <a:lnSpc>
                <a:spcPct val="80000"/>
              </a:lnSpc>
            </a:pPr>
            <a:r>
              <a:rPr lang="ru-RU" sz="1800" b="1"/>
              <a:t> «Цветные колодца»</a:t>
            </a:r>
          </a:p>
          <a:p>
            <a:pPr>
              <a:lnSpc>
                <a:spcPct val="80000"/>
              </a:lnSpc>
            </a:pPr>
            <a:r>
              <a:rPr lang="ru-RU" sz="1800" b="1"/>
              <a:t> «Внутренний дворик»</a:t>
            </a:r>
          </a:p>
          <a:p>
            <a:pPr>
              <a:lnSpc>
                <a:spcPct val="80000"/>
              </a:lnSpc>
            </a:pPr>
            <a:r>
              <a:rPr lang="ru-RU" sz="1800" b="1"/>
              <a:t> «Русский квадрат»</a:t>
            </a:r>
          </a:p>
          <a:p>
            <a:pPr>
              <a:lnSpc>
                <a:spcPct val="80000"/>
              </a:lnSpc>
            </a:pPr>
            <a:r>
              <a:rPr lang="ru-RU" sz="1800" b="1"/>
              <a:t> «Ананас»</a:t>
            </a:r>
          </a:p>
          <a:p>
            <a:pPr>
              <a:lnSpc>
                <a:spcPct val="80000"/>
              </a:lnSpc>
            </a:pPr>
            <a:r>
              <a:rPr lang="ru-RU" sz="1800" b="1"/>
              <a:t> «Мельница»</a:t>
            </a:r>
          </a:p>
          <a:p>
            <a:pPr>
              <a:lnSpc>
                <a:spcPct val="80000"/>
              </a:lnSpc>
            </a:pPr>
            <a:endParaRPr lang="ru-RU"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27013"/>
            <a:ext cx="7477125" cy="898525"/>
          </a:xfrm>
        </p:spPr>
        <p:txBody>
          <a:bodyPr/>
          <a:lstStyle/>
          <a:p>
            <a:pPr algn="ctr"/>
            <a:r>
              <a:rPr lang="ru-RU" sz="2800" b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«Диагональная раскладка»</a:t>
            </a:r>
          </a:p>
        </p:txBody>
      </p:sp>
      <p:pic>
        <p:nvPicPr>
          <p:cNvPr id="35844" name="Picture 47" descr="1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1268413"/>
            <a:ext cx="2017713" cy="2041525"/>
          </a:xfrm>
          <a:noFill/>
          <a:ln/>
        </p:spPr>
      </p:pic>
      <p:pic>
        <p:nvPicPr>
          <p:cNvPr id="35845" name="Picture 50" descr="1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429000"/>
            <a:ext cx="14795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51" descr="1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5150" y="3429000"/>
            <a:ext cx="159861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52" descr="1_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5157788"/>
            <a:ext cx="145891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53" descr="1_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08175" y="5157788"/>
            <a:ext cx="1620838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3779838" y="1196975"/>
            <a:ext cx="3887787" cy="559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b="1">
                <a:latin typeface="Times New Roman" pitchFamily="18" charset="0"/>
              </a:rPr>
              <a:t>Сборку рисунка следует вести от середины к углам в обе стороны. Цифрами на схемах обозначена последовательность сборки рисунка.</a:t>
            </a:r>
          </a:p>
          <a:p>
            <a:r>
              <a:rPr lang="ru-RU" sz="1600" b="1">
                <a:latin typeface="Times New Roman" pitchFamily="18" charset="0"/>
              </a:rPr>
              <a:t> Наметить диагональ квадрата (основы) и середину центральной полосы с помощью утюга</a:t>
            </a:r>
          </a:p>
          <a:p>
            <a:r>
              <a:rPr lang="ru-RU" sz="1600" b="1">
                <a:latin typeface="Times New Roman" pitchFamily="18" charset="0"/>
              </a:rPr>
              <a:t> Закрепить центральную полосу на основе, совмещая намеченные линии лицевой стороной вверх.</a:t>
            </a:r>
          </a:p>
          <a:p>
            <a:r>
              <a:rPr lang="ru-RU" sz="1600" b="1">
                <a:latin typeface="Times New Roman" pitchFamily="18" charset="0"/>
              </a:rPr>
              <a:t> Следующую полоску наложить на предыдущую лицевыми сторонами во внутрь, уравнивая срезы. Проложить строчку строго по линии шва. </a:t>
            </a:r>
          </a:p>
          <a:p>
            <a:r>
              <a:rPr lang="ru-RU" sz="1600" b="1">
                <a:latin typeface="Times New Roman" pitchFamily="18" charset="0"/>
              </a:rPr>
              <a:t> Отвернуть полоску на лицевую сторону и отутюжить и закрепить ее булавками на основе. (последние два действия выполняют с каждой последующей полоской)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ru-RU" sz="1600" b="1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i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«Ёлочка»</a:t>
            </a:r>
          </a:p>
        </p:txBody>
      </p:sp>
      <p:pic>
        <p:nvPicPr>
          <p:cNvPr id="36868" name="Picture 6" descr="1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700213"/>
            <a:ext cx="3744912" cy="3673475"/>
          </a:xfrm>
          <a:noFill/>
          <a:ln/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4211638" y="1409700"/>
            <a:ext cx="3313112" cy="485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b="1">
                <a:latin typeface="Times New Roman" pitchFamily="18" charset="0"/>
              </a:rPr>
              <a:t>Сборку рисунка следует вести от угла основы. Цифрами на схемах обозначена последовательность сборки рисунка.</a:t>
            </a:r>
          </a:p>
          <a:p>
            <a:r>
              <a:rPr lang="ru-RU" sz="1600" b="1">
                <a:latin typeface="Times New Roman" pitchFamily="18" charset="0"/>
              </a:rPr>
              <a:t>Угловой квадрат делают контрастным по отношению к цвету и тону полосок. Темный квадрат — светлые полоски, светлый квадрат — темные полоски. Каждый следующий слой полосок темнее предыдущего. В центре квадрата — рисунок или цветок.</a:t>
            </a:r>
          </a:p>
          <a:p>
            <a:r>
              <a:rPr lang="ru-RU" sz="1600" b="1">
                <a:latin typeface="Times New Roman" pitchFamily="18" charset="0"/>
              </a:rPr>
              <a:t>Принцип соединения полосок такой же, как и в «Диагональной раскладке»</a:t>
            </a:r>
          </a:p>
          <a:p>
            <a:pPr>
              <a:spcBef>
                <a:spcPct val="50000"/>
              </a:spcBef>
            </a:pPr>
            <a:endParaRPr lang="ru-RU" sz="1600" b="1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2160588" cy="792163"/>
          </a:xfrm>
        </p:spPr>
        <p:txBody>
          <a:bodyPr/>
          <a:lstStyle/>
          <a:p>
            <a:pPr algn="ctr"/>
            <a:r>
              <a:rPr lang="ru-RU" sz="3200" i="1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ru-RU" sz="2800" i="1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«Изба»</a:t>
            </a:r>
          </a:p>
        </p:txBody>
      </p:sp>
      <p:pic>
        <p:nvPicPr>
          <p:cNvPr id="37892" name="Picture 6" descr="1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3933825"/>
            <a:ext cx="2447925" cy="2520950"/>
          </a:xfrm>
          <a:noFill/>
          <a:ln/>
        </p:spPr>
      </p:pic>
      <p:pic>
        <p:nvPicPr>
          <p:cNvPr id="37893" name="Picture 7" descr="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125538"/>
            <a:ext cx="237648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2771775" y="908050"/>
            <a:ext cx="475297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b="1">
                <a:latin typeface="Times New Roman" pitchFamily="18" charset="0"/>
              </a:rPr>
              <a:t>Наметить на основе диагонали.</a:t>
            </a:r>
          </a:p>
          <a:p>
            <a:r>
              <a:rPr lang="ru-RU" sz="1600" b="1">
                <a:latin typeface="Times New Roman" pitchFamily="18" charset="0"/>
              </a:rPr>
              <a:t> Выкроить по шаблону центральный квадрат, сторона которого равна двойной ширине полоски, приколоть булавками к основе так, чтобы его углы были расположены точно по диагоналям основы.</a:t>
            </a:r>
          </a:p>
          <a:p>
            <a:r>
              <a:rPr lang="ru-RU" sz="1600" b="1">
                <a:latin typeface="Times New Roman" pitchFamily="18" charset="0"/>
              </a:rPr>
              <a:t> Выбрать направление сборки (в данном слу­чае по часовой стрелке). </a:t>
            </a:r>
          </a:p>
          <a:p>
            <a:r>
              <a:rPr lang="ru-RU" sz="1600" b="1">
                <a:latin typeface="Times New Roman" pitchFamily="18" charset="0"/>
              </a:rPr>
              <a:t> Подготовленные полоски тканей темных и светлых тонов нашить по сторонам квадрата последовательно, следуя нумерации на рисунке.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2843213" y="4221163"/>
            <a:ext cx="4681537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 b="1">
                <a:latin typeface="Times New Roman" pitchFamily="18" charset="0"/>
              </a:rPr>
              <a:t>Схема сборки рисунка — как в "Колодце»</a:t>
            </a:r>
          </a:p>
          <a:p>
            <a:r>
              <a:rPr lang="ru-RU" sz="1600" b="1">
                <a:latin typeface="Times New Roman" pitchFamily="18" charset="0"/>
              </a:rPr>
              <a:t>Особенность в том, что в центре — яркое пятно насыщенного теплого цвета {красный, оранжевый, ярко-желтый). С одной стороны рисунка ткани более темных и хо­лодных тонов, с другой — теплых и светлых тонов.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395288" y="3357563"/>
            <a:ext cx="19859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i="1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«Колодец»</a:t>
            </a:r>
            <a:r>
              <a:rPr lang="ru-RU" sz="2800" i="1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800" i="1">
                <a:solidFill>
                  <a:srgbClr val="9966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2800" i="1">
              <a:solidFill>
                <a:srgbClr val="9966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21124" y="714356"/>
            <a:ext cx="5979768" cy="492922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Творческое задание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7650163" cy="5738835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 Подготовиться к творческой работе: </a:t>
            </a:r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цветные бумаги или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цв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картон (4 расцветки), </a:t>
            </a:r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Необходимые принадлежности: линейка, ножницы, простые карандаши.</a:t>
            </a:r>
          </a:p>
          <a:p>
            <a:pPr marL="609600" indent="-609600">
              <a:lnSpc>
                <a:spcPct val="90000"/>
              </a:lnSpc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2. Составить композицию: нарисовать эскиз лоскутного одеяла, или картину, или панно, или покрывала из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цв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бумаги (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тема по выбору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76250"/>
            <a:ext cx="7477125" cy="3024188"/>
          </a:xfrm>
        </p:spPr>
        <p:txBody>
          <a:bodyPr/>
          <a:lstStyle/>
          <a:p>
            <a:pPr algn="ctr"/>
            <a:r>
              <a:rPr lang="ru-RU" sz="8000" b="1" i="1" dirty="0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Домашнее задание</a:t>
            </a:r>
            <a:br>
              <a:rPr lang="ru-RU" sz="8000" b="1" i="1" dirty="0">
                <a:solidFill>
                  <a:srgbClr val="33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endParaRPr lang="ru-RU" sz="8000" b="1" i="1" dirty="0">
              <a:solidFill>
                <a:srgbClr val="33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3525" y="2928934"/>
            <a:ext cx="7386638" cy="3167066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ru-RU" sz="3600" b="1" dirty="0" smtClean="0"/>
              <a:t>1</a:t>
            </a:r>
            <a:r>
              <a:rPr lang="ru-RU" sz="3600" b="1" dirty="0"/>
              <a:t>. Найти определение «орнамент». Виды орнамента</a:t>
            </a:r>
            <a:r>
              <a:rPr lang="ru-RU" sz="3600" b="1" dirty="0" smtClean="0"/>
              <a:t>.</a:t>
            </a:r>
          </a:p>
          <a:p>
            <a:pPr marL="609600" indent="-609600">
              <a:lnSpc>
                <a:spcPct val="90000"/>
              </a:lnSpc>
            </a:pPr>
            <a:r>
              <a:rPr lang="ru-RU" sz="3600" b="1" dirty="0" smtClean="0"/>
              <a:t>2. Подготовить пряжу.</a:t>
            </a:r>
            <a:endParaRPr lang="ru-RU" sz="3600" b="1" dirty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sz="2400" b="1" dirty="0"/>
          </a:p>
          <a:p>
            <a:pPr marL="609600" indent="-609600">
              <a:lnSpc>
                <a:spcPct val="90000"/>
              </a:lnSpc>
            </a:pPr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имоно">
  <a:themeElements>
    <a:clrScheme name="Кимоно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Кимоно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имоно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Kimono</Template>
  <TotalTime>254</TotalTime>
  <Words>1274</Words>
  <Application>Microsoft Office PowerPoint</Application>
  <PresentationFormat>Экран (4:3)</PresentationFormat>
  <Paragraphs>127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Monotype Corsiva</vt:lpstr>
      <vt:lpstr>Times New Roman</vt:lpstr>
      <vt:lpstr>Кимоно</vt:lpstr>
      <vt:lpstr>Презентация PowerPoint</vt:lpstr>
      <vt:lpstr>Презентация на тему : «Лоскутное шитьё. Практическая работа:  пошив изделия»</vt:lpstr>
      <vt:lpstr>Презентация PowerPoint</vt:lpstr>
      <vt:lpstr>История появления лоскутного шитья.</vt:lpstr>
      <vt:lpstr>Виды лоскутного шитья.</vt:lpstr>
      <vt:lpstr> Крэйзи-пэчворк (сумасшедший лоскуток)  Разновидность пэчворка, в которой соблюдается технология изготовления лоскутных полотен с использованием произвольных (неправильных) фигур, кривых полос и аппликаций. </vt:lpstr>
      <vt:lpstr>Вязаный пэчворк Еще одна разновидность традиционного пэчворка, где используется несколько иная технология соединения лоскутов. Здесь отдельные фрагменты привязываются друг к другу с помощью контрастной нити и вязального крючка. </vt:lpstr>
      <vt:lpstr>  Японский пэчворк Технология лоскутного шитья, объединившая восточные и западные традиции. В ней активно используется стежка, а предпочтение отдается шелковым тканям, из которых можно изготовить и шикарное лоскутное покрывало, и панно, и одежду. В основе узоров лежат традиционные геометрические формы: квадраты, треугольники, ромбы, уголки.  </vt:lpstr>
      <vt:lpstr> Квилинг  Считается, что квилтинг – это более широкое понятие, чем пэчворк. Однако в дословном переводе «квилтинг» – стеганое полотно. Это технология создания узоров с помощью стежки, когда между двумя полотнами прокладывается мягкая прокладка из синтепона, ваты или ватина, а узор вышивается машинной строчкой. Созданное в технике квилтинга объемное покрывало или одеяло выглядит более элегантно, чем просто собранное из лоскутов. </vt:lpstr>
      <vt:lpstr>Техники лоскутного шитья </vt:lpstr>
      <vt:lpstr>Презентация PowerPoint</vt:lpstr>
      <vt:lpstr>Инструменты и материалы для лоскутного шитья </vt:lpstr>
      <vt:lpstr>Презентация PowerPoint</vt:lpstr>
      <vt:lpstr>Оборудование, инструменты,  приспособления  </vt:lpstr>
      <vt:lpstr>Презентация PowerPoint</vt:lpstr>
      <vt:lpstr> Идеи лоскутного шитья </vt:lpstr>
      <vt:lpstr>Рекомендации по подбору лоскута  </vt:lpstr>
      <vt:lpstr>Техники лоскутного шитья</vt:lpstr>
      <vt:lpstr>«Диагональная раскладка»</vt:lpstr>
      <vt:lpstr>«Ёлочка»</vt:lpstr>
      <vt:lpstr>    «Изба»</vt:lpstr>
      <vt:lpstr>Презентация PowerPoint</vt:lpstr>
      <vt:lpstr>Презентация PowerPoint</vt:lpstr>
      <vt:lpstr>Домашнее задание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Лариса Масгутовна</cp:lastModifiedBy>
  <cp:revision>17</cp:revision>
  <dcterms:created xsi:type="dcterms:W3CDTF">2015-02-17T15:02:56Z</dcterms:created>
  <dcterms:modified xsi:type="dcterms:W3CDTF">2020-04-10T06:35:11Z</dcterms:modified>
</cp:coreProperties>
</file>