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76" r:id="rId5"/>
    <p:sldId id="277" r:id="rId6"/>
    <p:sldId id="281" r:id="rId7"/>
    <p:sldId id="279" r:id="rId8"/>
    <p:sldId id="280" r:id="rId9"/>
    <p:sldId id="264" r:id="rId10"/>
    <p:sldId id="275" r:id="rId11"/>
    <p:sldId id="285" r:id="rId12"/>
    <p:sldId id="265" r:id="rId13"/>
    <p:sldId id="282" r:id="rId14"/>
    <p:sldId id="283" r:id="rId15"/>
    <p:sldId id="284" r:id="rId16"/>
    <p:sldId id="266" r:id="rId17"/>
    <p:sldId id="268" r:id="rId18"/>
    <p:sldId id="269" r:id="rId19"/>
    <p:sldId id="270" r:id="rId20"/>
    <p:sldId id="261" r:id="rId21"/>
    <p:sldId id="271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33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F3C3BB3-8FCE-43BB-B20B-4AC12CD01F20}" type="datetimeFigureOut">
              <a:rPr lang="ru-RU" smtClean="0"/>
              <a:pPr/>
              <a:t>25.12.2016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C37A92-47CA-4BB2-8D18-58D5C758CD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F3C3BB3-8FCE-43BB-B20B-4AC12CD01F20}" type="datetimeFigureOut">
              <a:rPr lang="ru-RU" smtClean="0"/>
              <a:pPr/>
              <a:t>25.12.2016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C37A92-47CA-4BB2-8D18-58D5C758CD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F3C3BB3-8FCE-43BB-B20B-4AC12CD01F20}" type="datetimeFigureOut">
              <a:rPr lang="ru-RU" smtClean="0"/>
              <a:pPr/>
              <a:t>25.12.2016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C37A92-47CA-4BB2-8D18-58D5C758CD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F3C3BB3-8FCE-43BB-B20B-4AC12CD01F20}" type="datetimeFigureOut">
              <a:rPr lang="ru-RU" smtClean="0"/>
              <a:pPr/>
              <a:t>25.12.2016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C37A92-47CA-4BB2-8D18-58D5C758CD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F3C3BB3-8FCE-43BB-B20B-4AC12CD01F20}" type="datetimeFigureOut">
              <a:rPr lang="ru-RU" smtClean="0"/>
              <a:pPr/>
              <a:t>25.12.2016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C37A92-47CA-4BB2-8D18-58D5C758CD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F3C3BB3-8FCE-43BB-B20B-4AC12CD01F20}" type="datetimeFigureOut">
              <a:rPr lang="ru-RU" smtClean="0"/>
              <a:pPr/>
              <a:t>25.12.2016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C37A92-47CA-4BB2-8D18-58D5C758CD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F3C3BB3-8FCE-43BB-B20B-4AC12CD01F20}" type="datetimeFigureOut">
              <a:rPr lang="ru-RU" smtClean="0"/>
              <a:pPr/>
              <a:t>25.12.2016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C37A92-47CA-4BB2-8D18-58D5C758CD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F3C3BB3-8FCE-43BB-B20B-4AC12CD01F20}" type="datetimeFigureOut">
              <a:rPr lang="ru-RU" smtClean="0"/>
              <a:pPr/>
              <a:t>25.12.2016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C37A92-47CA-4BB2-8D18-58D5C758CD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F3C3BB3-8FCE-43BB-B20B-4AC12CD01F20}" type="datetimeFigureOut">
              <a:rPr lang="ru-RU" smtClean="0"/>
              <a:pPr/>
              <a:t>25.12.2016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C37A92-47CA-4BB2-8D18-58D5C758CD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F3C3BB3-8FCE-43BB-B20B-4AC12CD01F20}" type="datetimeFigureOut">
              <a:rPr lang="ru-RU" smtClean="0"/>
              <a:pPr/>
              <a:t>25.12.2016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C37A92-47CA-4BB2-8D18-58D5C758CD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F3C3BB3-8FCE-43BB-B20B-4AC12CD01F20}" type="datetimeFigureOut">
              <a:rPr lang="ru-RU" smtClean="0"/>
              <a:pPr/>
              <a:t>25.12.2016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C37A92-47CA-4BB2-8D18-58D5C758CD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9F3C3BB3-8FCE-43BB-B20B-4AC12CD01F20}" type="datetimeFigureOut">
              <a:rPr lang="ru-RU" smtClean="0"/>
              <a:pPr/>
              <a:t>25.12.2016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2C37A92-47CA-4BB2-8D18-58D5C758CDB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500042"/>
            <a:ext cx="7772400" cy="264889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i="1" dirty="0" smtClean="0"/>
              <a:t>Повязки. Общая характеристика.</a:t>
            </a:r>
            <a:br>
              <a:rPr lang="ru-RU" b="1" i="1" dirty="0" smtClean="0"/>
            </a:br>
            <a:r>
              <a:rPr lang="ru-RU" b="1" i="1" dirty="0" smtClean="0"/>
              <a:t/>
            </a:r>
            <a:br>
              <a:rPr lang="ru-RU" b="1" i="1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71800" y="3501008"/>
            <a:ext cx="6194554" cy="2232248"/>
          </a:xfrm>
        </p:spPr>
        <p:txBody>
          <a:bodyPr>
            <a:noAutofit/>
          </a:bodyPr>
          <a:lstStyle/>
          <a:p>
            <a:pPr algn="ctr"/>
            <a:endParaRPr lang="ru-RU" sz="3200" b="1" i="1" dirty="0" smtClean="0"/>
          </a:p>
          <a:p>
            <a:pPr algn="ctr"/>
            <a:endParaRPr lang="ru-RU" b="1" i="1" dirty="0" smtClean="0"/>
          </a:p>
          <a:p>
            <a:pPr algn="ctr"/>
            <a:r>
              <a:rPr lang="ru-RU" sz="3200" b="1" i="1" dirty="0" smtClean="0"/>
              <a:t>Правила </a:t>
            </a:r>
            <a:r>
              <a:rPr lang="ru-RU" sz="3200" b="1" i="1" dirty="0" smtClean="0"/>
              <a:t>наложения повязок</a:t>
            </a:r>
          </a:p>
          <a:p>
            <a:pPr algn="r"/>
            <a:endParaRPr lang="ru-RU" b="1" i="1" dirty="0" smtClean="0"/>
          </a:p>
          <a:p>
            <a:pPr algn="r"/>
            <a:r>
              <a:rPr lang="ru-RU" b="1" i="1" dirty="0" smtClean="0"/>
              <a:t> </a:t>
            </a:r>
            <a:endParaRPr lang="ru-RU" sz="1800" b="1" i="1" dirty="0" smtClean="0"/>
          </a:p>
        </p:txBody>
      </p:sp>
      <p:pic>
        <p:nvPicPr>
          <p:cNvPr id="1027" name="Picture 3" descr="D:\ОБЖ\Картинки\Мед.помощь\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3429000"/>
            <a:ext cx="2768601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183880" cy="1051560"/>
          </a:xfrm>
        </p:spPr>
        <p:txBody>
          <a:bodyPr/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Повязка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87824" y="1844824"/>
            <a:ext cx="5870456" cy="4392488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sz="2400" b="1" i="1" dirty="0" smtClean="0"/>
          </a:p>
          <a:p>
            <a:pPr algn="ctr">
              <a:buNone/>
            </a:pPr>
            <a:endParaRPr lang="ru-RU" sz="2400" b="1" i="1" dirty="0" smtClean="0"/>
          </a:p>
          <a:p>
            <a:pPr algn="ctr">
              <a:buNone/>
            </a:pPr>
            <a:r>
              <a:rPr lang="ru-RU" sz="2400" b="1" i="1" dirty="0" smtClean="0"/>
              <a:t>Специальные средства, предназначенные для закрепления перевязочного материала или компресса, создания давления на определённую часть тела, обездвиживание повреждённой части тела</a:t>
            </a:r>
          </a:p>
          <a:p>
            <a:pPr algn="ctr">
              <a:buNone/>
            </a:pPr>
            <a:endParaRPr lang="ru-RU" sz="2400" b="1" i="1" dirty="0" smtClean="0"/>
          </a:p>
          <a:p>
            <a:pPr algn="ctr">
              <a:buNone/>
            </a:pPr>
            <a:endParaRPr lang="ru-RU" sz="2400" b="1" i="1" dirty="0"/>
          </a:p>
        </p:txBody>
      </p:sp>
      <p:pic>
        <p:nvPicPr>
          <p:cNvPr id="10" name="Picture 3" descr="D:\ОБЖ\Картинки\Мед.помощь\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35853"/>
            <a:ext cx="2843808" cy="352214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86116" y="428604"/>
            <a:ext cx="2000264" cy="642942"/>
          </a:xfrm>
          <a:solidFill>
            <a:srgbClr val="92D050"/>
          </a:solidFill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Бинт</a:t>
            </a:r>
            <a:endParaRPr lang="ru-RU" sz="4800" dirty="0"/>
          </a:p>
        </p:txBody>
      </p:sp>
      <p:cxnSp>
        <p:nvCxnSpPr>
          <p:cNvPr id="5" name="Прямая со стрелкой 4"/>
          <p:cNvCxnSpPr/>
          <p:nvPr/>
        </p:nvCxnSpPr>
        <p:spPr>
          <a:xfrm rot="10800000" flipV="1">
            <a:off x="2357422" y="1071546"/>
            <a:ext cx="928694" cy="785818"/>
          </a:xfrm>
          <a:prstGeom prst="straightConnector1">
            <a:avLst/>
          </a:prstGeom>
          <a:ln w="889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5286380" y="1071546"/>
            <a:ext cx="785818" cy="714380"/>
          </a:xfrm>
          <a:prstGeom prst="straightConnector1">
            <a:avLst/>
          </a:prstGeom>
          <a:ln w="889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357290" y="1928802"/>
            <a:ext cx="2656496" cy="1077218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B050"/>
                </a:solidFill>
              </a:rPr>
              <a:t>Марлевый</a:t>
            </a:r>
          </a:p>
          <a:p>
            <a:pPr algn="ctr"/>
            <a:r>
              <a:rPr lang="ru-RU" sz="3200" b="1" i="1" dirty="0" smtClean="0">
                <a:solidFill>
                  <a:srgbClr val="00B050"/>
                </a:solidFill>
              </a:rPr>
              <a:t>(плоский)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72066" y="1857364"/>
            <a:ext cx="2795958" cy="1077218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B050"/>
                </a:solidFill>
              </a:rPr>
              <a:t>Трубчатые</a:t>
            </a:r>
          </a:p>
          <a:p>
            <a:pPr algn="ctr"/>
            <a:r>
              <a:rPr lang="ru-RU" sz="3200" b="1" i="1" dirty="0" smtClean="0">
                <a:solidFill>
                  <a:srgbClr val="00B050"/>
                </a:solidFill>
              </a:rPr>
              <a:t>(сетчатые)</a:t>
            </a:r>
          </a:p>
        </p:txBody>
      </p:sp>
      <p:cxnSp>
        <p:nvCxnSpPr>
          <p:cNvPr id="14" name="Прямая со стрелкой 13"/>
          <p:cNvCxnSpPr>
            <a:stCxn id="11" idx="2"/>
          </p:cNvCxnSpPr>
          <p:nvPr/>
        </p:nvCxnSpPr>
        <p:spPr>
          <a:xfrm rot="16200000" flipH="1">
            <a:off x="3095808" y="2595750"/>
            <a:ext cx="851608" cy="167214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5400000">
            <a:off x="5166656" y="2548592"/>
            <a:ext cx="923046" cy="168373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143108" y="4071942"/>
            <a:ext cx="54681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Фиксация марлевой повязки 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на повреждённой части тела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10" name="Picture 3" descr="D:\ОБЖ\Картинки\Мед.помощь\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84432"/>
            <a:ext cx="1835696" cy="227356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80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211960" y="1844824"/>
            <a:ext cx="3528392" cy="46164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14282" y="571480"/>
            <a:ext cx="3857652" cy="105156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Индивидуальный перевязочный пакет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1714488"/>
            <a:ext cx="335758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1.Марлевый бинт шириной 9 см</a:t>
            </a:r>
          </a:p>
          <a:p>
            <a:r>
              <a:rPr lang="ru-RU" sz="2400" dirty="0" smtClean="0"/>
              <a:t>Две подушечки (15х15), заполненные ватой</a:t>
            </a:r>
          </a:p>
          <a:p>
            <a:r>
              <a:rPr lang="ru-RU" sz="2400" dirty="0" smtClean="0"/>
              <a:t>2.Одна подушечка пришита у конца бинта</a:t>
            </a:r>
          </a:p>
          <a:p>
            <a:r>
              <a:rPr lang="ru-RU" sz="2400" dirty="0" smtClean="0"/>
              <a:t>3.Вторую подушечку можно передвигать на нужное расстояние.</a:t>
            </a:r>
            <a:endParaRPr lang="ru-RU" sz="2400" dirty="0"/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Администратор\Рабочий стол\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000760" cy="4707263"/>
          </a:xfrm>
          <a:prstGeom prst="rect">
            <a:avLst/>
          </a:prstGeom>
          <a:noFill/>
        </p:spPr>
      </p:pic>
      <p:pic>
        <p:nvPicPr>
          <p:cNvPr id="2053" name="Picture 5" descr="C:\Documents and Settings\Администратор\Рабочий стол\med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2071678"/>
            <a:ext cx="5072066" cy="478632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183880" cy="1703112"/>
          </a:xfrm>
        </p:spPr>
        <p:txBody>
          <a:bodyPr/>
          <a:lstStyle/>
          <a:p>
            <a:pPr algn="l"/>
            <a:r>
              <a:rPr lang="ru-RU" dirty="0" smtClean="0"/>
              <a:t>Разновидности повязок</a:t>
            </a:r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3707904" y="2492896"/>
            <a:ext cx="5436096" cy="3416424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>
              <a:ln>
                <a:noFill/>
              </a:ln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 descr="http://propovyazki.ru/wp-content/uploads/2010/09/bint-271x3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88840"/>
            <a:ext cx="4716016" cy="486916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D:\ПРЕЗЕНТАЦИИ\1652c-1393632183-20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28799"/>
            <a:ext cx="8748464" cy="52292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285720" y="214290"/>
            <a:ext cx="3286148" cy="837246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Перевязка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3491880" y="2060848"/>
            <a:ext cx="5472608" cy="2736304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kumimoji="0" lang="ru-RU" sz="28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lang="ru-RU" sz="2800" b="1" i="1" dirty="0" smtClean="0"/>
          </a:p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kumimoji="0" lang="ru-RU" sz="28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Процесс наложения повязки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626" name="Picture 2" descr="http://propovyazki.ru/wp-content/uploads/2010/09/bint-271x3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92450"/>
            <a:ext cx="3491880" cy="386555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500063"/>
            <a:ext cx="3000375" cy="1050925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Повязки </a:t>
            </a:r>
            <a:br>
              <a:rPr lang="ru-RU" dirty="0" smtClean="0"/>
            </a:br>
            <a:r>
              <a:rPr lang="ru-RU" dirty="0" smtClean="0"/>
              <a:t>на голову</a:t>
            </a:r>
            <a:endParaRPr lang="ru-RU" dirty="0"/>
          </a:p>
        </p:txBody>
      </p:sp>
      <p:pic>
        <p:nvPicPr>
          <p:cNvPr id="23553" name="Picture 1" descr="D:\ПРЕЗЕНТАЦИИ\img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72816"/>
            <a:ext cx="7740352" cy="508518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D:\ПРЕЗЕНТАЦИИ\img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2776"/>
            <a:ext cx="7596336" cy="54452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19872" y="1772816"/>
            <a:ext cx="54006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Повязка «уздечка».</a:t>
            </a:r>
            <a:r>
              <a:rPr lang="ru-RU" dirty="0" smtClean="0"/>
              <a:t> Применяется для удержания перевязочного материала на ранах в теменной области и ранениях нижней челюсти Первые закрепляющие круговые ходы идут вокруг головы. Далее по затылку ход бинта ведут косо на правую сторону шеи, под нижнюю челюсть и делают несколько вертикальных круговых ходов, которыми закрывают темя или подчелюстную область в зависимости от локализации повреждения. Затем бинт с левой стороны шеи ведут косо по затылку в правую височную область и двумя-тремя горизонтальными циркулярными ходами вокруг головы закрепляют вертикальные туры бинта.</a:t>
            </a:r>
          </a:p>
          <a:p>
            <a:r>
              <a:rPr lang="ru-RU" dirty="0" smtClean="0"/>
              <a:t>В случае повреждения в области подбородка, повязку дополняют горизонтальными круговыми ходами с захватом подбородка</a:t>
            </a:r>
            <a:endParaRPr lang="ru-RU" dirty="0"/>
          </a:p>
        </p:txBody>
      </p:sp>
      <p:sp>
        <p:nvSpPr>
          <p:cNvPr id="40962" name="AutoShape 2" descr="https://refdb.ru/images/1183/2365970/20c9eeb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964" name="AutoShape 4" descr="https://refdb.ru/images/1183/2365970/20c9eeb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65" name="Picture 5" descr="D:\ПРЕЗЕНТАЦИИ\20c9eeb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656"/>
            <a:ext cx="2627784" cy="3323374"/>
          </a:xfrm>
          <a:prstGeom prst="rect">
            <a:avLst/>
          </a:prstGeom>
          <a:noFill/>
        </p:spPr>
      </p:pic>
      <p:pic>
        <p:nvPicPr>
          <p:cNvPr id="40966" name="Picture 6" descr="D:\ПРЕЗЕНТАЦИИ\bf4ae8a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783398"/>
            <a:ext cx="2626544" cy="30746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571480"/>
            <a:ext cx="2568882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Повязка </a:t>
            </a:r>
            <a:br>
              <a:rPr lang="ru-RU" dirty="0" smtClean="0"/>
            </a:br>
            <a:r>
              <a:rPr lang="ru-RU" dirty="0" smtClean="0"/>
              <a:t>на руку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   Косыночную повязку</a:t>
            </a:r>
            <a:r>
              <a:rPr lang="ru-RU" dirty="0" smtClean="0"/>
              <a:t> используют для удержания перевязочного материала или подвешивания поврежденной руки</a:t>
            </a:r>
          </a:p>
          <a:p>
            <a:pPr>
              <a:buNone/>
            </a:pPr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22530" name="Picture 2" descr="http://www.studfiles.ru/html/2706/178/html_LwfQ8phMwK.6g2j/htmlconvd-tF8rBd_html_687a2bb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04319"/>
            <a:ext cx="4286897" cy="305368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571480"/>
            <a:ext cx="2568882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Повязка </a:t>
            </a:r>
            <a:br>
              <a:rPr lang="ru-RU" dirty="0" smtClean="0"/>
            </a:br>
            <a:r>
              <a:rPr lang="ru-RU" dirty="0" smtClean="0"/>
              <a:t>на палец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   </a:t>
            </a:r>
            <a:endParaRPr lang="ru-RU" dirty="0"/>
          </a:p>
        </p:txBody>
      </p:sp>
      <p:pic>
        <p:nvPicPr>
          <p:cNvPr id="37890" name="Picture 2" descr="http://megabook.ru/stream/mediapreview?Key=%D0%A1%D0%BF%D0%B8%D1%80%D0%B0%D0%BB%D1%8C%D0%BD%D0%B0%D1%8F%20%D0%BF%D0%BE%D0%B2%D1%8F%D0%B7%D0%BA%D0%B0%20%D0%BD%D0%B0%20%D0%BF%D0%B0%D0%BB%D0%B5%D1%86&amp;Width=654&amp;Height=65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12975"/>
            <a:ext cx="4572000" cy="364502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364088" y="2060848"/>
            <a:ext cx="36491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Спиральная повязка на палец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572000" y="2852936"/>
            <a:ext cx="432048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Большинство повязок на кисть начинается с круговых закрепляющих ходов бинта в нижней трети предплечья непосредственно над запястьем. Бинт ведут косо по тылу кисти к концу пальца и, оставляя кончик пальца открытым, спиральными ходами бинтуют палец до основания. Затем снова через тыл кисти возвращают бинт на предплечье. </a:t>
            </a:r>
            <a:r>
              <a:rPr lang="ru-RU" dirty="0" err="1" smtClean="0"/>
              <a:t>Бинтование</a:t>
            </a:r>
            <a:r>
              <a:rPr lang="ru-RU" dirty="0" smtClean="0"/>
              <a:t> заканчивают круговыми турами в нижней трети предплечья.</a:t>
            </a:r>
            <a:endParaRPr lang="ru-RU" dirty="0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571480"/>
            <a:ext cx="2568882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Повязка </a:t>
            </a:r>
            <a:br>
              <a:rPr lang="ru-RU" dirty="0" smtClean="0"/>
            </a:br>
            <a:r>
              <a:rPr lang="ru-RU" dirty="0" smtClean="0"/>
              <a:t>на палец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  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572000" y="2852936"/>
            <a:ext cx="432048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Спиральная </a:t>
            </a:r>
            <a:r>
              <a:rPr lang="ru-RU" b="1" dirty="0" smtClean="0"/>
              <a:t>повязка на все пальцы («перчатка»)</a:t>
            </a:r>
            <a:r>
              <a:rPr lang="ru-RU" dirty="0" smtClean="0"/>
              <a:t> </a:t>
            </a:r>
          </a:p>
          <a:p>
            <a:r>
              <a:rPr lang="ru-RU" dirty="0" smtClean="0"/>
              <a:t>Накладывается на каждый палец точно также как и на один палец. </a:t>
            </a:r>
            <a:r>
              <a:rPr lang="ru-RU" dirty="0" err="1" smtClean="0"/>
              <a:t>Бинтование</a:t>
            </a:r>
            <a:r>
              <a:rPr lang="ru-RU" dirty="0" smtClean="0"/>
              <a:t> на правой руке начинают с большого пальца, на левой руке — с мизинца.</a:t>
            </a:r>
            <a:endParaRPr lang="ru-RU" dirty="0"/>
          </a:p>
        </p:txBody>
      </p:sp>
      <p:pic>
        <p:nvPicPr>
          <p:cNvPr id="38914" name="Picture 2" descr="http://www.nedug.ru/common/data/pub/images/articles/76849/norm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2708920"/>
            <a:ext cx="3131840" cy="414908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571480"/>
            <a:ext cx="2568882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Повязка </a:t>
            </a:r>
            <a:br>
              <a:rPr lang="ru-RU" dirty="0" smtClean="0"/>
            </a:br>
            <a:r>
              <a:rPr lang="ru-RU" dirty="0" smtClean="0"/>
              <a:t>на палец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923928" y="1988840"/>
            <a:ext cx="4762872" cy="4137323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/>
              <a:t>   Колосовидная повязка на большой палец</a:t>
            </a:r>
          </a:p>
          <a:p>
            <a:pPr algn="ctr">
              <a:buNone/>
            </a:pPr>
            <a:r>
              <a:rPr lang="ru-RU" dirty="0" smtClean="0"/>
              <a:t> </a:t>
            </a:r>
          </a:p>
          <a:p>
            <a:pPr algn="ctr">
              <a:buNone/>
            </a:pPr>
            <a:r>
              <a:rPr lang="ru-RU" sz="2400" dirty="0" smtClean="0"/>
              <a:t>    Применяют для закрытия области пястно-фалангового сустава и возвышения большого пальца кисти</a:t>
            </a:r>
            <a:endParaRPr lang="ru-RU" sz="2400" dirty="0"/>
          </a:p>
        </p:txBody>
      </p:sp>
      <p:pic>
        <p:nvPicPr>
          <p:cNvPr id="39938" name="Picture 2" descr="http://health-news.ru/doc/med/images/205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96952"/>
            <a:ext cx="2663280" cy="386104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5868144" cy="1143000"/>
          </a:xfrm>
        </p:spPr>
        <p:txBody>
          <a:bodyPr>
            <a:normAutofit fontScale="90000"/>
          </a:bodyPr>
          <a:lstStyle/>
          <a:p>
            <a:pPr algn="r"/>
            <a:r>
              <a:rPr lang="ru-RU" dirty="0" smtClean="0"/>
              <a:t> Повязка </a:t>
            </a:r>
            <a:br>
              <a:rPr lang="ru-RU" dirty="0" smtClean="0"/>
            </a:br>
            <a:r>
              <a:rPr lang="ru-RU" dirty="0" smtClean="0"/>
              <a:t>на ногу</a:t>
            </a:r>
            <a:endParaRPr lang="ru-RU" dirty="0"/>
          </a:p>
        </p:txBody>
      </p:sp>
      <p:pic>
        <p:nvPicPr>
          <p:cNvPr id="21505" name="Picture 1" descr="D:\ПРЕЗЕНТАЦИИ\91cfeab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9557"/>
            <a:ext cx="1763688" cy="3376659"/>
          </a:xfrm>
          <a:prstGeom prst="rect">
            <a:avLst/>
          </a:prstGeom>
          <a:noFill/>
        </p:spPr>
      </p:pic>
      <p:pic>
        <p:nvPicPr>
          <p:cNvPr id="21506" name="Picture 2" descr="D:\ПРЕЗЕНТАЦИИ\86e6c3f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751630"/>
            <a:ext cx="1728192" cy="310637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339752" y="2060848"/>
            <a:ext cx="6030416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Спиральная повязка на первый палец стопы</a:t>
            </a:r>
          </a:p>
          <a:p>
            <a:r>
              <a:rPr lang="ru-RU" sz="1400" dirty="0" smtClean="0"/>
              <a:t>Ширина бинта 3-5 см. Отдельно бинтуют обычно только один большой палец. </a:t>
            </a:r>
            <a:r>
              <a:rPr lang="ru-RU" sz="1400" dirty="0" err="1" smtClean="0"/>
              <a:t>Бинтование</a:t>
            </a:r>
            <a:r>
              <a:rPr lang="ru-RU" sz="1400" dirty="0" smtClean="0"/>
              <a:t> рекомендуется начинать укрепляющими круговыми турами в нижней трети голени над лодыжками. Затем через тыльную поверхность стопы ведут бинт к ногтевой фаланге 1 пальца. Отсюда спиральными турами закрывают весь палец до основания и снова через тыл стопы возвращают бинт на голень, где повязку заканчивают фиксирующими круговыми турами.</a:t>
            </a:r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r>
              <a:rPr lang="ru-RU" sz="1400" b="1" dirty="0" smtClean="0"/>
              <a:t>Колосовидная повязка на первый палец стопы</a:t>
            </a:r>
            <a:r>
              <a:rPr lang="ru-RU" sz="1400" dirty="0" smtClean="0"/>
              <a:t> </a:t>
            </a:r>
          </a:p>
          <a:p>
            <a:r>
              <a:rPr lang="ru-RU" sz="1400" dirty="0" smtClean="0"/>
              <a:t>Ширина бинта 3-5 см. Как и все колосовидные повязки, колосовидная повязка на первый палец стопы бинтуется по направлению в сторону повреждения. На левой стопе бинт ведут слева направо, на правой стопе – справа налево.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785794"/>
            <a:ext cx="4429124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Повязка </a:t>
            </a:r>
            <a:br>
              <a:rPr lang="ru-RU" dirty="0" smtClean="0"/>
            </a:br>
            <a:r>
              <a:rPr lang="ru-RU" dirty="0" smtClean="0"/>
              <a:t>на грудную клетку</a:t>
            </a:r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07504" y="3717032"/>
            <a:ext cx="3028950" cy="29527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Прямоугольник 3"/>
          <p:cNvSpPr/>
          <p:nvPr/>
        </p:nvSpPr>
        <p:spPr>
          <a:xfrm>
            <a:off x="3923928" y="2924944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err="1" smtClean="0"/>
              <a:t>Окклюзионная</a:t>
            </a:r>
            <a:r>
              <a:rPr lang="ru-RU" b="1" dirty="0" smtClean="0"/>
              <a:t> повязка</a:t>
            </a:r>
          </a:p>
          <a:p>
            <a:endParaRPr lang="ru-RU" b="1" dirty="0" smtClean="0"/>
          </a:p>
          <a:p>
            <a:r>
              <a:rPr lang="ru-RU" dirty="0" smtClean="0"/>
              <a:t>Накладывается с применением перевязочного пакета индивидуального (ППИ) при проникающих ранениях грудной клетки. Повязка препятствует засасыванию воздуха в плевральную полость при дыхании.</a:t>
            </a:r>
            <a:endParaRPr lang="ru-RU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500063"/>
            <a:ext cx="3429000" cy="105092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Повязка </a:t>
            </a:r>
            <a:br>
              <a:rPr lang="ru-RU" dirty="0" smtClean="0"/>
            </a:br>
            <a:r>
              <a:rPr lang="ru-RU" dirty="0" smtClean="0"/>
              <a:t>на бедро</a:t>
            </a:r>
            <a:endParaRPr lang="ru-RU" dirty="0"/>
          </a:p>
        </p:txBody>
      </p:sp>
      <p:pic>
        <p:nvPicPr>
          <p:cNvPr id="19458" name="Picture 2" descr="http://ukr10-11med.narod.ru/WvJYwr0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121696"/>
            <a:ext cx="4848755" cy="273630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707904" y="2420888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/>
              <a:t>Накладывается при повреждениях в области тазобедренного сустава и прилегающих к нему областей. </a:t>
            </a:r>
            <a:r>
              <a:rPr lang="ru-RU" dirty="0" err="1" smtClean="0"/>
              <a:t>Бинтование</a:t>
            </a:r>
            <a:r>
              <a:rPr lang="ru-RU" dirty="0" smtClean="0"/>
              <a:t> осуществляется широким бинтом </a:t>
            </a:r>
            <a:endParaRPr lang="ru-RU" dirty="0"/>
          </a:p>
        </p:txBody>
      </p:sp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642918"/>
            <a:ext cx="3286148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Повязка </a:t>
            </a:r>
            <a:br>
              <a:rPr lang="ru-RU" dirty="0" smtClean="0"/>
            </a:br>
            <a:r>
              <a:rPr lang="ru-RU" dirty="0" smtClean="0"/>
              <a:t>на плечо</a:t>
            </a:r>
            <a:endParaRPr lang="ru-RU" dirty="0"/>
          </a:p>
        </p:txBody>
      </p:sp>
      <p:sp>
        <p:nvSpPr>
          <p:cNvPr id="18434" name="AutoShape 2" descr="https://refdb.ru/images/1183/2365970/dbdce7d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8" name="AutoShape 6" descr="https://refdb.ru/images/1183/2365970/dbdce7d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42" name="AutoShape 10" descr="https://refdb.ru/images/1183/2365970/dbdce7d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443" name="Picture 11" descr="D:\ПРЕЗЕНТАЦИИ\dbdce7d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772816"/>
            <a:ext cx="2133600" cy="2159000"/>
          </a:xfrm>
          <a:prstGeom prst="rect">
            <a:avLst/>
          </a:prstGeom>
          <a:noFill/>
        </p:spPr>
      </p:pic>
      <p:pic>
        <p:nvPicPr>
          <p:cNvPr id="18444" name="Picture 12" descr="D:\ПРЕЗЕНТАЦИИ\1026204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975100"/>
            <a:ext cx="4305300" cy="2882900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4211960" y="2132856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/>
              <a:t>Спиральная повязка на плечо</a:t>
            </a:r>
            <a:r>
              <a:rPr lang="ru-RU" dirty="0" smtClean="0"/>
              <a:t> </a:t>
            </a:r>
          </a:p>
          <a:p>
            <a:r>
              <a:rPr lang="ru-RU" dirty="0" smtClean="0"/>
              <a:t>Область плеча закрывают обычной спиральной повязкой или спиральной повязкой с перегибами. Используют бинт шириной 10 – 14 см. В верхних отделах плеча, чтобы предотвратить сползание повязки, </a:t>
            </a:r>
            <a:r>
              <a:rPr lang="ru-RU" dirty="0" err="1" smtClean="0"/>
              <a:t>бинтование</a:t>
            </a:r>
            <a:r>
              <a:rPr lang="ru-RU" dirty="0" smtClean="0"/>
              <a:t> можно закончить турами колосовидной повязки.</a:t>
            </a:r>
          </a:p>
          <a:p>
            <a:pPr algn="ctr"/>
            <a:r>
              <a:rPr lang="ru-RU" b="1" dirty="0" smtClean="0"/>
              <a:t>Косыночная повязка на плечо</a:t>
            </a:r>
            <a:r>
              <a:rPr lang="ru-RU" dirty="0" smtClean="0"/>
              <a:t> </a:t>
            </a:r>
          </a:p>
          <a:p>
            <a:r>
              <a:rPr lang="ru-RU" dirty="0" smtClean="0"/>
              <a:t>Косынку укладывают на наружную боковую поверхность плеча. Верхушка косынки направлена к шее. Концы косынки обводят вокруг плеча, перекрещивают, выводят на наружную поверхность плеча и связывают.</a:t>
            </a:r>
            <a:endParaRPr lang="ru-RU" dirty="0"/>
          </a:p>
        </p:txBody>
      </p:sp>
    </p:spTree>
  </p:cSld>
  <p:clrMapOvr>
    <a:masterClrMapping/>
  </p:clrMapOvr>
  <p:transition spd="med">
    <p:split dir="in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929718" cy="10515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Общие правила наложения повязок: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79712" y="1844824"/>
            <a:ext cx="6950006" cy="4392488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u-RU" sz="1900" b="1" dirty="0" smtClean="0"/>
              <a:t>При наложение повязки нужно стоять лицом к пострадавшему, чтобы видеть его состояние.</a:t>
            </a:r>
          </a:p>
          <a:p>
            <a:pPr algn="just">
              <a:buNone/>
            </a:pPr>
            <a:endParaRPr lang="ru-RU" sz="1900" b="1" dirty="0" smtClean="0"/>
          </a:p>
          <a:p>
            <a:pPr algn="just"/>
            <a:r>
              <a:rPr lang="ru-RU" sz="1900" b="1" dirty="0" smtClean="0"/>
              <a:t>Скатанную часть бинта нужно держать в правой руке, а конец бинта в левой. Бинтуют слева направо, снизу вверх.</a:t>
            </a:r>
          </a:p>
          <a:p>
            <a:pPr algn="just"/>
            <a:endParaRPr lang="ru-RU" sz="1900" b="1" dirty="0" smtClean="0"/>
          </a:p>
          <a:p>
            <a:pPr algn="just"/>
            <a:r>
              <a:rPr lang="ru-RU" sz="1900" b="1" dirty="0" smtClean="0"/>
              <a:t>Бинт должен как бы катиться по бинтуемой поверхности, не удаляясь от неё далеко.</a:t>
            </a:r>
          </a:p>
          <a:p>
            <a:pPr algn="just"/>
            <a:r>
              <a:rPr lang="ru-RU" sz="1900" b="1" dirty="0" smtClean="0"/>
              <a:t>Любую повязку начинают с фиксирующих ходов.</a:t>
            </a:r>
          </a:p>
          <a:p>
            <a:pPr algn="just"/>
            <a:endParaRPr lang="ru-RU" sz="1900" b="1" dirty="0" smtClean="0"/>
          </a:p>
          <a:p>
            <a:pPr algn="just"/>
            <a:r>
              <a:rPr lang="ru-RU" sz="1900" b="1" dirty="0" smtClean="0"/>
              <a:t>Последующие обороты бинта накладываются на половину предыдущего.</a:t>
            </a:r>
          </a:p>
          <a:p>
            <a:pPr algn="just"/>
            <a:endParaRPr lang="ru-RU" sz="1900" b="1" dirty="0" smtClean="0"/>
          </a:p>
          <a:p>
            <a:pPr algn="just"/>
            <a:r>
              <a:rPr lang="ru-RU" sz="1900" b="1" dirty="0" smtClean="0"/>
              <a:t>Повязку необходимо делать двумя руками одновременно.</a:t>
            </a:r>
          </a:p>
          <a:p>
            <a:pPr algn="just"/>
            <a:endParaRPr lang="ru-RU" sz="1900" b="1" dirty="0" smtClean="0"/>
          </a:p>
          <a:p>
            <a:pPr algn="just"/>
            <a:r>
              <a:rPr lang="ru-RU" sz="1900" b="1" dirty="0" smtClean="0"/>
              <a:t>Начинают и заканчивают повязку на здоровой части  тела</a:t>
            </a:r>
            <a:endParaRPr lang="ru-RU" sz="1900" dirty="0" smtClean="0"/>
          </a:p>
          <a:p>
            <a:pPr algn="just"/>
            <a:endParaRPr lang="ru-RU" sz="1900" b="1" dirty="0" smtClean="0"/>
          </a:p>
          <a:p>
            <a:pPr>
              <a:buNone/>
            </a:pPr>
            <a:endParaRPr lang="ru-RU" b="1" dirty="0" smtClean="0"/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4" name="Picture 3" descr="D:\ОБЖ\Картинки\Мед.помощь\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4437112"/>
            <a:ext cx="1954643" cy="242088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ОБЖ\Картинки\Мед.помощь\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08906"/>
            <a:ext cx="3995936" cy="4949094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/>
              <a:t>СПАСИБО ЗА ВНИМАНИЕ</a:t>
            </a:r>
            <a:endParaRPr lang="ru-RU" sz="3200" b="1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211</TotalTime>
  <Words>380</Words>
  <Application>Microsoft Office PowerPoint</Application>
  <PresentationFormat>Экран (4:3)</PresentationFormat>
  <Paragraphs>82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Тема1</vt:lpstr>
      <vt:lpstr>    Повязки. Общая характеристика.  </vt:lpstr>
      <vt:lpstr> Повязка</vt:lpstr>
      <vt:lpstr>Бинт</vt:lpstr>
      <vt:lpstr>Слайд 4</vt:lpstr>
      <vt:lpstr>Слайд 5</vt:lpstr>
      <vt:lpstr>Разновидности повязок</vt:lpstr>
      <vt:lpstr>Слайд 7</vt:lpstr>
      <vt:lpstr>Слайд 8</vt:lpstr>
      <vt:lpstr>Повязки  на голову</vt:lpstr>
      <vt:lpstr>Слайд 10</vt:lpstr>
      <vt:lpstr>Слайд 11</vt:lpstr>
      <vt:lpstr>Повязка  на руку</vt:lpstr>
      <vt:lpstr>Повязка  на палец</vt:lpstr>
      <vt:lpstr>Повязка  на палец</vt:lpstr>
      <vt:lpstr>Повязка  на палец</vt:lpstr>
      <vt:lpstr> Повязка  на ногу</vt:lpstr>
      <vt:lpstr>Повязка  на грудную клетку</vt:lpstr>
      <vt:lpstr>Повязка  на бедро</vt:lpstr>
      <vt:lpstr>Повязка  на плечо</vt:lpstr>
      <vt:lpstr>Общие правила наложения повязок:</vt:lpstr>
      <vt:lpstr>СПАСИБО ЗА ВНИМАНИЕ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медицинских знаний и правила оказания первой медицинской помощи</dc:title>
  <dc:creator>Admin</dc:creator>
  <cp:lastModifiedBy>Владимир</cp:lastModifiedBy>
  <cp:revision>25</cp:revision>
  <dcterms:created xsi:type="dcterms:W3CDTF">2010-03-31T11:47:58Z</dcterms:created>
  <dcterms:modified xsi:type="dcterms:W3CDTF">2016-12-25T08:30:59Z</dcterms:modified>
</cp:coreProperties>
</file>