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6" r:id="rId12"/>
    <p:sldId id="291" r:id="rId13"/>
    <p:sldId id="289" r:id="rId14"/>
    <p:sldId id="316" r:id="rId15"/>
    <p:sldId id="284" r:id="rId16"/>
    <p:sldId id="315" r:id="rId17"/>
    <p:sldId id="324" r:id="rId18"/>
    <p:sldId id="325" r:id="rId19"/>
    <p:sldId id="326" r:id="rId20"/>
    <p:sldId id="327" r:id="rId21"/>
    <p:sldId id="328" r:id="rId22"/>
    <p:sldId id="329" r:id="rId23"/>
    <p:sldId id="33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2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01BBA-8DCD-462D-8520-F288630A3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215D6-E43F-43EE-ABC1-01DCA5CE1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F1E33-026C-48FA-A073-CCDFDDAA9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2108E-19F9-412A-B3C0-2D818D348A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08AAF-0FD7-4434-B54A-A3C93E265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C4499-FCBB-4922-9215-3074ACD12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1435B-EA8C-4782-946A-5EF907C32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E0BE7-9466-44CB-8B4F-5BC7338381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0DED7-901A-4374-8181-DD8B2F695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8393D-E495-4253-82E3-E96EB3722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57D10-5C05-4DB3-9F33-49A6EBB1B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1E5B294-90FE-4CEB-B4DF-65BD7651AD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15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5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615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5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6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6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6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6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16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6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6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616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7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17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7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7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7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7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7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7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8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618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8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18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18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8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63" y="317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9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73" y="167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9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9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12" y="882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9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1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9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9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62" y="127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619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341438"/>
            <a:ext cx="6400800" cy="22733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Правила дорожного движения</a:t>
            </a:r>
            <a:endParaRPr lang="ru-RU" dirty="0" smtClean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Tm="428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438150"/>
            <a:ext cx="8001000" cy="490538"/>
          </a:xfrm>
        </p:spPr>
        <p:txBody>
          <a:bodyPr/>
          <a:lstStyle/>
          <a:p>
            <a:r>
              <a:rPr lang="ru-RU" sz="2600" smtClean="0"/>
              <a:t>1. Велосипедист проедет последним потому, что: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714500" y="4786313"/>
            <a:ext cx="7286625" cy="1857375"/>
          </a:xfrm>
        </p:spPr>
        <p:txBody>
          <a:bodyPr/>
          <a:lstStyle/>
          <a:p>
            <a:r>
              <a:rPr lang="ru-RU" sz="2000" smtClean="0"/>
              <a:t>1 – ему горит красный сигнал светофора</a:t>
            </a:r>
          </a:p>
          <a:p>
            <a:r>
              <a:rPr lang="ru-RU" sz="2000" smtClean="0"/>
              <a:t>2 – потому что первым проедет автомобиль с включенным проблесковым маячком и звуковым сигналом</a:t>
            </a:r>
          </a:p>
          <a:p>
            <a:r>
              <a:rPr lang="ru-RU" sz="2000" smtClean="0"/>
              <a:t>3 – оба варианта верны</a:t>
            </a:r>
          </a:p>
        </p:txBody>
      </p:sp>
      <p:pic>
        <p:nvPicPr>
          <p:cNvPr id="4100" name="Picture 4" descr="билет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893763"/>
            <a:ext cx="50006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AutoShape 37"/>
          <p:cNvSpPr>
            <a:spLocks noChangeArrowheads="1"/>
          </p:cNvSpPr>
          <p:nvPr/>
        </p:nvSpPr>
        <p:spPr bwMode="auto">
          <a:xfrm>
            <a:off x="2571750" y="3929063"/>
            <a:ext cx="431800" cy="360362"/>
          </a:xfrm>
          <a:prstGeom prst="star4">
            <a:avLst>
              <a:gd name="adj" fmla="val 12500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4102" name="Oval 7"/>
          <p:cNvSpPr>
            <a:spLocks noChangeArrowheads="1"/>
          </p:cNvSpPr>
          <p:nvPr/>
        </p:nvSpPr>
        <p:spPr bwMode="auto">
          <a:xfrm>
            <a:off x="4500563" y="1000125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19 лет</a:t>
            </a:r>
          </a:p>
        </p:txBody>
      </p:sp>
    </p:spTree>
  </p:cSld>
  <p:clrMapOvr>
    <a:masterClrMapping/>
  </p:clrMapOvr>
  <p:transition advTm="1993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7572375" cy="500062"/>
          </a:xfrm>
        </p:spPr>
        <p:txBody>
          <a:bodyPr/>
          <a:lstStyle/>
          <a:p>
            <a:r>
              <a:rPr lang="ru-RU" sz="2600" smtClean="0"/>
              <a:t>2.Может ли велосипедист повернуть налево</a:t>
            </a:r>
            <a:r>
              <a:rPr lang="en-US" sz="2600" smtClean="0"/>
              <a:t>?</a:t>
            </a:r>
            <a:r>
              <a:rPr lang="ru-RU" sz="2600" smtClean="0"/>
              <a:t> 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928813" y="5357813"/>
            <a:ext cx="6858000" cy="1357312"/>
          </a:xfrm>
        </p:spPr>
        <p:txBody>
          <a:bodyPr/>
          <a:lstStyle/>
          <a:p>
            <a:r>
              <a:rPr lang="ru-RU" sz="2000" smtClean="0"/>
              <a:t>1 – может, потому что дорога имеет по одной полосе для движения в каждом направлении</a:t>
            </a:r>
          </a:p>
          <a:p>
            <a:r>
              <a:rPr lang="ru-RU" sz="2000" smtClean="0"/>
              <a:t>2 – не может, потому что ему только 15 лет</a:t>
            </a:r>
          </a:p>
        </p:txBody>
      </p:sp>
      <p:pic>
        <p:nvPicPr>
          <p:cNvPr id="5124" name="Picture 34" descr="билет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1143000"/>
            <a:ext cx="5786437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37"/>
          <p:cNvSpPr>
            <a:spLocks noChangeArrowheads="1"/>
          </p:cNvSpPr>
          <p:nvPr/>
        </p:nvSpPr>
        <p:spPr bwMode="auto">
          <a:xfrm>
            <a:off x="5929313" y="2571750"/>
            <a:ext cx="431800" cy="360363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5126" name="AutoShape 37"/>
          <p:cNvSpPr>
            <a:spLocks noChangeArrowheads="1"/>
          </p:cNvSpPr>
          <p:nvPr/>
        </p:nvSpPr>
        <p:spPr bwMode="auto">
          <a:xfrm>
            <a:off x="3000375" y="2643188"/>
            <a:ext cx="431800" cy="360362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3857625" y="1285875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15 лет</a:t>
            </a:r>
          </a:p>
        </p:txBody>
      </p:sp>
    </p:spTree>
  </p:cSld>
  <p:clrMapOvr>
    <a:masterClrMapping/>
  </p:clrMapOvr>
  <p:transition advTm="2501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600"/>
          </a:xfrm>
        </p:spPr>
        <p:txBody>
          <a:bodyPr/>
          <a:lstStyle/>
          <a:p>
            <a:r>
              <a:rPr lang="ru-RU" sz="2600" smtClean="0"/>
              <a:t>3. Кому должен</a:t>
            </a:r>
            <a:br>
              <a:rPr lang="ru-RU" sz="2600" smtClean="0"/>
            </a:br>
            <a:r>
              <a:rPr lang="ru-RU" sz="2600" smtClean="0"/>
              <a:t>уступить велосипедист</a:t>
            </a:r>
            <a:r>
              <a:rPr lang="en-US" sz="2600" smtClean="0"/>
              <a:t>?</a:t>
            </a:r>
            <a:endParaRPr lang="ru-RU" sz="2600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2857500" y="5143500"/>
            <a:ext cx="4500563" cy="1528763"/>
          </a:xfrm>
        </p:spPr>
        <p:txBody>
          <a:bodyPr/>
          <a:lstStyle/>
          <a:p>
            <a:r>
              <a:rPr lang="ru-RU" sz="2600" smtClean="0"/>
              <a:t>1 – участнику № 1</a:t>
            </a:r>
          </a:p>
          <a:p>
            <a:r>
              <a:rPr lang="ru-RU" sz="2600" smtClean="0"/>
              <a:t>2 – участнику № 2</a:t>
            </a:r>
          </a:p>
          <a:p>
            <a:r>
              <a:rPr lang="ru-RU" sz="2600" smtClean="0"/>
              <a:t>3 – участникам №№ 1,2</a:t>
            </a:r>
          </a:p>
        </p:txBody>
      </p:sp>
      <p:pic>
        <p:nvPicPr>
          <p:cNvPr id="6148" name="Picture 4" descr="А_билет№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071563"/>
            <a:ext cx="53324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Oval 9"/>
          <p:cNvSpPr>
            <a:spLocks noChangeArrowheads="1"/>
          </p:cNvSpPr>
          <p:nvPr/>
        </p:nvSpPr>
        <p:spPr bwMode="auto">
          <a:xfrm>
            <a:off x="2357438" y="2214563"/>
            <a:ext cx="358775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6150" name="Oval 9"/>
          <p:cNvSpPr>
            <a:spLocks noChangeArrowheads="1"/>
          </p:cNvSpPr>
          <p:nvPr/>
        </p:nvSpPr>
        <p:spPr bwMode="auto">
          <a:xfrm>
            <a:off x="6143625" y="2643188"/>
            <a:ext cx="358775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3786188" y="1214438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25 лет</a:t>
            </a:r>
          </a:p>
        </p:txBody>
      </p:sp>
    </p:spTree>
  </p:cSld>
  <p:clrMapOvr>
    <a:masterClrMapping/>
  </p:clrMapOvr>
  <p:transition advTm="2496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42875" y="438150"/>
            <a:ext cx="7413625" cy="490538"/>
          </a:xfrm>
        </p:spPr>
        <p:txBody>
          <a:bodyPr/>
          <a:lstStyle/>
          <a:p>
            <a:r>
              <a:rPr lang="ru-RU" sz="2600" smtClean="0"/>
              <a:t>4. Велосипедист уступит дорогу автомобилисту, потому что: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1785938" y="5429250"/>
            <a:ext cx="6929437" cy="1028700"/>
          </a:xfrm>
        </p:spPr>
        <p:txBody>
          <a:bodyPr/>
          <a:lstStyle/>
          <a:p>
            <a:r>
              <a:rPr lang="ru-RU" sz="2000" smtClean="0"/>
              <a:t>1 – он является помехой справа для автомобиля </a:t>
            </a:r>
          </a:p>
          <a:p>
            <a:r>
              <a:rPr lang="ru-RU" sz="2000" smtClean="0"/>
              <a:t>2 – для него действует знак «Уступи дорогу»</a:t>
            </a:r>
          </a:p>
          <a:p>
            <a:pPr>
              <a:buFontTx/>
              <a:buNone/>
            </a:pPr>
            <a:endParaRPr lang="ru-RU" sz="2000" smtClean="0"/>
          </a:p>
        </p:txBody>
      </p:sp>
      <p:pic>
        <p:nvPicPr>
          <p:cNvPr id="7172" name="Picture 27" descr="перекресток_кру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28688"/>
            <a:ext cx="557212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Oval 7"/>
          <p:cNvSpPr>
            <a:spLocks noChangeArrowheads="1"/>
          </p:cNvSpPr>
          <p:nvPr/>
        </p:nvSpPr>
        <p:spPr bwMode="auto">
          <a:xfrm>
            <a:off x="2928938" y="4000500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18 лет</a:t>
            </a:r>
          </a:p>
        </p:txBody>
      </p:sp>
    </p:spTree>
  </p:cSld>
  <p:clrMapOvr>
    <a:masterClrMapping/>
  </p:clrMapOvr>
  <p:transition advTm="1987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7786688" cy="642938"/>
          </a:xfrm>
        </p:spPr>
        <p:txBody>
          <a:bodyPr/>
          <a:lstStyle/>
          <a:p>
            <a:r>
              <a:rPr lang="ru-RU" sz="2400" smtClean="0"/>
              <a:t>5. Велосипедист должен уступить дорогу автомобилистам, потому что: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2571750" y="5143500"/>
            <a:ext cx="6143625" cy="1214438"/>
          </a:xfrm>
        </p:spPr>
        <p:txBody>
          <a:bodyPr/>
          <a:lstStyle/>
          <a:p>
            <a:r>
              <a:rPr lang="ru-RU" sz="2000" smtClean="0"/>
              <a:t>1 – он движется по второстепенной дороге</a:t>
            </a:r>
          </a:p>
          <a:p>
            <a:r>
              <a:rPr lang="ru-RU" sz="2000" smtClean="0"/>
              <a:t>2 – у него помеха справа</a:t>
            </a:r>
          </a:p>
          <a:p>
            <a:r>
              <a:rPr lang="ru-RU" sz="2000" smtClean="0"/>
              <a:t>3 – он не может двигаться по проезжей части</a:t>
            </a:r>
          </a:p>
        </p:txBody>
      </p:sp>
      <p:grpSp>
        <p:nvGrpSpPr>
          <p:cNvPr id="8196" name="Group 9"/>
          <p:cNvGrpSpPr>
            <a:grpSpLocks/>
          </p:cNvGrpSpPr>
          <p:nvPr/>
        </p:nvGrpSpPr>
        <p:grpSpPr bwMode="auto">
          <a:xfrm>
            <a:off x="1714500" y="1071563"/>
            <a:ext cx="5643563" cy="4000500"/>
            <a:chOff x="1320" y="1152"/>
            <a:chExt cx="3072" cy="2304"/>
          </a:xfrm>
        </p:grpSpPr>
        <p:pic>
          <p:nvPicPr>
            <p:cNvPr id="8198" name="Picture 2" descr="билет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20" y="1152"/>
              <a:ext cx="3072" cy="2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199" name="Group 11"/>
            <p:cNvGrpSpPr>
              <a:grpSpLocks/>
            </p:cNvGrpSpPr>
            <p:nvPr/>
          </p:nvGrpSpPr>
          <p:grpSpPr bwMode="auto">
            <a:xfrm>
              <a:off x="1429" y="1844"/>
              <a:ext cx="272" cy="681"/>
              <a:chOff x="612" y="1888"/>
              <a:chExt cx="272" cy="816"/>
            </a:xfrm>
          </p:grpSpPr>
          <p:sp>
            <p:nvSpPr>
              <p:cNvPr id="8200" name="AutoShape 12"/>
              <p:cNvSpPr>
                <a:spLocks noChangeArrowheads="1"/>
              </p:cNvSpPr>
              <p:nvPr/>
            </p:nvSpPr>
            <p:spPr bwMode="auto">
              <a:xfrm>
                <a:off x="612" y="1888"/>
                <a:ext cx="272" cy="272"/>
              </a:xfrm>
              <a:prstGeom prst="flowChartMerg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01" name="Line 13"/>
              <p:cNvSpPr>
                <a:spLocks noChangeShapeType="1"/>
              </p:cNvSpPr>
              <p:nvPr/>
            </p:nvSpPr>
            <p:spPr bwMode="auto">
              <a:xfrm>
                <a:off x="748" y="2115"/>
                <a:ext cx="0" cy="5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8197" name="Oval 7"/>
          <p:cNvSpPr>
            <a:spLocks noChangeArrowheads="1"/>
          </p:cNvSpPr>
          <p:nvPr/>
        </p:nvSpPr>
        <p:spPr bwMode="auto">
          <a:xfrm>
            <a:off x="1928813" y="1785938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13 лет</a:t>
            </a:r>
          </a:p>
        </p:txBody>
      </p:sp>
    </p:spTree>
  </p:cSld>
  <p:clrMapOvr>
    <a:masterClrMapping/>
  </p:clrMapOvr>
  <p:transition advTm="24859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7156450" cy="428625"/>
          </a:xfrm>
        </p:spPr>
        <p:txBody>
          <a:bodyPr/>
          <a:lstStyle/>
          <a:p>
            <a:r>
              <a:rPr lang="ru-RU" sz="2400" smtClean="0"/>
              <a:t>6. Может ли велосипедист повернуть налево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2786063" y="5286375"/>
            <a:ext cx="3600450" cy="1214438"/>
          </a:xfrm>
        </p:spPr>
        <p:txBody>
          <a:bodyPr/>
          <a:lstStyle/>
          <a:p>
            <a:r>
              <a:rPr lang="ru-RU" sz="2000" smtClean="0"/>
              <a:t>1 – да</a:t>
            </a:r>
          </a:p>
          <a:p>
            <a:r>
              <a:rPr lang="ru-RU" sz="2000" smtClean="0"/>
              <a:t>2 – нет</a:t>
            </a:r>
          </a:p>
          <a:p>
            <a:pPr>
              <a:buFontTx/>
              <a:buNone/>
            </a:pPr>
            <a:endParaRPr lang="ru-RU" smtClean="0"/>
          </a:p>
        </p:txBody>
      </p:sp>
      <p:pic>
        <p:nvPicPr>
          <p:cNvPr id="9220" name="Picture 25" descr="билет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143000"/>
            <a:ext cx="5500688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AutoShape 37"/>
          <p:cNvSpPr>
            <a:spLocks noChangeArrowheads="1"/>
          </p:cNvSpPr>
          <p:nvPr/>
        </p:nvSpPr>
        <p:spPr bwMode="auto">
          <a:xfrm>
            <a:off x="2857500" y="3214688"/>
            <a:ext cx="403225" cy="285750"/>
          </a:xfrm>
          <a:prstGeom prst="star4">
            <a:avLst>
              <a:gd name="adj" fmla="val 179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9222" name="AutoShape 37"/>
          <p:cNvSpPr>
            <a:spLocks noChangeArrowheads="1"/>
          </p:cNvSpPr>
          <p:nvPr/>
        </p:nvSpPr>
        <p:spPr bwMode="auto">
          <a:xfrm>
            <a:off x="3857625" y="1785938"/>
            <a:ext cx="401638" cy="285750"/>
          </a:xfrm>
          <a:prstGeom prst="star4">
            <a:avLst>
              <a:gd name="adj" fmla="val 194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charset="0"/>
            </a:endParaRPr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6715125" y="1928813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14 лет</a:t>
            </a:r>
          </a:p>
        </p:txBody>
      </p:sp>
    </p:spTree>
  </p:cSld>
  <p:clrMapOvr>
    <a:masterClrMapping/>
  </p:clrMapOvr>
  <p:transition advTm="2490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19163"/>
          </a:xfrm>
        </p:spPr>
        <p:txBody>
          <a:bodyPr/>
          <a:lstStyle/>
          <a:p>
            <a:r>
              <a:rPr lang="ru-RU" sz="2600" smtClean="0"/>
              <a:t>7. </a:t>
            </a:r>
            <a:r>
              <a:rPr lang="ru-RU" sz="2400" smtClean="0"/>
              <a:t>Имеет ли право велосипедист проехать перекресток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143250" y="5429250"/>
            <a:ext cx="2743200" cy="1000125"/>
          </a:xfrm>
        </p:spPr>
        <p:txBody>
          <a:bodyPr/>
          <a:lstStyle/>
          <a:p>
            <a:r>
              <a:rPr lang="ru-RU" sz="2600" smtClean="0"/>
              <a:t>1 – да  </a:t>
            </a:r>
          </a:p>
          <a:p>
            <a:r>
              <a:rPr lang="ru-RU" sz="2600" smtClean="0"/>
              <a:t>2 – нет</a:t>
            </a:r>
          </a:p>
        </p:txBody>
      </p:sp>
      <p:pic>
        <p:nvPicPr>
          <p:cNvPr id="10244" name="Picture 47" descr="С_билет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214438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Oval 7"/>
          <p:cNvSpPr>
            <a:spLocks noChangeArrowheads="1"/>
          </p:cNvSpPr>
          <p:nvPr/>
        </p:nvSpPr>
        <p:spPr bwMode="auto">
          <a:xfrm>
            <a:off x="3714750" y="3857625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25 лет</a:t>
            </a:r>
          </a:p>
        </p:txBody>
      </p:sp>
    </p:spTree>
  </p:cSld>
  <p:clrMapOvr>
    <a:masterClrMapping/>
  </p:clrMapOvr>
  <p:transition advTm="2001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14313" y="357188"/>
            <a:ext cx="7572375" cy="633412"/>
          </a:xfrm>
        </p:spPr>
        <p:txBody>
          <a:bodyPr/>
          <a:lstStyle/>
          <a:p>
            <a:r>
              <a:rPr lang="ru-RU" sz="2400" smtClean="0"/>
              <a:t>8. Участник № 1 проедет перекресток первым, потому что: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857375" y="5286375"/>
            <a:ext cx="6786563" cy="1171575"/>
          </a:xfrm>
        </p:spPr>
        <p:txBody>
          <a:bodyPr/>
          <a:lstStyle/>
          <a:p>
            <a:r>
              <a:rPr lang="ru-RU" sz="2000" smtClean="0"/>
              <a:t>1 – у него включен проблесковый маячок</a:t>
            </a:r>
          </a:p>
          <a:p>
            <a:r>
              <a:rPr lang="ru-RU" sz="2000" smtClean="0"/>
              <a:t>2 – он движется по главной дороге</a:t>
            </a:r>
          </a:p>
          <a:p>
            <a:r>
              <a:rPr lang="ru-RU" sz="2000" smtClean="0"/>
              <a:t>3 – первым перекресток проедет участник № 3</a:t>
            </a:r>
          </a:p>
        </p:txBody>
      </p:sp>
      <p:pic>
        <p:nvPicPr>
          <p:cNvPr id="11268" name="Picture 30" descr="билет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1143000"/>
            <a:ext cx="5162550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Oval 7"/>
          <p:cNvSpPr>
            <a:spLocks noChangeArrowheads="1"/>
          </p:cNvSpPr>
          <p:nvPr/>
        </p:nvSpPr>
        <p:spPr bwMode="auto">
          <a:xfrm>
            <a:off x="5572125" y="2786063"/>
            <a:ext cx="346075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sp>
        <p:nvSpPr>
          <p:cNvPr id="11270" name="Oval 7"/>
          <p:cNvSpPr>
            <a:spLocks noChangeArrowheads="1"/>
          </p:cNvSpPr>
          <p:nvPr/>
        </p:nvSpPr>
        <p:spPr bwMode="auto">
          <a:xfrm>
            <a:off x="2214563" y="3857625"/>
            <a:ext cx="346075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4429125" y="1571625"/>
            <a:ext cx="346075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11272" name="Oval 7"/>
          <p:cNvSpPr>
            <a:spLocks noChangeArrowheads="1"/>
          </p:cNvSpPr>
          <p:nvPr/>
        </p:nvSpPr>
        <p:spPr bwMode="auto">
          <a:xfrm>
            <a:off x="3714750" y="1785938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17 лет</a:t>
            </a:r>
          </a:p>
        </p:txBody>
      </p:sp>
    </p:spTree>
  </p:cSld>
  <p:clrMapOvr>
    <a:masterClrMapping/>
  </p:clrMapOvr>
  <p:transition advTm="24968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14375" y="285750"/>
            <a:ext cx="6870700" cy="561975"/>
          </a:xfrm>
        </p:spPr>
        <p:txBody>
          <a:bodyPr/>
          <a:lstStyle/>
          <a:p>
            <a:r>
              <a:rPr lang="ru-RU" sz="2400" smtClean="0"/>
              <a:t>9. Кому разрешено проехать перекресток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2286000" y="5000625"/>
            <a:ext cx="4672013" cy="1600200"/>
          </a:xfrm>
        </p:spPr>
        <p:txBody>
          <a:bodyPr/>
          <a:lstStyle/>
          <a:p>
            <a:r>
              <a:rPr lang="ru-RU" sz="2200" smtClean="0"/>
              <a:t>1 – участникам №№ 1,2</a:t>
            </a:r>
          </a:p>
          <a:p>
            <a:r>
              <a:rPr lang="ru-RU" sz="2200" smtClean="0"/>
              <a:t>2 – участникам №№ 2,3</a:t>
            </a:r>
          </a:p>
          <a:p>
            <a:r>
              <a:rPr lang="ru-RU" sz="2200" smtClean="0"/>
              <a:t>3 – участникам №№ 1,3</a:t>
            </a:r>
          </a:p>
          <a:p>
            <a:r>
              <a:rPr lang="ru-RU" sz="2200" smtClean="0"/>
              <a:t>4 – участникам №№ 1,2,3</a:t>
            </a:r>
          </a:p>
        </p:txBody>
      </p:sp>
      <p:pic>
        <p:nvPicPr>
          <p:cNvPr id="12292" name="Picture 32" descr="билет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857250"/>
            <a:ext cx="5467350" cy="41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Oval 7"/>
          <p:cNvSpPr>
            <a:spLocks noChangeArrowheads="1"/>
          </p:cNvSpPr>
          <p:nvPr/>
        </p:nvSpPr>
        <p:spPr bwMode="auto">
          <a:xfrm>
            <a:off x="2214563" y="3857625"/>
            <a:ext cx="346075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2294" name="Oval 7"/>
          <p:cNvSpPr>
            <a:spLocks noChangeArrowheads="1"/>
          </p:cNvSpPr>
          <p:nvPr/>
        </p:nvSpPr>
        <p:spPr bwMode="auto">
          <a:xfrm>
            <a:off x="4000500" y="1143000"/>
            <a:ext cx="346075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6357938" y="2357438"/>
            <a:ext cx="346075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sp>
        <p:nvSpPr>
          <p:cNvPr id="12296" name="Oval 7"/>
          <p:cNvSpPr>
            <a:spLocks noChangeArrowheads="1"/>
          </p:cNvSpPr>
          <p:nvPr/>
        </p:nvSpPr>
        <p:spPr bwMode="auto">
          <a:xfrm>
            <a:off x="6072188" y="3071813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16 лет</a:t>
            </a:r>
          </a:p>
        </p:txBody>
      </p:sp>
    </p:spTree>
  </p:cSld>
  <p:clrMapOvr>
    <a:masterClrMapping/>
  </p:clrMapOvr>
  <p:transition advTm="2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85750" y="152400"/>
            <a:ext cx="7500938" cy="847725"/>
          </a:xfrm>
        </p:spPr>
        <p:txBody>
          <a:bodyPr/>
          <a:lstStyle/>
          <a:p>
            <a:r>
              <a:rPr lang="ru-RU" sz="2400" smtClean="0"/>
              <a:t>10. Разрешено ли велосипедисту проехать перекресток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429000" y="5500688"/>
            <a:ext cx="1571625" cy="1028700"/>
          </a:xfrm>
        </p:spPr>
        <p:txBody>
          <a:bodyPr/>
          <a:lstStyle/>
          <a:p>
            <a:r>
              <a:rPr lang="ru-RU" sz="2000" smtClean="0"/>
              <a:t>1 – да</a:t>
            </a:r>
          </a:p>
          <a:p>
            <a:r>
              <a:rPr lang="ru-RU" sz="2000" smtClean="0"/>
              <a:t>2 – нет</a:t>
            </a:r>
          </a:p>
        </p:txBody>
      </p:sp>
      <p:pic>
        <p:nvPicPr>
          <p:cNvPr id="13316" name="Picture 4" descr="А_билет№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1071563"/>
            <a:ext cx="5313362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3786188" y="1357313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3318" name="Oval 7"/>
          <p:cNvSpPr>
            <a:spLocks noChangeArrowheads="1"/>
          </p:cNvSpPr>
          <p:nvPr/>
        </p:nvSpPr>
        <p:spPr bwMode="auto">
          <a:xfrm>
            <a:off x="2428875" y="3714750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5929313" y="27146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13320" name="Oval 7"/>
          <p:cNvSpPr>
            <a:spLocks noChangeArrowheads="1"/>
          </p:cNvSpPr>
          <p:nvPr/>
        </p:nvSpPr>
        <p:spPr bwMode="auto">
          <a:xfrm>
            <a:off x="4643438" y="1357313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100">
                <a:latin typeface="Arial" charset="0"/>
              </a:rPr>
              <a:t>18 лет</a:t>
            </a:r>
          </a:p>
        </p:txBody>
      </p:sp>
    </p:spTree>
  </p:cSld>
  <p:clrMapOvr>
    <a:masterClrMapping/>
  </p:clrMapOvr>
  <p:transition advTm="1998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C:\Documents and Settings\Ideliy\Рабочий стол\Билеты ПДД\Мне\картинки для слета - 2011\8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928688"/>
            <a:ext cx="3000375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85938" y="5143500"/>
            <a:ext cx="5214937" cy="1028700"/>
          </a:xfrm>
        </p:spPr>
        <p:txBody>
          <a:bodyPr/>
          <a:lstStyle/>
          <a:p>
            <a:pPr eaLnBrk="1" hangingPunct="1"/>
            <a:r>
              <a:rPr lang="ru-RU" sz="2000" smtClean="0"/>
              <a:t>1 – на картинке № 1</a:t>
            </a:r>
          </a:p>
          <a:p>
            <a:pPr eaLnBrk="1" hangingPunct="1"/>
            <a:r>
              <a:rPr lang="ru-RU" sz="2000" smtClean="0"/>
              <a:t>2 – на картинке № 2</a:t>
            </a:r>
          </a:p>
          <a:p>
            <a:pPr eaLnBrk="1" hangingPunct="1"/>
            <a:r>
              <a:rPr lang="ru-RU" sz="2000" smtClean="0"/>
              <a:t>3 – на картинке № 3</a:t>
            </a:r>
          </a:p>
          <a:p>
            <a:pPr eaLnBrk="1" hangingPunct="1"/>
            <a:r>
              <a:rPr lang="ru-RU" sz="2000" smtClean="0"/>
              <a:t>4 – на картинке № 4</a:t>
            </a:r>
          </a:p>
        </p:txBody>
      </p:sp>
      <p:pic>
        <p:nvPicPr>
          <p:cNvPr id="14340" name="Picture 4" descr="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63" y="966788"/>
            <a:ext cx="3094037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Oval 7"/>
          <p:cNvSpPr>
            <a:spLocks noChangeArrowheads="1"/>
          </p:cNvSpPr>
          <p:nvPr/>
        </p:nvSpPr>
        <p:spPr bwMode="auto">
          <a:xfrm>
            <a:off x="2857500" y="996950"/>
            <a:ext cx="57626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4342" name="Oval 7"/>
          <p:cNvSpPr>
            <a:spLocks noChangeArrowheads="1"/>
          </p:cNvSpPr>
          <p:nvPr/>
        </p:nvSpPr>
        <p:spPr bwMode="auto">
          <a:xfrm>
            <a:off x="7496175" y="1068388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pic>
        <p:nvPicPr>
          <p:cNvPr id="14343" name="Picture 8" descr="C:\Documents and Settings\Ideliy\Рабочий стол\Билеты ПДД\Мне\картинки для слета - 2011\52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88" y="3094038"/>
            <a:ext cx="3230562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9" descr="C:\Documents and Settings\Ideliy\Рабочий стол\Билеты ПДД\Мне\картинки для слета - 2011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3141663"/>
            <a:ext cx="314325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Oval 7"/>
          <p:cNvSpPr>
            <a:spLocks noChangeArrowheads="1"/>
          </p:cNvSpPr>
          <p:nvPr/>
        </p:nvSpPr>
        <p:spPr bwMode="auto">
          <a:xfrm>
            <a:off x="2857500" y="4643438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4</a:t>
            </a:r>
          </a:p>
        </p:txBody>
      </p:sp>
      <p:sp>
        <p:nvSpPr>
          <p:cNvPr id="14346" name="Oval 7"/>
          <p:cNvSpPr>
            <a:spLocks noChangeArrowheads="1"/>
          </p:cNvSpPr>
          <p:nvPr/>
        </p:nvSpPr>
        <p:spPr bwMode="auto">
          <a:xfrm>
            <a:off x="7572375" y="4643438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sp>
        <p:nvSpPr>
          <p:cNvPr id="1434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25"/>
            <a:ext cx="8072438" cy="428625"/>
          </a:xfrm>
        </p:spPr>
        <p:txBody>
          <a:bodyPr/>
          <a:lstStyle/>
          <a:p>
            <a:pPr eaLnBrk="1" hangingPunct="1"/>
            <a:r>
              <a:rPr lang="ru-RU" sz="2400" smtClean="0"/>
              <a:t>11. На какой картинке пешеход ведет себя безопасно</a:t>
            </a:r>
            <a:r>
              <a:rPr lang="en-US" sz="2400" smtClean="0"/>
              <a:t>?</a:t>
            </a:r>
            <a:r>
              <a:rPr lang="ru-RU" sz="2400" smtClean="0"/>
              <a:t> (может быть несколько вариантов ответа)</a:t>
            </a:r>
          </a:p>
        </p:txBody>
      </p:sp>
    </p:spTree>
  </p:cSld>
  <p:clrMapOvr>
    <a:masterClrMapping/>
  </p:clrMapOvr>
  <p:transition advTm="19953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546100"/>
            <a:ext cx="7715250" cy="382588"/>
          </a:xfrm>
        </p:spPr>
        <p:txBody>
          <a:bodyPr/>
          <a:lstStyle/>
          <a:p>
            <a:pPr eaLnBrk="1" hangingPunct="1"/>
            <a:r>
              <a:rPr lang="ru-RU" sz="2400" smtClean="0"/>
              <a:t>12. Кто из пассажиров</a:t>
            </a:r>
            <a:r>
              <a:rPr lang="en-US" sz="2400" smtClean="0"/>
              <a:t> </a:t>
            </a:r>
            <a:r>
              <a:rPr lang="ru-RU" sz="2400" smtClean="0"/>
              <a:t>не нарушает ПДД (дети старше 12 лет)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25" y="4857750"/>
            <a:ext cx="4929188" cy="1028700"/>
          </a:xfrm>
        </p:spPr>
        <p:txBody>
          <a:bodyPr/>
          <a:lstStyle/>
          <a:p>
            <a:pPr eaLnBrk="1" hangingPunct="1"/>
            <a:r>
              <a:rPr lang="ru-RU" sz="2000" smtClean="0"/>
              <a:t>1 – пассажир № 3, 5</a:t>
            </a:r>
          </a:p>
          <a:p>
            <a:pPr eaLnBrk="1" hangingPunct="1"/>
            <a:r>
              <a:rPr lang="ru-RU" sz="2000" smtClean="0"/>
              <a:t>2 – пассажир № 6</a:t>
            </a:r>
          </a:p>
          <a:p>
            <a:pPr eaLnBrk="1" hangingPunct="1"/>
            <a:r>
              <a:rPr lang="ru-RU" sz="2000" smtClean="0"/>
              <a:t>3 – пассажиры №№ 1,2</a:t>
            </a:r>
          </a:p>
          <a:p>
            <a:pPr eaLnBrk="1" hangingPunct="1"/>
            <a:r>
              <a:rPr lang="ru-RU" sz="2000" smtClean="0"/>
              <a:t>4 – пассажиры №№ 3,4</a:t>
            </a:r>
          </a:p>
          <a:p>
            <a:pPr eaLnBrk="1" hangingPunct="1">
              <a:buFontTx/>
              <a:buNone/>
            </a:pPr>
            <a:endParaRPr lang="ru-RU" sz="2000" smtClean="0"/>
          </a:p>
        </p:txBody>
      </p:sp>
      <p:pic>
        <p:nvPicPr>
          <p:cNvPr id="15364" name="Picture 4" descr="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877888"/>
            <a:ext cx="3176588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909638"/>
            <a:ext cx="3017837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Oval 7"/>
          <p:cNvSpPr>
            <a:spLocks noChangeArrowheads="1"/>
          </p:cNvSpPr>
          <p:nvPr/>
        </p:nvSpPr>
        <p:spPr bwMode="auto">
          <a:xfrm>
            <a:off x="852488" y="928688"/>
            <a:ext cx="57626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1714500" y="925513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15368" name="Oval 7"/>
          <p:cNvSpPr>
            <a:spLocks noChangeArrowheads="1"/>
          </p:cNvSpPr>
          <p:nvPr/>
        </p:nvSpPr>
        <p:spPr bwMode="auto">
          <a:xfrm>
            <a:off x="5281613" y="1068388"/>
            <a:ext cx="57626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sp>
        <p:nvSpPr>
          <p:cNvPr id="15369" name="Oval 7"/>
          <p:cNvSpPr>
            <a:spLocks noChangeArrowheads="1"/>
          </p:cNvSpPr>
          <p:nvPr/>
        </p:nvSpPr>
        <p:spPr bwMode="auto">
          <a:xfrm>
            <a:off x="6858000" y="1139825"/>
            <a:ext cx="57626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4</a:t>
            </a:r>
          </a:p>
        </p:txBody>
      </p:sp>
      <p:pic>
        <p:nvPicPr>
          <p:cNvPr id="15370" name="Picture 10" descr="C:\Documents and Settings\Ideliy\Рабочий стол\Билеты ПДД\Мне\картинки для слета - 2011\17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088" y="2928938"/>
            <a:ext cx="31369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 descr="C:\Documents and Settings\Ideliy\Рабочий стол\Билеты ПДД\Мне\картинки для слета - 2011\48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3" y="2571750"/>
            <a:ext cx="2992437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Oval 7"/>
          <p:cNvSpPr>
            <a:spLocks noChangeArrowheads="1"/>
          </p:cNvSpPr>
          <p:nvPr/>
        </p:nvSpPr>
        <p:spPr bwMode="auto">
          <a:xfrm>
            <a:off x="1428750" y="3143250"/>
            <a:ext cx="57626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6</a:t>
            </a:r>
          </a:p>
        </p:txBody>
      </p:sp>
      <p:sp>
        <p:nvSpPr>
          <p:cNvPr id="15373" name="Oval 7"/>
          <p:cNvSpPr>
            <a:spLocks noChangeArrowheads="1"/>
          </p:cNvSpPr>
          <p:nvPr/>
        </p:nvSpPr>
        <p:spPr bwMode="auto">
          <a:xfrm>
            <a:off x="5572125" y="3286125"/>
            <a:ext cx="57626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5</a:t>
            </a:r>
          </a:p>
        </p:txBody>
      </p:sp>
    </p:spTree>
  </p:cSld>
  <p:clrMapOvr>
    <a:masterClrMapping/>
  </p:clrMapOvr>
  <p:transition advTm="19953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2" descr="C:\Documents and Settings\Ideliy\Рабочий стол\Билеты ПДД\Мне\картинки для слета - 2011\36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952500"/>
            <a:ext cx="321468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7858125" cy="642938"/>
          </a:xfrm>
        </p:spPr>
        <p:txBody>
          <a:bodyPr/>
          <a:lstStyle/>
          <a:p>
            <a:r>
              <a:rPr lang="ru-RU" sz="2400" smtClean="0"/>
              <a:t>13. Кто из ребят выбрал безопасное место для игр</a:t>
            </a:r>
            <a:r>
              <a:rPr lang="en-US" sz="2400" smtClean="0"/>
              <a:t>?</a:t>
            </a:r>
            <a:r>
              <a:rPr lang="ru-RU" sz="2400" smtClean="0"/>
              <a:t> (может быть несколько вариантов ответа) </a:t>
            </a:r>
          </a:p>
        </p:txBody>
      </p:sp>
      <p:sp>
        <p:nvSpPr>
          <p:cNvPr id="16388" name="Содержимое 2"/>
          <p:cNvSpPr>
            <a:spLocks noGrp="1"/>
          </p:cNvSpPr>
          <p:nvPr>
            <p:ph idx="1"/>
          </p:nvPr>
        </p:nvSpPr>
        <p:spPr>
          <a:xfrm>
            <a:off x="2286000" y="5186363"/>
            <a:ext cx="4143375" cy="742950"/>
          </a:xfrm>
        </p:spPr>
        <p:txBody>
          <a:bodyPr/>
          <a:lstStyle/>
          <a:p>
            <a:r>
              <a:rPr lang="ru-RU" sz="2000" smtClean="0"/>
              <a:t>1 – на картинке № 1 </a:t>
            </a:r>
          </a:p>
          <a:p>
            <a:r>
              <a:rPr lang="ru-RU" sz="2000" smtClean="0"/>
              <a:t>2 – на картинке № 2</a:t>
            </a:r>
          </a:p>
          <a:p>
            <a:r>
              <a:rPr lang="ru-RU" sz="2000" smtClean="0"/>
              <a:t>3 – на картинке № 3</a:t>
            </a:r>
          </a:p>
          <a:p>
            <a:r>
              <a:rPr lang="ru-RU" sz="2000" smtClean="0"/>
              <a:t>4 – на картинке № 4</a:t>
            </a:r>
          </a:p>
        </p:txBody>
      </p:sp>
      <p:pic>
        <p:nvPicPr>
          <p:cNvPr id="16389" name="Picture 2" descr="C:\Documents and Settings\Ideliy\Рабочий стол\Билеты ПДД\Мне\картинки для слета - 2011\20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062038"/>
            <a:ext cx="30162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 descr="C:\Documents and Settings\Ideliy\Рабочий стол\Билеты ПДД\Мне\картинки для слета - 2011\63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94038"/>
            <a:ext cx="3286125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5" descr="C:\Documents and Settings\Ideliy\Рабочий стол\Билеты ПДД\Мне\картинки для слета - 2011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" y="3116263"/>
            <a:ext cx="311943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3071813" y="4572000"/>
            <a:ext cx="5762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4</a:t>
            </a:r>
          </a:p>
        </p:txBody>
      </p:sp>
      <p:sp>
        <p:nvSpPr>
          <p:cNvPr id="16393" name="Oval 7"/>
          <p:cNvSpPr>
            <a:spLocks noChangeArrowheads="1"/>
          </p:cNvSpPr>
          <p:nvPr/>
        </p:nvSpPr>
        <p:spPr bwMode="auto">
          <a:xfrm>
            <a:off x="2928938" y="2143125"/>
            <a:ext cx="5762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6394" name="Oval 7"/>
          <p:cNvSpPr>
            <a:spLocks noChangeArrowheads="1"/>
          </p:cNvSpPr>
          <p:nvPr/>
        </p:nvSpPr>
        <p:spPr bwMode="auto">
          <a:xfrm>
            <a:off x="7286625" y="2214563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16395" name="Oval 7"/>
          <p:cNvSpPr>
            <a:spLocks noChangeArrowheads="1"/>
          </p:cNvSpPr>
          <p:nvPr/>
        </p:nvSpPr>
        <p:spPr bwMode="auto">
          <a:xfrm>
            <a:off x="7143750" y="4643438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</p:spTree>
  </p:cSld>
  <p:clrMapOvr>
    <a:masterClrMapping/>
  </p:clrMapOvr>
  <p:transition advTm="1990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Documents and Settings\Ideliy\Рабочий стол\Билеты ПДД\Мне\картинки для слета - 2011\1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8" y="1328738"/>
            <a:ext cx="3071812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500063"/>
            <a:ext cx="8286750" cy="500062"/>
          </a:xfrm>
        </p:spPr>
        <p:txBody>
          <a:bodyPr/>
          <a:lstStyle/>
          <a:p>
            <a:pPr algn="l" eaLnBrk="1" hangingPunct="1"/>
            <a:r>
              <a:rPr lang="ru-RU" sz="2400" smtClean="0"/>
              <a:t>14. На каком из рисунков ребенок не нарушает ПДД</a:t>
            </a:r>
            <a:r>
              <a:rPr lang="en-US" sz="2400" smtClean="0"/>
              <a:t>?</a:t>
            </a:r>
            <a:r>
              <a:rPr lang="ru-RU" sz="2400" smtClean="0"/>
              <a:t> (может быть несколько вариантов ответа)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4563" y="5214938"/>
            <a:ext cx="5643562" cy="957262"/>
          </a:xfrm>
        </p:spPr>
        <p:txBody>
          <a:bodyPr/>
          <a:lstStyle/>
          <a:p>
            <a:pPr eaLnBrk="1" hangingPunct="1"/>
            <a:r>
              <a:rPr lang="ru-RU" sz="2000" smtClean="0"/>
              <a:t>1 – на рисунке № 1</a:t>
            </a:r>
          </a:p>
          <a:p>
            <a:pPr eaLnBrk="1" hangingPunct="1"/>
            <a:r>
              <a:rPr lang="ru-RU" sz="2000" smtClean="0"/>
              <a:t>2- на рисунке № 2</a:t>
            </a:r>
          </a:p>
          <a:p>
            <a:pPr eaLnBrk="1" hangingPunct="1"/>
            <a:r>
              <a:rPr lang="ru-RU" sz="2000" smtClean="0"/>
              <a:t>3 – на рисунке № 3</a:t>
            </a:r>
          </a:p>
          <a:p>
            <a:pPr eaLnBrk="1" hangingPunct="1"/>
            <a:r>
              <a:rPr lang="ru-RU" sz="2000" smtClean="0"/>
              <a:t>4 – на рисунке № 4</a:t>
            </a:r>
          </a:p>
          <a:p>
            <a:pPr eaLnBrk="1" hangingPunct="1"/>
            <a:endParaRPr lang="ru-RU" smtClean="0"/>
          </a:p>
        </p:txBody>
      </p:sp>
      <p:pic>
        <p:nvPicPr>
          <p:cNvPr id="17413" name="Picture 4" descr="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222375"/>
            <a:ext cx="3035300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5" descr="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8" y="3244850"/>
            <a:ext cx="3000375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285750" y="1425575"/>
            <a:ext cx="57626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7416" name="Oval 7"/>
          <p:cNvSpPr>
            <a:spLocks noChangeArrowheads="1"/>
          </p:cNvSpPr>
          <p:nvPr/>
        </p:nvSpPr>
        <p:spPr bwMode="auto">
          <a:xfrm>
            <a:off x="4357688" y="1497013"/>
            <a:ext cx="57626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pic>
        <p:nvPicPr>
          <p:cNvPr id="17417" name="Picture 8" descr="C:\Documents and Settings\Ideliy\Рабочий стол\Билеты ПДД\Мне\картинки для слета - 2011\31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3324225"/>
            <a:ext cx="30003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Oval 7"/>
          <p:cNvSpPr>
            <a:spLocks noChangeArrowheads="1"/>
          </p:cNvSpPr>
          <p:nvPr/>
        </p:nvSpPr>
        <p:spPr bwMode="auto">
          <a:xfrm>
            <a:off x="285750" y="3497263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4</a:t>
            </a:r>
          </a:p>
        </p:txBody>
      </p:sp>
      <p:sp>
        <p:nvSpPr>
          <p:cNvPr id="17419" name="Oval 7"/>
          <p:cNvSpPr>
            <a:spLocks noChangeArrowheads="1"/>
          </p:cNvSpPr>
          <p:nvPr/>
        </p:nvSpPr>
        <p:spPr bwMode="auto">
          <a:xfrm>
            <a:off x="4429125" y="3354388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</p:spTree>
  </p:cSld>
  <p:clrMapOvr>
    <a:masterClrMapping/>
  </p:clrMapOvr>
  <p:transition advTm="19907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42875" y="428625"/>
            <a:ext cx="7715250" cy="633413"/>
          </a:xfrm>
        </p:spPr>
        <p:txBody>
          <a:bodyPr/>
          <a:lstStyle/>
          <a:p>
            <a:r>
              <a:rPr lang="ru-RU" sz="2400" smtClean="0"/>
              <a:t>15. Какой дорожный знак устанавливается вначале дороги с односторонним движением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2286000" y="3929063"/>
            <a:ext cx="5214938" cy="742950"/>
          </a:xfrm>
        </p:spPr>
        <p:txBody>
          <a:bodyPr/>
          <a:lstStyle/>
          <a:p>
            <a:r>
              <a:rPr lang="ru-RU" sz="2200" smtClean="0"/>
              <a:t>1- дорожный знак № 3</a:t>
            </a:r>
          </a:p>
          <a:p>
            <a:r>
              <a:rPr lang="ru-RU" sz="2200" smtClean="0"/>
              <a:t>2 – дорожный знак № 4</a:t>
            </a:r>
          </a:p>
          <a:p>
            <a:r>
              <a:rPr lang="ru-RU" sz="2200" smtClean="0"/>
              <a:t>3 – дорожный знак № 2</a:t>
            </a:r>
          </a:p>
          <a:p>
            <a:r>
              <a:rPr lang="ru-RU" sz="2200" smtClean="0"/>
              <a:t>4 – дорожные знаки №№ 3,4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025" y="1428750"/>
            <a:ext cx="78168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922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714375" y="428625"/>
            <a:ext cx="6870700" cy="561975"/>
          </a:xfrm>
        </p:spPr>
        <p:txBody>
          <a:bodyPr/>
          <a:lstStyle/>
          <a:p>
            <a:r>
              <a:rPr lang="ru-RU" sz="2400" smtClean="0"/>
              <a:t>16. Какой дорожный знак разрешает движение пешеходам</a:t>
            </a:r>
            <a:r>
              <a:rPr lang="en-US" sz="2400" smtClean="0"/>
              <a:t>?</a:t>
            </a:r>
            <a:endParaRPr lang="ru-RU" sz="2400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2428875" y="3786188"/>
            <a:ext cx="5357813" cy="528637"/>
          </a:xfrm>
        </p:spPr>
        <p:txBody>
          <a:bodyPr/>
          <a:lstStyle/>
          <a:p>
            <a:r>
              <a:rPr lang="ru-RU" sz="2600" smtClean="0"/>
              <a:t>1 – дорожные знаки № 1, 3</a:t>
            </a:r>
          </a:p>
          <a:p>
            <a:r>
              <a:rPr lang="ru-RU" sz="2600" smtClean="0"/>
              <a:t>2 – дорожные знаки № 2, 3</a:t>
            </a:r>
          </a:p>
          <a:p>
            <a:r>
              <a:rPr lang="ru-RU" sz="2600" smtClean="0"/>
              <a:t>3 –дорожные знаки №№ 1,2</a:t>
            </a:r>
          </a:p>
        </p:txBody>
      </p:sp>
      <p:sp>
        <p:nvSpPr>
          <p:cNvPr id="19460" name="Oval 7"/>
          <p:cNvSpPr>
            <a:spLocks noChangeArrowheads="1"/>
          </p:cNvSpPr>
          <p:nvPr/>
        </p:nvSpPr>
        <p:spPr bwMode="auto">
          <a:xfrm>
            <a:off x="1352550" y="2786063"/>
            <a:ext cx="5762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19461" name="Oval 7"/>
          <p:cNvSpPr>
            <a:spLocks noChangeArrowheads="1"/>
          </p:cNvSpPr>
          <p:nvPr/>
        </p:nvSpPr>
        <p:spPr bwMode="auto">
          <a:xfrm>
            <a:off x="3786188" y="2786063"/>
            <a:ext cx="57626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19462" name="Oval 7"/>
          <p:cNvSpPr>
            <a:spLocks noChangeArrowheads="1"/>
          </p:cNvSpPr>
          <p:nvPr/>
        </p:nvSpPr>
        <p:spPr bwMode="auto">
          <a:xfrm>
            <a:off x="6215063" y="2857500"/>
            <a:ext cx="5762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pic>
        <p:nvPicPr>
          <p:cNvPr id="1946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1143000"/>
            <a:ext cx="1117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1571625"/>
            <a:ext cx="11176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1571625"/>
            <a:ext cx="11176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85750" y="152400"/>
            <a:ext cx="7270750" cy="776288"/>
          </a:xfrm>
        </p:spPr>
        <p:txBody>
          <a:bodyPr/>
          <a:lstStyle/>
          <a:p>
            <a:r>
              <a:rPr lang="ru-RU" sz="2400" smtClean="0"/>
              <a:t>17. Велосипедист не может продолжить движение, потому что</a:t>
            </a:r>
            <a:r>
              <a:rPr lang="en-US" sz="2400" smtClean="0"/>
              <a:t>?</a:t>
            </a:r>
            <a:endParaRPr lang="ru-RU" sz="2400" smtClean="0"/>
          </a:p>
        </p:txBody>
      </p:sp>
      <p:pic>
        <p:nvPicPr>
          <p:cNvPr id="20483" name="Picture 2" descr="C:\Documents and Settings\Ideliy\Мои документы\Мои документы\ЮИД\Безопасное колесо 2006\БИЛЕТЫ\билет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14500" y="1000125"/>
            <a:ext cx="4876800" cy="3657600"/>
          </a:xfrm>
          <a:noFill/>
        </p:spPr>
      </p:pic>
      <p:sp>
        <p:nvSpPr>
          <p:cNvPr id="20484" name="Oval 7"/>
          <p:cNvSpPr>
            <a:spLocks noChangeArrowheads="1"/>
          </p:cNvSpPr>
          <p:nvPr/>
        </p:nvSpPr>
        <p:spPr bwMode="auto">
          <a:xfrm>
            <a:off x="3286125" y="3286125"/>
            <a:ext cx="428625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</a:rPr>
              <a:t>13лет </a:t>
            </a:r>
          </a:p>
        </p:txBody>
      </p:sp>
      <p:sp>
        <p:nvSpPr>
          <p:cNvPr id="20485" name="Прямоугольник 5"/>
          <p:cNvSpPr>
            <a:spLocks noChangeArrowheads="1"/>
          </p:cNvSpPr>
          <p:nvPr/>
        </p:nvSpPr>
        <p:spPr bwMode="auto">
          <a:xfrm>
            <a:off x="1857375" y="5000625"/>
            <a:ext cx="6786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 – для него действует знак «Уступи дорогу»</a:t>
            </a:r>
          </a:p>
          <a:p>
            <a:r>
              <a:rPr lang="ru-RU" sz="2400"/>
              <a:t>2 – он поворачивает налево</a:t>
            </a:r>
          </a:p>
          <a:p>
            <a:r>
              <a:rPr lang="ru-RU" sz="2400"/>
              <a:t>3 – ему 13 лет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85750" y="366713"/>
            <a:ext cx="7270750" cy="633412"/>
          </a:xfrm>
        </p:spPr>
        <p:txBody>
          <a:bodyPr/>
          <a:lstStyle/>
          <a:p>
            <a:r>
              <a:rPr lang="ru-RU" sz="2400" smtClean="0"/>
              <a:t>18. Может ли велосипедист повернуть налево</a:t>
            </a:r>
            <a:r>
              <a:rPr lang="en-US" sz="2400" smtClean="0"/>
              <a:t>?</a:t>
            </a:r>
            <a:endParaRPr lang="ru-RU" sz="2400" smtClean="0"/>
          </a:p>
        </p:txBody>
      </p:sp>
      <p:pic>
        <p:nvPicPr>
          <p:cNvPr id="21507" name="Picture 2" descr="C:\Documents and Settings\Ideliy\Мои документы\Мои документы\ЮИД\Безопасное колесо 2006\БИЛЕТЫ\билет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95500" y="1285875"/>
            <a:ext cx="4876800" cy="3657600"/>
          </a:xfrm>
          <a:noFill/>
        </p:spPr>
      </p:pic>
      <p:sp>
        <p:nvSpPr>
          <p:cNvPr id="21508" name="Прямоугольник 4"/>
          <p:cNvSpPr>
            <a:spLocks noChangeArrowheads="1"/>
          </p:cNvSpPr>
          <p:nvPr/>
        </p:nvSpPr>
        <p:spPr bwMode="auto">
          <a:xfrm>
            <a:off x="2878138" y="5380038"/>
            <a:ext cx="33051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 – да</a:t>
            </a:r>
          </a:p>
          <a:p>
            <a:r>
              <a:rPr lang="ru-RU" sz="2400"/>
              <a:t>2 – нет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285750" y="152400"/>
            <a:ext cx="7270750" cy="633413"/>
          </a:xfrm>
        </p:spPr>
        <p:txBody>
          <a:bodyPr/>
          <a:lstStyle/>
          <a:p>
            <a:r>
              <a:rPr lang="ru-RU" sz="2400" smtClean="0"/>
              <a:t>19. Определите очередность проезда перекрестка</a:t>
            </a:r>
          </a:p>
        </p:txBody>
      </p:sp>
      <p:pic>
        <p:nvPicPr>
          <p:cNvPr id="22531" name="Picture 2" descr="C:\Documents and Settings\Ideliy\Мои документы\Мои документы\ЮИД\Безопасное колесо 2006\БИЛЕТЫ\билет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75" y="1071563"/>
            <a:ext cx="4876800" cy="3657600"/>
          </a:xfrm>
          <a:noFill/>
        </p:spPr>
      </p:pic>
      <p:sp>
        <p:nvSpPr>
          <p:cNvPr id="22532" name="Oval 7"/>
          <p:cNvSpPr>
            <a:spLocks noChangeArrowheads="1"/>
          </p:cNvSpPr>
          <p:nvPr/>
        </p:nvSpPr>
        <p:spPr bwMode="auto">
          <a:xfrm>
            <a:off x="3286125" y="3286125"/>
            <a:ext cx="357188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1857375" y="5086350"/>
            <a:ext cx="6786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 – 1, 2, 3, 4</a:t>
            </a:r>
          </a:p>
          <a:p>
            <a:r>
              <a:rPr lang="ru-RU" sz="2400"/>
              <a:t>2 – 1, 3, 4, 2</a:t>
            </a:r>
          </a:p>
          <a:p>
            <a:r>
              <a:rPr lang="ru-RU" sz="2400"/>
              <a:t>3 – 3, 1, 4, 2</a:t>
            </a:r>
          </a:p>
        </p:txBody>
      </p:sp>
      <p:sp>
        <p:nvSpPr>
          <p:cNvPr id="22534" name="Oval 7"/>
          <p:cNvSpPr>
            <a:spLocks noChangeArrowheads="1"/>
          </p:cNvSpPr>
          <p:nvPr/>
        </p:nvSpPr>
        <p:spPr bwMode="auto">
          <a:xfrm>
            <a:off x="6357938" y="2286000"/>
            <a:ext cx="428625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</a:rPr>
              <a:t>18 лет</a:t>
            </a: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5857875" y="2571750"/>
            <a:ext cx="357188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4</a:t>
            </a:r>
          </a:p>
        </p:txBody>
      </p:sp>
      <p:sp>
        <p:nvSpPr>
          <p:cNvPr id="22536" name="Oval 7"/>
          <p:cNvSpPr>
            <a:spLocks noChangeArrowheads="1"/>
          </p:cNvSpPr>
          <p:nvPr/>
        </p:nvSpPr>
        <p:spPr bwMode="auto">
          <a:xfrm>
            <a:off x="2000250" y="1357313"/>
            <a:ext cx="357188" cy="357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22537" name="Oval 7"/>
          <p:cNvSpPr>
            <a:spLocks noChangeArrowheads="1"/>
          </p:cNvSpPr>
          <p:nvPr/>
        </p:nvSpPr>
        <p:spPr bwMode="auto">
          <a:xfrm>
            <a:off x="4214813" y="1143000"/>
            <a:ext cx="357187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776288"/>
          </a:xfrm>
        </p:spPr>
        <p:txBody>
          <a:bodyPr/>
          <a:lstStyle/>
          <a:p>
            <a:r>
              <a:rPr lang="ru-RU" sz="2400" smtClean="0"/>
              <a:t>20. Может ли велосипедист проехать в прямом направлении</a:t>
            </a:r>
            <a:r>
              <a:rPr lang="en-US" sz="2400" smtClean="0"/>
              <a:t>?</a:t>
            </a:r>
            <a:r>
              <a:rPr lang="ru-RU" sz="2400" smtClean="0"/>
              <a:t> </a:t>
            </a:r>
          </a:p>
        </p:txBody>
      </p:sp>
      <p:pic>
        <p:nvPicPr>
          <p:cNvPr id="23555" name="Picture 2" descr="C:\Documents and Settings\Ideliy\Мои документы\Мои документы\ЮИД\Безопасное колесо 2006\БИЛЕТЫ\билет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85938" y="1214438"/>
            <a:ext cx="4876800" cy="3657600"/>
          </a:xfrm>
          <a:noFill/>
        </p:spPr>
      </p:pic>
      <p:sp>
        <p:nvSpPr>
          <p:cNvPr id="23556" name="Oval 7"/>
          <p:cNvSpPr>
            <a:spLocks noChangeArrowheads="1"/>
          </p:cNvSpPr>
          <p:nvPr/>
        </p:nvSpPr>
        <p:spPr bwMode="auto">
          <a:xfrm>
            <a:off x="4143375" y="3643313"/>
            <a:ext cx="571500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</a:rPr>
              <a:t>23 года</a:t>
            </a:r>
          </a:p>
        </p:txBody>
      </p:sp>
      <p:sp>
        <p:nvSpPr>
          <p:cNvPr id="23557" name="Прямоугольник 5"/>
          <p:cNvSpPr>
            <a:spLocks noChangeArrowheads="1"/>
          </p:cNvSpPr>
          <p:nvPr/>
        </p:nvSpPr>
        <p:spPr bwMode="auto">
          <a:xfrm>
            <a:off x="3143250" y="5143500"/>
            <a:ext cx="2786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 – да</a:t>
            </a:r>
          </a:p>
          <a:p>
            <a:r>
              <a:rPr lang="ru-RU" sz="2400"/>
              <a:t>2 – нет</a:t>
            </a:r>
          </a:p>
          <a:p>
            <a:endParaRPr lang="ru-RU"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776288"/>
          </a:xfrm>
        </p:spPr>
        <p:txBody>
          <a:bodyPr/>
          <a:lstStyle/>
          <a:p>
            <a:r>
              <a:rPr lang="ru-RU" sz="2400" smtClean="0"/>
              <a:t>21. Определите очередность проезда перекрестка. </a:t>
            </a:r>
          </a:p>
        </p:txBody>
      </p:sp>
      <p:pic>
        <p:nvPicPr>
          <p:cNvPr id="24579" name="Picture 2" descr="C:\Documents and Settings\Ideliy\Мои документы\Мои документы\ЮИД\Безопасное колесо 2006\БИЛЕТЫ\билет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95500" y="1000125"/>
            <a:ext cx="4876800" cy="3657600"/>
          </a:xfrm>
          <a:noFill/>
        </p:spPr>
      </p:pic>
      <p:sp>
        <p:nvSpPr>
          <p:cNvPr id="5" name="Содержимое 4"/>
          <p:cNvSpPr txBox="1">
            <a:spLocks/>
          </p:cNvSpPr>
          <p:nvPr/>
        </p:nvSpPr>
        <p:spPr bwMode="auto">
          <a:xfrm>
            <a:off x="2143125" y="5072063"/>
            <a:ext cx="5500688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400" kern="0" dirty="0">
                <a:latin typeface="+mn-lt"/>
              </a:rPr>
              <a:t>1 – 1, 2, 3, 4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400" kern="0" dirty="0">
                <a:latin typeface="+mn-lt"/>
              </a:rPr>
              <a:t>2 – 3, 2</a:t>
            </a:r>
            <a:r>
              <a:rPr lang="ru-RU" sz="2400" kern="0">
                <a:latin typeface="+mn-lt"/>
              </a:rPr>
              <a:t>, 4, 1</a:t>
            </a:r>
            <a:endParaRPr lang="ru-RU" sz="240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400" kern="0" dirty="0">
                <a:latin typeface="+mn-lt"/>
              </a:rPr>
              <a:t>3 – 2, 3, 4, 1</a:t>
            </a:r>
          </a:p>
        </p:txBody>
      </p:sp>
      <p:sp>
        <p:nvSpPr>
          <p:cNvPr id="24581" name="Oval 7"/>
          <p:cNvSpPr>
            <a:spLocks noChangeArrowheads="1"/>
          </p:cNvSpPr>
          <p:nvPr/>
        </p:nvSpPr>
        <p:spPr bwMode="auto">
          <a:xfrm>
            <a:off x="3286125" y="3286125"/>
            <a:ext cx="357188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2</a:t>
            </a:r>
          </a:p>
        </p:txBody>
      </p:sp>
      <p:sp>
        <p:nvSpPr>
          <p:cNvPr id="24582" name="Oval 7"/>
          <p:cNvSpPr>
            <a:spLocks noChangeArrowheads="1"/>
          </p:cNvSpPr>
          <p:nvPr/>
        </p:nvSpPr>
        <p:spPr bwMode="auto">
          <a:xfrm>
            <a:off x="2214563" y="1285875"/>
            <a:ext cx="357187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3</a:t>
            </a: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4500563" y="1143000"/>
            <a:ext cx="357187" cy="357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4</a:t>
            </a:r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6286500" y="2286000"/>
            <a:ext cx="500063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</a:rPr>
              <a:t>15 лет</a:t>
            </a:r>
          </a:p>
        </p:txBody>
      </p:sp>
      <p:sp>
        <p:nvSpPr>
          <p:cNvPr id="24585" name="Oval 7"/>
          <p:cNvSpPr>
            <a:spLocks noChangeArrowheads="1"/>
          </p:cNvSpPr>
          <p:nvPr/>
        </p:nvSpPr>
        <p:spPr bwMode="auto">
          <a:xfrm>
            <a:off x="5857875" y="2928938"/>
            <a:ext cx="357188" cy="357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285750" y="785813"/>
            <a:ext cx="7643813" cy="642937"/>
          </a:xfrm>
        </p:spPr>
        <p:txBody>
          <a:bodyPr/>
          <a:lstStyle/>
          <a:p>
            <a:r>
              <a:rPr lang="ru-RU" sz="2400" smtClean="0"/>
              <a:t>22. Какие дорожные знаки запрещают велосипедисту поворот налево</a:t>
            </a:r>
            <a:r>
              <a:rPr lang="en-US" sz="2400" smtClean="0"/>
              <a:t>?</a:t>
            </a:r>
            <a:r>
              <a:rPr lang="ru-RU" sz="2400" smtClean="0"/>
              <a:t> (велосипедисту 17 лет)</a:t>
            </a:r>
          </a:p>
        </p:txBody>
      </p:sp>
      <p:sp>
        <p:nvSpPr>
          <p:cNvPr id="25603" name="Содержимое 4"/>
          <p:cNvSpPr>
            <a:spLocks noGrp="1"/>
          </p:cNvSpPr>
          <p:nvPr>
            <p:ph idx="1"/>
          </p:nvPr>
        </p:nvSpPr>
        <p:spPr>
          <a:xfrm>
            <a:off x="2928938" y="4071938"/>
            <a:ext cx="5500687" cy="1271587"/>
          </a:xfrm>
        </p:spPr>
        <p:txBody>
          <a:bodyPr/>
          <a:lstStyle/>
          <a:p>
            <a:r>
              <a:rPr lang="ru-RU" sz="2600" smtClean="0"/>
              <a:t>1 – знаки № 1, 2, 3, 4</a:t>
            </a:r>
          </a:p>
          <a:p>
            <a:r>
              <a:rPr lang="ru-RU" sz="2600" smtClean="0"/>
              <a:t>2 – знаки № 1, 2, 3</a:t>
            </a:r>
          </a:p>
          <a:p>
            <a:r>
              <a:rPr lang="ru-RU" sz="2600" smtClean="0"/>
              <a:t>3 – знаки № 1, 3, 4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2143125"/>
            <a:ext cx="4446587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2554</TotalTime>
  <Words>721</Words>
  <Application>Microsoft Office PowerPoint</Application>
  <PresentationFormat>Экран (4:3)</PresentationFormat>
  <Paragraphs>142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Пастель</vt:lpstr>
      <vt:lpstr>Правила дорожного движения</vt:lpstr>
      <vt:lpstr>1. Велосипедист проедет последним потому, что:</vt:lpstr>
      <vt:lpstr>2.Может ли велосипедист повернуть налево? </vt:lpstr>
      <vt:lpstr>3. Кому должен уступить велосипедист?</vt:lpstr>
      <vt:lpstr>4. Велосипедист уступит дорогу автомобилисту, потому что:</vt:lpstr>
      <vt:lpstr>5. Велосипедист должен уступить дорогу автомобилистам, потому что:</vt:lpstr>
      <vt:lpstr>6. Может ли велосипедист повернуть налево?</vt:lpstr>
      <vt:lpstr>7. Имеет ли право велосипедист проехать перекресток?</vt:lpstr>
      <vt:lpstr>8. Участник № 1 проедет перекресток первым, потому что:</vt:lpstr>
      <vt:lpstr>9. Кому разрешено проехать перекресток?</vt:lpstr>
      <vt:lpstr>10. Разрешено ли велосипедисту проехать перекресток?</vt:lpstr>
      <vt:lpstr>11. На какой картинке пешеход ведет себя безопасно? (может быть несколько вариантов ответа)</vt:lpstr>
      <vt:lpstr>12. Кто из пассажиров не нарушает ПДД (дети старше 12 лет)?</vt:lpstr>
      <vt:lpstr>13. Кто из ребят выбрал безопасное место для игр? (может быть несколько вариантов ответа) </vt:lpstr>
      <vt:lpstr>14. На каком из рисунков ребенок не нарушает ПДД? (может быть несколько вариантов ответа)</vt:lpstr>
      <vt:lpstr>15. Какой дорожный знак устанавливается вначале дороги с односторонним движением?</vt:lpstr>
      <vt:lpstr>16. Какой дорожный знак разрешает движение пешеходам?</vt:lpstr>
      <vt:lpstr>17. Велосипедист не может продолжить движение, потому что?</vt:lpstr>
      <vt:lpstr>18. Может ли велосипедист повернуть налево?</vt:lpstr>
      <vt:lpstr>19. Определите очередность проезда перекрестка</vt:lpstr>
      <vt:lpstr>20. Может ли велосипедист проехать в прямом направлении? </vt:lpstr>
      <vt:lpstr>21. Определите очередность проезда перекрестка. </vt:lpstr>
      <vt:lpstr>22. Какие дорожные знаки запрещают велосипедисту поворот налево? (велосипедисту 17 лет)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Городской конкурс среди отрядов ЮИД</dc:title>
  <dc:creator>UserXP</dc:creator>
  <cp:lastModifiedBy>Галина Михайловна</cp:lastModifiedBy>
  <cp:revision>269</cp:revision>
  <dcterms:created xsi:type="dcterms:W3CDTF">2011-04-27T05:51:32Z</dcterms:created>
  <dcterms:modified xsi:type="dcterms:W3CDTF">2020-03-28T19:26:23Z</dcterms:modified>
</cp:coreProperties>
</file>