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72" r:id="rId4"/>
    <p:sldId id="287" r:id="rId5"/>
    <p:sldId id="288" r:id="rId6"/>
    <p:sldId id="289" r:id="rId7"/>
    <p:sldId id="290" r:id="rId8"/>
    <p:sldId id="309" r:id="rId9"/>
    <p:sldId id="310" r:id="rId10"/>
    <p:sldId id="311" r:id="rId11"/>
    <p:sldId id="312" r:id="rId12"/>
    <p:sldId id="292" r:id="rId13"/>
    <p:sldId id="293" r:id="rId14"/>
    <p:sldId id="294" r:id="rId15"/>
    <p:sldId id="296" r:id="rId16"/>
    <p:sldId id="295" r:id="rId17"/>
    <p:sldId id="299" r:id="rId18"/>
    <p:sldId id="297" r:id="rId19"/>
    <p:sldId id="298" r:id="rId20"/>
    <p:sldId id="308" r:id="rId21"/>
    <p:sldId id="307" r:id="rId2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38" userDrawn="1">
          <p15:clr>
            <a:srgbClr val="A4A3A4"/>
          </p15:clr>
        </p15:guide>
        <p15:guide id="2" pos="2245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drew Efimovsky" initials="AE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BAA"/>
    <a:srgbClr val="00FF00"/>
    <a:srgbClr val="D12023"/>
    <a:srgbClr val="D7181E"/>
    <a:srgbClr val="FFCCCC"/>
    <a:srgbClr val="FFFF99"/>
    <a:srgbClr val="B3CEE5"/>
    <a:srgbClr val="CCFF99"/>
    <a:srgbClr val="FFCC99"/>
    <a:srgbClr val="F3A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14" autoAdjust="0"/>
    <p:restoredTop sz="94660"/>
  </p:normalViewPr>
  <p:slideViewPr>
    <p:cSldViewPr snapToGrid="0" showGuides="1">
      <p:cViewPr varScale="1">
        <p:scale>
          <a:sx n="86" d="100"/>
          <a:sy n="86" d="100"/>
        </p:scale>
        <p:origin x="1243" y="67"/>
      </p:cViewPr>
      <p:guideLst>
        <p:guide orient="horz" pos="3838"/>
        <p:guide pos="2245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F58752-EDA5-40AB-A891-727AA1C2B917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344027-2C1F-4C73-9A78-FE4A0056182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16646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34213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9731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2776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51062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9713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1459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65928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91667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6119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28287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2030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3A3E3B-5340-48C2-BBF1-E251CA96180E}" type="datetimeFigureOut">
              <a:rPr lang="ru-RU" smtClean="0"/>
              <a:t>14.09.2020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2719E-75ED-4A60-9985-4C4236D7FE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16644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2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7.png"/><Relationship Id="rId5" Type="http://schemas.openxmlformats.org/officeDocument/2006/relationships/image" Target="../media/image15.png"/><Relationship Id="rId4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g"/><Relationship Id="rId5" Type="http://schemas.openxmlformats.org/officeDocument/2006/relationships/image" Target="../media/image4.jpe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microsoft.com/office/2007/relationships/hdphoto" Target="../media/hdphoto1.wdp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4.png"/><Relationship Id="rId7" Type="http://schemas.openxmlformats.org/officeDocument/2006/relationships/image" Target="../media/image16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2.png"/><Relationship Id="rId4" Type="http://schemas.openxmlformats.org/officeDocument/2006/relationships/image" Target="../media/image1.png"/><Relationship Id="rId9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7152770" y="1"/>
            <a:ext cx="1999211" cy="6857999"/>
          </a:xfrm>
          <a:prstGeom prst="rect">
            <a:avLst/>
          </a:prstGeom>
          <a:solidFill>
            <a:srgbClr val="005BAA"/>
          </a:solidFill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3994" y="367314"/>
            <a:ext cx="1816760" cy="149837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7" name="Овал 16"/>
          <p:cNvSpPr/>
          <p:nvPr/>
        </p:nvSpPr>
        <p:spPr>
          <a:xfrm>
            <a:off x="6392035" y="4093320"/>
            <a:ext cx="2664000" cy="2664000"/>
          </a:xfrm>
          <a:prstGeom prst="ellipse">
            <a:avLst/>
          </a:prstGeom>
          <a:solidFill>
            <a:schemeClr val="bg1"/>
          </a:solidFill>
          <a:ln w="76200">
            <a:noFill/>
          </a:ln>
          <a:effectLst>
            <a:glow rad="25400">
              <a:schemeClr val="tx1">
                <a:lumMod val="50000"/>
                <a:lumOff val="50000"/>
                <a:alpha val="39000"/>
              </a:schemeClr>
            </a:glow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9" name="Овал 18"/>
          <p:cNvSpPr/>
          <p:nvPr/>
        </p:nvSpPr>
        <p:spPr>
          <a:xfrm>
            <a:off x="6572035" y="4273320"/>
            <a:ext cx="2304000" cy="2304000"/>
          </a:xfrm>
          <a:prstGeom prst="ellipse">
            <a:avLst/>
          </a:prstGeom>
          <a:solidFill>
            <a:srgbClr val="005BAA"/>
          </a:solidFill>
          <a:ln w="762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5825" y="4774883"/>
            <a:ext cx="1696419" cy="1327632"/>
          </a:xfrm>
          <a:prstGeom prst="rect">
            <a:avLst/>
          </a:prstGeom>
          <a:ln>
            <a:noFill/>
          </a:ln>
          <a:effectLst>
            <a:glow rad="25400">
              <a:schemeClr val="tx1">
                <a:lumMod val="50000"/>
                <a:lumOff val="50000"/>
                <a:alpha val="40000"/>
              </a:schemeClr>
            </a:glow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2" name="Заголовок 21"/>
          <p:cNvSpPr>
            <a:spLocks noGrp="1"/>
          </p:cNvSpPr>
          <p:nvPr>
            <p:ph type="ctrTitle"/>
          </p:nvPr>
        </p:nvSpPr>
        <p:spPr>
          <a:xfrm>
            <a:off x="-2" y="0"/>
            <a:ext cx="7152770" cy="6857999"/>
          </a:xfrm>
        </p:spPr>
        <p:txBody>
          <a:bodyPr anchor="ctr">
            <a:normAutofit/>
          </a:bodyPr>
          <a:lstStyle/>
          <a:p>
            <a: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ПОДРОСТОК – </a:t>
            </a:r>
            <a:b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ПРАВА, ОБЯЗАННОСТИ </a:t>
            </a:r>
            <a:b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</a:br>
            <a:r>
              <a:rPr lang="ru-RU" sz="4400" b="1" dirty="0">
                <a:solidFill>
                  <a:srgbClr val="005BA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egoe UI Semibold" panose="020B0702040204020203" pitchFamily="34" charset="0"/>
                <a:ea typeface="Microsoft YaHei UI" panose="020B0503020204020204" pitchFamily="34" charset="-122"/>
                <a:cs typeface="Segoe UI Semibold" panose="020B0702040204020203" pitchFamily="34" charset="0"/>
              </a:rPr>
              <a:t>И ОТВЕТСТВЕННОСТЬ</a:t>
            </a:r>
            <a:endParaRPr lang="ru-RU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58874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242561" y="1057910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ЗНАКИ ОСОБЫХ ПРЕДПИСАНИЙ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291717" y="4152623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Велосипедная зона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место, с которого начинается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велосипедная зона (знак 5.33.1).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2" y="3817599"/>
            <a:ext cx="822711" cy="1201420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133" y="5071336"/>
            <a:ext cx="822710" cy="120141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1291717" y="5369997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велосипедной зоны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5.34.1).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291717" y="1544894"/>
            <a:ext cx="5774948" cy="12464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Дорога с полосой для велосипедистов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Дорога,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по которой движение велосипедистов и водителей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мопедов осуществляется по специально выделенной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полосе навстречу общему потоку транспортных средств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5.11.2).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2791389"/>
            <a:ext cx="816282" cy="817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1767352"/>
            <a:ext cx="816282" cy="817983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1291717" y="2929989"/>
            <a:ext cx="5774948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дороги с полосой для велосипедистов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5.12.2).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2737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6000"/>
                            </p:stCondLst>
                            <p:childTnLst>
                              <p:par>
                                <p:cTn id="4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42" grpId="0"/>
      <p:bldP spid="18" grpId="0"/>
      <p:bldP spid="21" grpId="0"/>
      <p:bldP spid="22" grpId="0"/>
      <p:bldP spid="3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pic>
        <p:nvPicPr>
          <p:cNvPr id="38" name="Рисунок 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8992" y="1799526"/>
            <a:ext cx="822710" cy="548473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1108872" y="1674075"/>
            <a:ext cx="57749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Вид транспортного средства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указывает вид транспортного средства, на который распространяется действие знака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8.4.7).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40" name="Рисунок 3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2561" y="2961841"/>
            <a:ext cx="822709" cy="548473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1117940" y="2843662"/>
            <a:ext cx="5774948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Кроме вида транспортного средства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– указывает вид транспортного средства, на который не распространяется действие знака (знак 8.4.13).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188992" y="1089578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ЗНАКИ ДОПОЛНИТЕЛЬНОЙ ИНФОРМАЦИИ (ТАБЛИЧКИ)</a:t>
            </a:r>
          </a:p>
        </p:txBody>
      </p:sp>
    </p:spTree>
    <p:extLst>
      <p:ext uri="{BB962C8B-B14F-4D97-AF65-F5344CB8AC3E}">
        <p14:creationId xmlns:p14="http://schemas.microsoft.com/office/powerpoint/2010/main" val="41693089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39" grpId="0"/>
      <p:bldP spid="41" grpId="0"/>
      <p:bldP spid="4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417565" y="864213"/>
            <a:ext cx="660840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Светофоры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6.5. Если сигнал светофора выполнен в виде силуэта пешехода и (или) велосипеда, то его действие распространяется только на пешеходов (велосипедистов). При этом зеленый сигнал разрешает, а красный запрещает движение пешеходов (велосипедистов). Для регулирования движения велосипедистов может использоваться также светофор с круглыми сигналами уменьшенного размера, дополненный прямоугольной табличкой белого цвета размером</a:t>
            </a:r>
            <a:r>
              <a:rPr lang="en-US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200х200 мм с изображением велосипеда черного цвета.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" name="Рисунок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1652" y="3172537"/>
            <a:ext cx="4110875" cy="34616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966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258087" y="563913"/>
            <a:ext cx="672750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П.19.1. В темное время суток и в условиях недостаточной видимости независимо от освещения дороги, а также в тоннелях на движущемся транспортном средстве должны быть включены следующие </a:t>
            </a: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световые приборы</a:t>
            </a: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всех механических транспортных средствах и мопедах — фары дальнего или ближнего света, на велосипедах — фары или фонари, на гужевых повозках — фонари (при их наличии);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прицепах и буксируемых механических транспортных средствах — габаритные огни.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СВЕТОВЫЕ ПРИБОРЫ</a:t>
            </a: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35" r="23142" b="10114"/>
          <a:stretch/>
        </p:blipFill>
        <p:spPr>
          <a:xfrm>
            <a:off x="1535420" y="3770443"/>
            <a:ext cx="4057036" cy="286276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1" name="Прямоугольник 10"/>
          <p:cNvSpPr/>
          <p:nvPr/>
        </p:nvSpPr>
        <p:spPr>
          <a:xfrm>
            <a:off x="188991" y="2872237"/>
            <a:ext cx="679659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П.19.5. В светлое время суток на всех движущихся транспортных средствах с целью их обозначения</a:t>
            </a:r>
            <a:r>
              <a:rPr lang="en-US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должны включаться фары ближнего света или дневные ходовые огни.</a:t>
            </a:r>
            <a:endParaRPr kumimoji="0" lang="ru-RU" sz="16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8596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31" grpId="0"/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640" y="1851076"/>
            <a:ext cx="817983" cy="817983"/>
          </a:xfrm>
          <a:prstGeom prst="rect">
            <a:avLst/>
          </a:prstGeom>
        </p:spPr>
      </p:pic>
      <p:sp>
        <p:nvSpPr>
          <p:cNvPr id="15" name="Прямоугольник 14"/>
          <p:cNvSpPr/>
          <p:nvPr/>
        </p:nvSpPr>
        <p:spPr>
          <a:xfrm>
            <a:off x="1226825" y="1101774"/>
            <a:ext cx="555203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24.1. Движение велосипедистов в возрасте старше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14 лет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</a:t>
            </a:r>
            <a:r>
              <a:rPr lang="ru-RU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по велосипедной, </a:t>
            </a:r>
            <a:r>
              <a:rPr lang="ru-RU" sz="1600" dirty="0" err="1">
                <a:latin typeface="Segoe UI Semibold" panose="020B0702040204020203" pitchFamily="34" charset="0"/>
                <a:cs typeface="Segoe UI Semibold" panose="020B0702040204020203" pitchFamily="34" charset="0"/>
              </a:rPr>
              <a:t>велопешеходной</a:t>
            </a:r>
            <a:r>
              <a:rPr lang="ru-RU" sz="1600" dirty="0">
                <a:latin typeface="Segoe UI Semibold" panose="020B0702040204020203" pitchFamily="34" charset="0"/>
                <a:cs typeface="Segoe UI Semibold" panose="020B0702040204020203" pitchFamily="34" charset="0"/>
              </a:rPr>
              <a:t> дорожкам или полосе для велосипедистов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  <a:p>
            <a:pPr lvl="0">
              <a:defRPr/>
            </a:pP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Важно</a:t>
            </a:r>
            <a:r>
              <a:rPr lang="en-US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 </a:t>
            </a:r>
            <a:r>
              <a:rPr lang="ru-RU" sz="16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знать</a:t>
            </a: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Данный пункт устанавливает обязанность велосипедистам старше 14 лет двигаться по специально выделенному участку дороги при его наличии. </a:t>
            </a:r>
          </a:p>
        </p:txBody>
      </p:sp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9" name="Рисунок 2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800" y="947928"/>
            <a:ext cx="817983" cy="817983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СТАРШЕ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pic>
        <p:nvPicPr>
          <p:cNvPr id="37" name="Рисунок 3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63290" y="2749889"/>
            <a:ext cx="817983" cy="817983"/>
          </a:xfrm>
          <a:prstGeom prst="rect">
            <a:avLst/>
          </a:prstGeom>
        </p:spPr>
      </p:pic>
      <p:sp>
        <p:nvSpPr>
          <p:cNvPr id="16" name="Прямоугольник 15"/>
          <p:cNvSpPr/>
          <p:nvPr/>
        </p:nvSpPr>
        <p:spPr>
          <a:xfrm>
            <a:off x="241834" y="3668469"/>
            <a:ext cx="6537025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велосипедистов </a:t>
            </a:r>
            <a:r>
              <a:rPr lang="ru-RU" sz="16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 правому краю проезжей части 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допускается —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i="1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движение велосипедистов осуществляется в колоннах.</a:t>
            </a:r>
          </a:p>
          <a:p>
            <a:pPr lvl="0">
              <a:defRPr/>
            </a:pPr>
            <a:endParaRPr lang="ru-RU" sz="1600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Итак, если отсутствует специальный выделенный участок </a:t>
            </a:r>
            <a:b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1600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дороги для движения велосипедов – велосипедист в первую очередь должен двигаться по правому краю проезжей части.</a:t>
            </a:r>
          </a:p>
        </p:txBody>
      </p:sp>
    </p:spTree>
    <p:extLst>
      <p:ext uri="{BB962C8B-B14F-4D97-AF65-F5344CB8AC3E}">
        <p14:creationId xmlns:p14="http://schemas.microsoft.com/office/powerpoint/2010/main" val="2161238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/>
          <p:nvPr/>
        </p:nvSpPr>
        <p:spPr>
          <a:xfrm>
            <a:off x="224833" y="3473574"/>
            <a:ext cx="6819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24.3. Движение велосипедистов в возрасте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 7 до 14 лет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только по тротуарам, пешеходным, велосипедным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велопешеходным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дорожкам, а также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пределах пешеходных зон.</a:t>
            </a:r>
            <a:endParaRPr lang="ru-RU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241834" y="2662359"/>
            <a:ext cx="6686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ОТ 7 ДО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41834" y="1152157"/>
            <a:ext cx="681970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24.4. Движение велосипедистов в возрасте младше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7 лет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должно осуществляться только по тротуарам, пешеходным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велопешеходным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дорожкам (на стороне для движения пешеходов), а также в пределах пешеходных зон.</a:t>
            </a:r>
            <a:endParaRPr lang="ru-RU" dirty="0">
              <a:solidFill>
                <a:srgbClr val="C00000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255428" y="341145"/>
            <a:ext cx="66868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ДО 7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431361" y="5025447"/>
            <a:ext cx="55799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до 14 лет </a:t>
            </a:r>
            <a:b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запрещается движение </a:t>
            </a:r>
            <a:b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400" i="1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по проезжей части и обочине</a:t>
            </a:r>
            <a:r>
              <a:rPr lang="ru-RU" sz="2400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62700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31" grpId="0"/>
      <p:bldP spid="12" grpId="0"/>
      <p:bldP spid="13" grpId="0"/>
      <p:bldP spid="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ВОЗРАСТЕ СТАРШЕ 14 ЛЕТ</a:t>
            </a:r>
            <a:endParaRPr lang="ru-RU" sz="2000" dirty="0">
              <a:solidFill>
                <a:srgbClr val="005BAA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88992" y="920194"/>
            <a:ext cx="6537025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 по обочине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случае, если отсутствуют велосипедная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 или по правому краю проезжей части.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03300" y="2426660"/>
            <a:ext cx="6537025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Движение по тротуару или пешеходной дорожке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ним, а также по правому краю проезжей части или обочине;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велосипедист сопровождает велосипедиста в возрасте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 7 лет либо перевозит ребенка в возрасте до 7 лет на дополнительном сиденье, в велоколяске или в прицепе, предназначенном для эксплуатации с велосипедом.</a:t>
            </a:r>
          </a:p>
          <a:p>
            <a:pPr lvl="0">
              <a:defRPr/>
            </a:pPr>
            <a:endParaRPr lang="ru-RU" dirty="0">
              <a:solidFill>
                <a:srgbClr val="C0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Важно знать: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движение по тротуару или пешеходной дорожке является исключением для движения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ним велосипедистов.</a:t>
            </a:r>
          </a:p>
        </p:txBody>
      </p:sp>
    </p:spTree>
    <p:extLst>
      <p:ext uri="{BB962C8B-B14F-4D97-AF65-F5344CB8AC3E}">
        <p14:creationId xmlns:p14="http://schemas.microsoft.com/office/powerpoint/2010/main" val="3066566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6" grpId="0"/>
      <p:bldP spid="1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4" name="Прямоугольник 13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РАЗРЕШАЕТСЯ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91615" y="585179"/>
            <a:ext cx="6819709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24.2. Допускается движение велосипедистов в возрасте старше 14 лет:</a:t>
            </a:r>
          </a:p>
          <a:p>
            <a:pPr lvl="0"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правому краю проезжей части -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движение велосипедистов осуществляется в колоннах;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обочине - в случае, если 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для велосипедистов либо отсутствует возможность двигаться по ним или по правому краю проезжей части;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габаритная ширина велосипеда, прицепа к нему либо перевозимого груза превышает 1 м;</a:t>
            </a:r>
          </a:p>
          <a:p>
            <a:pPr lvl="0">
              <a:defRPr/>
            </a:pPr>
            <a:r>
              <a:rPr lang="ru-RU" sz="1600" i="1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 тротуару или пешеходной дорожке - в следующих случаях: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отсутствуют велосипедная и </a:t>
            </a:r>
            <a:r>
              <a:rPr lang="ru-RU" sz="1600" dirty="0" err="1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велопешеходная</a:t>
            </a: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дорожки, полоса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велосипедистов либо отсутствует возможность двигаться по ним, а также по правому краю проезжей части или обочине;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велосипедист сопровождает велосипедиста в возрасте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до 14 лет либо перевозит ребенка в возрасте до 7 лет на дополнительном сиденье, в велоколяске или в прицепе, предназначенном для эксплуатации с велосипедом.</a:t>
            </a:r>
            <a:endParaRPr lang="ru-RU" sz="1600" i="1" dirty="0">
              <a:solidFill>
                <a:srgbClr val="C00000"/>
              </a:solidFill>
              <a:latin typeface="Segoe UI Semibold" panose="020B0702040204020203" pitchFamily="34" charset="0"/>
              <a:cs typeface="Segoe UI Semibold" panose="020B07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9641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ВЕЛОСИПЕДИСТАМ ЗАПРЕЩАЕТСЯ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188993" y="591273"/>
            <a:ext cx="6867832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24.8. Велосипедистам и водителям мопедов запрещается: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управлять велосипедом, мопедом, не держась за руль хотя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бы одной рукой;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груз, который выступает более чем на 0,5 м по длине или ширине за габариты, или груз, мешающий управлению;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пассажиров, если это не предусмотрено конструкцией транспортного средства;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перевозить детей до 7 лет при отсутствии специально оборудованных для них мест;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поворачивать налево или разворачиваться на дорогах с трамвайным движением и на дорогах, имеющих более одной полосы для движения в данном направлении (кроме случаев,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когда из правой полосы разрешен поворот налево, и за исключением дорог, находящихся в велосипедных зонах);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пересекать дорогу по пешеходным переходам.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188992" y="4558543"/>
            <a:ext cx="6912833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24.9. Запрещается буксировка велосипедов и мопедов, а также буксировка велосипедами и</a:t>
            </a:r>
          </a:p>
          <a:p>
            <a:pPr marL="285750" lvl="0" indent="-285750">
              <a:buFont typeface="Wingdings" panose="05000000000000000000" pitchFamily="2" charset="2"/>
              <a:buChar char="ü"/>
              <a:defRPr/>
            </a:pP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мопедами, кроме буксировки прицепа, предназначенного </a:t>
            </a:r>
            <a:b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sz="1600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для эксплуатации с велосипедом или мопедом.</a:t>
            </a:r>
          </a:p>
        </p:txBody>
      </p:sp>
    </p:spTree>
    <p:extLst>
      <p:ext uri="{BB962C8B-B14F-4D97-AF65-F5344CB8AC3E}">
        <p14:creationId xmlns:p14="http://schemas.microsoft.com/office/powerpoint/2010/main" val="14081439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6" grpId="0"/>
      <p:bldP spid="1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4" name="Прямоугольник 13"/>
          <p:cNvSpPr/>
          <p:nvPr/>
        </p:nvSpPr>
        <p:spPr>
          <a:xfrm>
            <a:off x="2033794" y="795551"/>
            <a:ext cx="4955301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«Кодекс Российской Федерации </a:t>
            </a:r>
            <a:b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об административных правонарушениях» </a:t>
            </a:r>
            <a:b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 30 декабря 2001 года № 195-ФЗ</a:t>
            </a:r>
          </a:p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2.3. Возраст, по достижении которого наступает административная ответственность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262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186896" y="3231440"/>
            <a:ext cx="675408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1. Административной ответственности подлежит лицо, достигшее к моменту совершения административного правонарушения возраста шестнадцати лет.</a:t>
            </a:r>
          </a:p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К несовершеннолетним, совершившим административное правонарушение, применяются виды административного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наказания в виде:</a:t>
            </a:r>
          </a:p>
          <a:p>
            <a:pPr marL="630238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предупреждения;</a:t>
            </a:r>
          </a:p>
          <a:p>
            <a:pPr marL="630238" lvl="0" indent="-285750">
              <a:buFont typeface="Wingdings" panose="05000000000000000000" pitchFamily="2" charset="2"/>
              <a:buChar char="ü"/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административного штрафа.</a:t>
            </a:r>
          </a:p>
        </p:txBody>
      </p:sp>
    </p:spTree>
    <p:extLst>
      <p:ext uri="{BB962C8B-B14F-4D97-AF65-F5344CB8AC3E}">
        <p14:creationId xmlns:p14="http://schemas.microsoft.com/office/powerpoint/2010/main" val="21853863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455" y="3047874"/>
            <a:ext cx="1624191" cy="245028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10" name="Прямоугольник 9"/>
          <p:cNvSpPr/>
          <p:nvPr/>
        </p:nvSpPr>
        <p:spPr>
          <a:xfrm>
            <a:off x="122338" y="266569"/>
            <a:ext cx="3232353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Участники дорожного движения </a:t>
            </a: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имеют права и обязанности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, это создает условия для обеспечения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их безопасности.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За соблюдением правил дорожного движения установлен государственный надзор и контроль. </a:t>
            </a:r>
          </a:p>
        </p:txBody>
      </p:sp>
      <p:grpSp>
        <p:nvGrpSpPr>
          <p:cNvPr id="2" name="Группа 1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Овал 19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842"/>
          <a:stretch/>
        </p:blipFill>
        <p:spPr>
          <a:xfrm>
            <a:off x="3313276" y="498068"/>
            <a:ext cx="3694963" cy="21223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463919" y="2851892"/>
            <a:ext cx="4502905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Эту функцию выполняет </a:t>
            </a: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Госавтоинспекция МВД России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. Также законодательно закреплена ответственность участников дорожного движения за нарушения ПДД (административная, уголовная). Надо давать себе отчет, что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ответственность несут все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участники дорожного движения</a:t>
            </a: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: пешеходы, водители, пассажиры – физические лица, а также </a:t>
            </a:r>
            <a:b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юридические и должностные лица.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6425" y="3978372"/>
            <a:ext cx="1603202" cy="2465638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</p:spTree>
    <p:extLst>
      <p:ext uri="{BB962C8B-B14F-4D97-AF65-F5344CB8AC3E}">
        <p14:creationId xmlns:p14="http://schemas.microsoft.com/office/powerpoint/2010/main" val="989438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ШТРАФЫ ДЛЯ ПЕШЕХОДОВ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34033" y="1264041"/>
            <a:ext cx="4955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12.29. Нарушение Правил дорожного движения пешеходом или иным лицом, участвующим в процессе дорожного движения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40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2740" y="3164498"/>
            <a:ext cx="675408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1.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пешеходом или пассажиром транспортного средства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– влечет предупреждение или наложение административного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500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408231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ШТРАФЫ ДЛЯ ВЕЛОСИПЕДИСТОВ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2034033" y="1264041"/>
            <a:ext cx="49553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Статья 12.29. Нарушение Правил дорожного движения пешеходом или иным лицом, участвующим в процессе дорожного движения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740" y="655477"/>
            <a:ext cx="1573803" cy="24204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2" name="Прямоугольник 11"/>
          <p:cNvSpPr/>
          <p:nvPr/>
        </p:nvSpPr>
        <p:spPr>
          <a:xfrm>
            <a:off x="302740" y="3164498"/>
            <a:ext cx="675408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2.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лицом, управляющим велосипедом, либо возчиком или другим лицом, непосредственно участвующим в процессе дорожного движения (за исключением лиц, указанных в части 1 настоящей статьи, а также водителя транспортного средства), — влечет наложение административного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800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302740" y="4912994"/>
            <a:ext cx="675408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endParaRPr lang="ru-RU" dirty="0">
              <a:solidFill>
                <a:prstClr val="black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lvl="0">
              <a:defRPr/>
            </a:pP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п. 3.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Нарушение Правил дорожного движения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лицами, указанными в части 2 настоящей статьи, совершенное </a:t>
            </a:r>
            <a:b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в состоянии опьянения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— влечет наложение административного </a:t>
            </a:r>
            <a:r>
              <a:rPr lang="ru-RU" dirty="0">
                <a:solidFill>
                  <a:srgbClr val="C0000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штрафа в размере от 1000 до 1500 рублей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6392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  <p:bldP spid="14" grpId="0"/>
      <p:bldP spid="12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174"/>
          <a:stretch/>
        </p:blipFill>
        <p:spPr>
          <a:xfrm>
            <a:off x="4230974" y="3268387"/>
            <a:ext cx="2263132" cy="34095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1" name="Прямоугольник 10"/>
          <p:cNvSpPr/>
          <p:nvPr/>
        </p:nvSpPr>
        <p:spPr>
          <a:xfrm>
            <a:off x="198407" y="183409"/>
            <a:ext cx="6677417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 1940 года в каждом городе нашей страны были свои правила дорожного движения. В 1940 году были утверждены первые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типовые правила дорожного движения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 на основе которых создавались правила </a:t>
            </a:r>
            <a:b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на местах. 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15" name="Рисунок 1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6" name="Овал 1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Овал 1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>
                <a:solidFill>
                  <a:schemeClr val="tx1"/>
                </a:solidFill>
              </a:endParaRPr>
            </a:p>
          </p:txBody>
        </p:sp>
        <p:pic>
          <p:nvPicPr>
            <p:cNvPr id="24" name="Рисунок 23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8" name="Прямоугольник 17"/>
          <p:cNvSpPr/>
          <p:nvPr/>
        </p:nvSpPr>
        <p:spPr>
          <a:xfrm>
            <a:off x="198407" y="3450566"/>
            <a:ext cx="3728777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Современные правила дорожного движения приняты Постановлением Правительства Российской Федерации от 23 октября 1993 года № 1090 претерпевают постоянные изменения, оправданные изменениями в дорожно-транспортной среде.</a:t>
            </a:r>
          </a:p>
        </p:txBody>
      </p:sp>
      <p:sp>
        <p:nvSpPr>
          <p:cNvPr id="20" name="Прямоугольник 19"/>
          <p:cNvSpPr/>
          <p:nvPr/>
        </p:nvSpPr>
        <p:spPr>
          <a:xfrm>
            <a:off x="198407" y="1814625"/>
            <a:ext cx="687395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Единые для всей страны правила были введены </a:t>
            </a:r>
            <a:b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 1961 году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 На основании 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Женевской международной Конвенции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,</a:t>
            </a: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r>
              <a:rPr lang="ru-RU" sz="20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принятой 8 ноября 1968 года, в правила дорожного движения внесены изменения и дополнения.</a:t>
            </a:r>
          </a:p>
        </p:txBody>
      </p:sp>
    </p:spTree>
    <p:extLst>
      <p:ext uri="{BB962C8B-B14F-4D97-AF65-F5344CB8AC3E}">
        <p14:creationId xmlns:p14="http://schemas.microsoft.com/office/powerpoint/2010/main" val="851822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8" grpId="0"/>
      <p:bldP spid="2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752483" y="2634047"/>
            <a:ext cx="6172039" cy="8771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Подойдя к пешеходному переходу остановись на краю тротуара с правой стороны, не наступая на бордюр (</a:t>
            </a:r>
            <a:r>
              <a:rPr lang="ru-RU" altLang="zh-CN" sz="17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поребрик</a:t>
            </a: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).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905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РЕГУЛИРУЕМОМУ ПЕШЕХОДНОМУ ПЕРЕХОДУ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07202" y="2892629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752483" y="3541651"/>
            <a:ext cx="6172039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Дождись разрешающего сигнала пешеходного светофора или разрешающего жеста регулировщика.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294044" y="3671046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755284" y="4187645"/>
            <a:ext cx="6211540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налево, направо и ещё раз налево, убедись, что транспортные средства стоят и пропускают пешеходов.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307202" y="4315421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752483" y="4897523"/>
            <a:ext cx="5951123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часть, придерживаясь правой стороны перехода.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310201" y="5025299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755284" y="5543762"/>
            <a:ext cx="5959352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 быстрым шагом,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но не бегом!</a:t>
            </a:r>
          </a:p>
        </p:txBody>
      </p:sp>
      <p:grpSp>
        <p:nvGrpSpPr>
          <p:cNvPr id="79" name="Группа 78"/>
          <p:cNvGrpSpPr/>
          <p:nvPr/>
        </p:nvGrpSpPr>
        <p:grpSpPr>
          <a:xfrm>
            <a:off x="305284" y="5671538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4" name="Овал 4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9" name="Прямоугольник 28"/>
          <p:cNvSpPr/>
          <p:nvPr/>
        </p:nvSpPr>
        <p:spPr>
          <a:xfrm>
            <a:off x="225688" y="1508908"/>
            <a:ext cx="6921136" cy="11387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Дорожные знаки «Пешеходный переход»             , установленные </a:t>
            </a:r>
            <a:b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 обеих сторон пешеходного перехода, предписывают пешеходу именно в этом месте осуществлять переход проезжей части дороги.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139" y="1179466"/>
            <a:ext cx="670560" cy="670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5383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2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TextBox 11"/>
          <p:cNvSpPr txBox="1">
            <a:spLocks noChangeArrowheads="1"/>
          </p:cNvSpPr>
          <p:nvPr/>
        </p:nvSpPr>
        <p:spPr bwMode="auto">
          <a:xfrm flipH="1">
            <a:off x="807858" y="2273237"/>
            <a:ext cx="6286296" cy="87716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Подойдя к пешеходному переходу остановись на краю тротуара с правой стороны, не наступая на бордюр (</a:t>
            </a:r>
            <a:r>
              <a:rPr lang="ru-RU" altLang="zh-CN" sz="1700" kern="0" dirty="0" err="1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поребрик</a:t>
            </a: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).</a:t>
            </a:r>
          </a:p>
        </p:txBody>
      </p:sp>
      <p:sp>
        <p:nvSpPr>
          <p:cNvPr id="57" name="Прямоугольник 56"/>
          <p:cNvSpPr/>
          <p:nvPr/>
        </p:nvSpPr>
        <p:spPr>
          <a:xfrm>
            <a:off x="188992" y="163803"/>
            <a:ext cx="690516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НЕРЕГУЛИРУЕМОМУ ПЕШЕХОДНОМУ ПЕРЕХОДУ</a:t>
            </a:r>
          </a:p>
        </p:txBody>
      </p:sp>
      <p:grpSp>
        <p:nvGrpSpPr>
          <p:cNvPr id="5" name="Группа 4"/>
          <p:cNvGrpSpPr/>
          <p:nvPr/>
        </p:nvGrpSpPr>
        <p:grpSpPr>
          <a:xfrm>
            <a:off x="339860" y="2525616"/>
            <a:ext cx="360000" cy="360000"/>
            <a:chOff x="330926" y="1227909"/>
            <a:chExt cx="360000" cy="360000"/>
          </a:xfrm>
        </p:grpSpPr>
        <p:sp>
          <p:nvSpPr>
            <p:cNvPr id="3" name="Овал 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4" name="Овал 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1" name="TextBox 11"/>
          <p:cNvSpPr txBox="1">
            <a:spLocks noChangeArrowheads="1"/>
          </p:cNvSpPr>
          <p:nvPr/>
        </p:nvSpPr>
        <p:spPr bwMode="auto">
          <a:xfrm flipH="1">
            <a:off x="807860" y="3179172"/>
            <a:ext cx="6286294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 и направо и определи: какая это дорога − с двусторонним или  односторонним движением.</a:t>
            </a:r>
          </a:p>
        </p:txBody>
      </p:sp>
      <p:grpSp>
        <p:nvGrpSpPr>
          <p:cNvPr id="63" name="Группа 62"/>
          <p:cNvGrpSpPr/>
          <p:nvPr/>
        </p:nvGrpSpPr>
        <p:grpSpPr>
          <a:xfrm>
            <a:off x="339860" y="3249000"/>
            <a:ext cx="360000" cy="360000"/>
            <a:chOff x="330926" y="1227909"/>
            <a:chExt cx="360000" cy="360000"/>
          </a:xfrm>
        </p:grpSpPr>
        <p:sp>
          <p:nvSpPr>
            <p:cNvPr id="64" name="Овал 6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65" name="Овал 6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66" name="TextBox 11"/>
          <p:cNvSpPr txBox="1">
            <a:spLocks noChangeArrowheads="1"/>
          </p:cNvSpPr>
          <p:nvPr/>
        </p:nvSpPr>
        <p:spPr bwMode="auto">
          <a:xfrm flipH="1">
            <a:off x="811921" y="3824471"/>
            <a:ext cx="6378374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Посмотри налево и убедись, что транспортные средства остановились или находятся на безопасном расстоянии.</a:t>
            </a:r>
          </a:p>
        </p:txBody>
      </p:sp>
      <p:grpSp>
        <p:nvGrpSpPr>
          <p:cNvPr id="67" name="Группа 66"/>
          <p:cNvGrpSpPr/>
          <p:nvPr/>
        </p:nvGrpSpPr>
        <p:grpSpPr>
          <a:xfrm>
            <a:off x="339860" y="3958142"/>
            <a:ext cx="360000" cy="360000"/>
            <a:chOff x="330926" y="1227909"/>
            <a:chExt cx="360000" cy="360000"/>
          </a:xfrm>
        </p:grpSpPr>
        <p:sp>
          <p:nvSpPr>
            <p:cNvPr id="68" name="Овал 67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1" name="Овал 7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2" name="TextBox 11"/>
          <p:cNvSpPr txBox="1">
            <a:spLocks noChangeArrowheads="1"/>
          </p:cNvSpPr>
          <p:nvPr/>
        </p:nvSpPr>
        <p:spPr bwMode="auto">
          <a:xfrm flipH="1">
            <a:off x="812951" y="4470269"/>
            <a:ext cx="6376315" cy="113877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Если дорога с двусторонним движением, посмотри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направо и убедись, что справа транспортные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средства также остановились или находятся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на безопасном расстоянии.</a:t>
            </a:r>
          </a:p>
        </p:txBody>
      </p:sp>
      <p:grpSp>
        <p:nvGrpSpPr>
          <p:cNvPr id="73" name="Группа 72"/>
          <p:cNvGrpSpPr/>
          <p:nvPr/>
        </p:nvGrpSpPr>
        <p:grpSpPr>
          <a:xfrm>
            <a:off x="339860" y="4859655"/>
            <a:ext cx="360000" cy="360000"/>
            <a:chOff x="330926" y="1227909"/>
            <a:chExt cx="360000" cy="360000"/>
          </a:xfrm>
        </p:grpSpPr>
        <p:sp>
          <p:nvSpPr>
            <p:cNvPr id="74" name="Овал 73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75" name="Овал 74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sp>
        <p:nvSpPr>
          <p:cNvPr id="77" name="TextBox 11"/>
          <p:cNvSpPr txBox="1">
            <a:spLocks noChangeArrowheads="1"/>
          </p:cNvSpPr>
          <p:nvPr/>
        </p:nvSpPr>
        <p:spPr bwMode="auto">
          <a:xfrm flipH="1">
            <a:off x="807860" y="5638788"/>
            <a:ext cx="6202489" cy="61555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Еще раз посмотри налево, окончательно убедись </a:t>
            </a:r>
            <a:b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</a:b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в безопасности перехода.</a:t>
            </a:r>
          </a:p>
        </p:txBody>
      </p:sp>
      <p:grpSp>
        <p:nvGrpSpPr>
          <p:cNvPr id="79" name="Группа 78"/>
          <p:cNvGrpSpPr/>
          <p:nvPr/>
        </p:nvGrpSpPr>
        <p:grpSpPr>
          <a:xfrm>
            <a:off x="339860" y="5687303"/>
            <a:ext cx="360000" cy="360000"/>
            <a:chOff x="330926" y="1227909"/>
            <a:chExt cx="360000" cy="360000"/>
          </a:xfrm>
        </p:grpSpPr>
        <p:sp>
          <p:nvSpPr>
            <p:cNvPr id="80" name="Овал 79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81" name="Овал 80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  <p:grpSp>
        <p:nvGrpSpPr>
          <p:cNvPr id="41" name="Группа 40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4" name="Овал 4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9" name="Прямоугольник 28"/>
          <p:cNvSpPr/>
          <p:nvPr/>
        </p:nvSpPr>
        <p:spPr>
          <a:xfrm>
            <a:off x="170031" y="1313594"/>
            <a:ext cx="7005726" cy="8771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Дорожные знаки «Пешеходный переход»              , установленные </a:t>
            </a:r>
            <a:b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sz="1700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с обеих сторон пешеходного перехода, предписывают пешеходу именно в этом месте осуществлять переход проезжей части дороги.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986" y="974318"/>
            <a:ext cx="670560" cy="670560"/>
          </a:xfrm>
          <a:prstGeom prst="rect">
            <a:avLst/>
          </a:prstGeom>
        </p:spPr>
      </p:pic>
      <p:sp>
        <p:nvSpPr>
          <p:cNvPr id="31" name="TextBox 11"/>
          <p:cNvSpPr txBox="1">
            <a:spLocks noChangeArrowheads="1"/>
          </p:cNvSpPr>
          <p:nvPr/>
        </p:nvSpPr>
        <p:spPr bwMode="auto">
          <a:xfrm flipH="1">
            <a:off x="786228" y="6290515"/>
            <a:ext cx="6202489" cy="353943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-122"/>
              </a:defRPr>
            </a:lvl9pPr>
          </a:lstStyle>
          <a:p>
            <a:pPr eaLnBrk="1" hangingPunct="1">
              <a:defRPr/>
            </a:pPr>
            <a:r>
              <a:rPr lang="ru-RU" altLang="zh-CN" sz="1700" kern="0" dirty="0">
                <a:latin typeface="Segoe UI" panose="020B0502040204020203" pitchFamily="34" charset="0"/>
                <a:ea typeface="微软雅黑" pitchFamily="34" charset="-122"/>
                <a:cs typeface="Segoe UI" panose="020B0502040204020203" pitchFamily="34" charset="0"/>
              </a:rPr>
              <a:t>Переходи проезжую часть быстрым шагом, но не бегом!</a:t>
            </a:r>
          </a:p>
        </p:txBody>
      </p:sp>
      <p:grpSp>
        <p:nvGrpSpPr>
          <p:cNvPr id="32" name="Группа 31"/>
          <p:cNvGrpSpPr/>
          <p:nvPr/>
        </p:nvGrpSpPr>
        <p:grpSpPr>
          <a:xfrm>
            <a:off x="341027" y="6287175"/>
            <a:ext cx="360000" cy="360000"/>
            <a:chOff x="330926" y="1227909"/>
            <a:chExt cx="360000" cy="360000"/>
          </a:xfrm>
        </p:grpSpPr>
        <p:sp>
          <p:nvSpPr>
            <p:cNvPr id="33" name="Овал 32"/>
            <p:cNvSpPr/>
            <p:nvPr/>
          </p:nvSpPr>
          <p:spPr>
            <a:xfrm>
              <a:off x="330926" y="1227909"/>
              <a:ext cx="360000" cy="360000"/>
            </a:xfrm>
            <a:prstGeom prst="ellipse">
              <a:avLst/>
            </a:prstGeom>
            <a:noFill/>
            <a:ln w="57150">
              <a:solidFill>
                <a:srgbClr val="005BAA"/>
              </a:solidFill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  <p:sp>
          <p:nvSpPr>
            <p:cNvPr id="34" name="Овал 33"/>
            <p:cNvSpPr/>
            <p:nvPr/>
          </p:nvSpPr>
          <p:spPr>
            <a:xfrm>
              <a:off x="402926" y="1299909"/>
              <a:ext cx="216000" cy="216000"/>
            </a:xfrm>
            <a:prstGeom prst="ellipse">
              <a:avLst/>
            </a:prstGeom>
            <a:solidFill>
              <a:srgbClr val="005BAA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1700"/>
            </a:p>
          </p:txBody>
        </p:sp>
      </p:grpSp>
    </p:spTree>
    <p:extLst>
      <p:ext uri="{BB962C8B-B14F-4D97-AF65-F5344CB8AC3E}">
        <p14:creationId xmlns:p14="http://schemas.microsoft.com/office/powerpoint/2010/main" val="37953599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8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9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10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1000"/>
                            </p:stCondLst>
                            <p:childTnLst>
                              <p:par>
                                <p:cTn id="5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2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3000"/>
                            </p:stCondLst>
                            <p:childTnLst>
                              <p:par>
                                <p:cTn id="6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14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" grpId="0"/>
      <p:bldP spid="57" grpId="0"/>
      <p:bldP spid="61" grpId="0"/>
      <p:bldP spid="66" grpId="0"/>
      <p:bldP spid="72" grpId="0"/>
      <p:bldP spid="77" grpId="0"/>
      <p:bldP spid="29" grpId="0"/>
      <p:bldP spid="3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9569" y="2934806"/>
            <a:ext cx="3828861" cy="2677027"/>
          </a:xfrm>
          <a:prstGeom prst="rect">
            <a:avLst/>
          </a:prstGeom>
        </p:spPr>
      </p:pic>
      <p:sp>
        <p:nvSpPr>
          <p:cNvPr id="57" name="Прямоугольник 56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БЕЗОПАСНОГО ПЕРЕХОДА ПРОЕЗЖЕЙ ЧАСТИ ПО ПЕШЕХОДНОМУ ПЕРЕХОДУ</a:t>
            </a:r>
          </a:p>
        </p:txBody>
      </p:sp>
      <p:grpSp>
        <p:nvGrpSpPr>
          <p:cNvPr id="41" name="Группа 40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42" name="Прямоугольник 41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43" name="Рисунок 4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44" name="Овал 43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Овал 44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46" name="Рисунок 4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9" name="Прямоугольник 28"/>
          <p:cNvSpPr/>
          <p:nvPr/>
        </p:nvSpPr>
        <p:spPr>
          <a:xfrm>
            <a:off x="208928" y="896364"/>
            <a:ext cx="687395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В процессе перехода необходимо наблюдать за транспортными средствами слева, а на другой половине дороги − справа. При одностороннем движении наблюдать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за транспортными средствами со стороны их движения.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Идти по переходу под прямым углом к тротуару, </a:t>
            </a:r>
            <a:b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а не наискосок. При вынужденной остановке на середине проезжей части дороги с двухсторонним движением не делать шагов ни вперед, ни назад! </a:t>
            </a:r>
          </a:p>
        </p:txBody>
      </p:sp>
      <p:sp>
        <p:nvSpPr>
          <p:cNvPr id="36" name="Прямоугольник 35"/>
          <p:cNvSpPr/>
          <p:nvPr/>
        </p:nvSpPr>
        <p:spPr>
          <a:xfrm>
            <a:off x="208928" y="3414842"/>
            <a:ext cx="2741303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Переход проезжей части дороги кажется вполне простым действием, однако статистика ДТП с участием пешеходов говорит об обратном: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208928" y="5537688"/>
            <a:ext cx="68478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как водители, так и пешеходы допускают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многочисленные ошибки, которые становятся </a:t>
            </a:r>
            <a:b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lang="ru-RU" dirty="0">
                <a:solidFill>
                  <a:srgbClr val="C00000"/>
                </a:solidFill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причинами трагических дорожно-транспортных происшествий</a:t>
            </a:r>
            <a:r>
              <a:rPr lang="ru-RU" dirty="0"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06529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/>
      <p:bldP spid="29" grpId="0"/>
      <p:bldP spid="36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236832" y="1919671"/>
            <a:ext cx="680948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Велосипедист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— лицо, управляющее велосипедом. Если велосипед вести рядом, то Вы уже становитесь пешеходом.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18" name="Прямоугольник 17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19" name="Рисунок 18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0" name="Овал 19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21" name="Овал 20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schemeClr val="tx1"/>
                </a:solidFill>
              </a:endParaRPr>
            </a:p>
          </p:txBody>
        </p:sp>
        <p:pic>
          <p:nvPicPr>
            <p:cNvPr id="22" name="Рисунок 21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24" name="Прямоугольник 23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ПРАВИЛА ДОРОЖНОГО ДВИЖЕНИЯ </a:t>
            </a:r>
            <a:br>
              <a:rPr lang="en-US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</a:br>
            <a:r>
              <a:rPr lang="ru-RU" sz="2000" dirty="0">
                <a:solidFill>
                  <a:srgbClr val="005BAA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ДЛЯ ВЕЛОСИПЕДИСТОВ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254876" y="974088"/>
            <a:ext cx="68392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Велосипед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</a:t>
            </a:r>
            <a:r>
              <a:rPr kumimoji="0" lang="ru-RU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– </a:t>
            </a:r>
            <a:r>
              <a:rPr lang="ru-RU" dirty="0">
                <a:solidFill>
                  <a:prstClr val="black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это транспортное средство. Все требования Правил дорожного движения, относящиеся к транспортным средствам, относятся в равной степени и к велосипедам.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54876" y="2584242"/>
            <a:ext cx="6809482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defRPr/>
            </a:pPr>
            <a:r>
              <a:rPr lang="ru-RU" dirty="0">
                <a:latin typeface="Segoe UI" panose="020B0502040204020203" pitchFamily="34" charset="0"/>
                <a:cs typeface="Segoe UI" panose="020B0502040204020203" pitchFamily="34" charset="0"/>
              </a:rPr>
              <a:t>Правила дорожного движения устанавливают единые требования к велосипедистам, как участникам дорожного движения. В разделе 24 правил дорожного движения перечислены дополнительные требования к движению велосипедистов.</a:t>
            </a:r>
            <a:endParaRPr kumimoji="0" lang="ru-RU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5983" b="90028" l="2772" r="99893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132" t="6873" r="2161" b="14273"/>
          <a:stretch/>
        </p:blipFill>
        <p:spPr>
          <a:xfrm>
            <a:off x="803485" y="3689103"/>
            <a:ext cx="5079730" cy="316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3409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24" grpId="0"/>
      <p:bldP spid="26" grpId="0"/>
      <p:bldP spid="1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4" y="3632822"/>
            <a:ext cx="763750" cy="81798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172293" y="3499728"/>
            <a:ext cx="570353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Велосипедная дорожка или полоса для велосипедистов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– конструктивно отделенный от проезжей части и тротуара элемент дороги (либо отдельная дорога), предназначенный для движения велосипедистов (знак 4.4.1).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4" y="4753970"/>
            <a:ext cx="763750" cy="817983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1155898" y="4885962"/>
            <a:ext cx="5703532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велосипедной дорожки или полосы для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велосипедистов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(знак 4.4.2).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78197" y="2981706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ПРЕДПИСЫВАЮЩИЕ ЗНАКИ</a:t>
            </a:r>
          </a:p>
        </p:txBody>
      </p:sp>
      <p:sp>
        <p:nvSpPr>
          <p:cNvPr id="29" name="Прямоугольник 28"/>
          <p:cNvSpPr/>
          <p:nvPr/>
        </p:nvSpPr>
        <p:spPr>
          <a:xfrm>
            <a:off x="178197" y="1209442"/>
            <a:ext cx="69051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ЗАПРЕЩАЮЩИЕ ЗНАКИ</a:t>
            </a: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9553" y="1727447"/>
            <a:ext cx="817983" cy="817983"/>
          </a:xfrm>
          <a:prstGeom prst="rect">
            <a:avLst/>
          </a:prstGeom>
        </p:spPr>
      </p:pic>
      <p:sp>
        <p:nvSpPr>
          <p:cNvPr id="32" name="Прямоугольник 31"/>
          <p:cNvSpPr/>
          <p:nvPr/>
        </p:nvSpPr>
        <p:spPr>
          <a:xfrm>
            <a:off x="1151461" y="1986045"/>
            <a:ext cx="6108530" cy="3231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Движение на велосипедах запрещено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3.9).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21514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19" grpId="0"/>
      <p:bldP spid="22" grpId="0"/>
      <p:bldP spid="29" grpId="0"/>
      <p:bldP spid="3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Рисунок 1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29" y="5525722"/>
            <a:ext cx="817983" cy="817983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1976719" y="4360322"/>
            <a:ext cx="503460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Пешеходная и велосипедная дорожка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разделением движения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велопешеходная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srgbClr val="005BAA"/>
              </a:solidFill>
              <a:effectLst/>
              <a:uLnTx/>
              <a:uFillTx/>
              <a:latin typeface="Segoe UI Semibold" panose="020B0702040204020203" pitchFamily="34" charset="0"/>
              <a:ea typeface="Times New Roman" panose="02020603050405020304" pitchFamily="18" charset="0"/>
              <a:cs typeface="Segoe UI Semibold" panose="020B0702040204020203" pitchFamily="34" charset="0"/>
            </a:endParaRP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дорожка с разделением движения)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 </a:t>
            </a:r>
            <a:b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(знаки 4.5.4 и 4.5.5).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2730" y="4420347"/>
            <a:ext cx="817983" cy="817983"/>
          </a:xfrm>
          <a:prstGeom prst="rect">
            <a:avLst/>
          </a:prstGeom>
        </p:spPr>
      </p:pic>
      <p:grpSp>
        <p:nvGrpSpPr>
          <p:cNvPr id="23" name="Группа 22"/>
          <p:cNvGrpSpPr/>
          <p:nvPr/>
        </p:nvGrpSpPr>
        <p:grpSpPr>
          <a:xfrm>
            <a:off x="6392035" y="1"/>
            <a:ext cx="2754000" cy="6857999"/>
            <a:chOff x="6392035" y="1"/>
            <a:chExt cx="2754000" cy="6857999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7146824" y="1"/>
              <a:ext cx="1999211" cy="6857999"/>
            </a:xfrm>
            <a:prstGeom prst="rect">
              <a:avLst/>
            </a:prstGeom>
            <a:solidFill>
              <a:srgbClr val="005BAA"/>
            </a:solidFill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5" name="Рисунок 2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43994" y="367314"/>
              <a:ext cx="1816760" cy="1498376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26" name="Овал 25"/>
            <p:cNvSpPr/>
            <p:nvPr/>
          </p:nvSpPr>
          <p:spPr>
            <a:xfrm>
              <a:off x="6392035" y="4093320"/>
              <a:ext cx="2664000" cy="2664000"/>
            </a:xfrm>
            <a:prstGeom prst="ellipse">
              <a:avLst/>
            </a:prstGeom>
            <a:solidFill>
              <a:schemeClr val="bg1"/>
            </a:solidFill>
            <a:ln w="76200">
              <a:noFill/>
            </a:ln>
            <a:effectLst>
              <a:glow rad="25400">
                <a:schemeClr val="tx1">
                  <a:lumMod val="50000"/>
                  <a:lumOff val="50000"/>
                  <a:alpha val="39000"/>
                </a:schemeClr>
              </a:glow>
              <a:outerShdw blurRad="635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27" name="Овал 26"/>
            <p:cNvSpPr/>
            <p:nvPr/>
          </p:nvSpPr>
          <p:spPr>
            <a:xfrm>
              <a:off x="6572035" y="4273320"/>
              <a:ext cx="2304000" cy="2304000"/>
            </a:xfrm>
            <a:prstGeom prst="ellipse">
              <a:avLst/>
            </a:prstGeom>
            <a:solidFill>
              <a:srgbClr val="005BAA"/>
            </a:solidFill>
            <a:ln w="762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pic>
          <p:nvPicPr>
            <p:cNvPr id="28" name="Рисунок 27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75825" y="4774883"/>
              <a:ext cx="1696419" cy="1327632"/>
            </a:xfrm>
            <a:prstGeom prst="rect">
              <a:avLst/>
            </a:prstGeom>
            <a:ln>
              <a:noFill/>
            </a:ln>
            <a:effectLst>
              <a:glow rad="25400">
                <a:schemeClr val="tx1">
                  <a:lumMod val="50000"/>
                  <a:lumOff val="50000"/>
                  <a:alpha val="40000"/>
                </a:schemeClr>
              </a:glow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pic>
        <p:nvPicPr>
          <p:cNvPr id="29" name="Рисунок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577" y="4420347"/>
            <a:ext cx="817983" cy="817983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6" y="5525723"/>
            <a:ext cx="817983" cy="817983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188992" y="163803"/>
            <a:ext cx="690516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ДОРОЖНЫЕ ЗНАКИ, РЕГУЛИРУЮЩИЕ </a:t>
            </a:r>
            <a:b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</a:br>
            <a:r>
              <a:rPr kumimoji="0" lang="ru-RU" sz="20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ДВИЖЕНИЕ  ВЕЛОСИПЕДИСТОВ</a:t>
            </a:r>
          </a:p>
        </p:txBody>
      </p:sp>
      <p:sp>
        <p:nvSpPr>
          <p:cNvPr id="19" name="Прямоугольник 18"/>
          <p:cNvSpPr/>
          <p:nvPr/>
        </p:nvSpPr>
        <p:spPr>
          <a:xfrm>
            <a:off x="1973382" y="5431754"/>
            <a:ext cx="505386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пешеходной и велосипедной дорожки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разделением движения (конец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велопешеходной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дорожки с разделением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движения)</a:t>
            </a:r>
            <a:r>
              <a:rPr kumimoji="0" lang="en-US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(знаки 4.5.6 и 4.5.7).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8" y="3338255"/>
            <a:ext cx="817983" cy="817983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5007" y="2166583"/>
            <a:ext cx="817983" cy="817983"/>
          </a:xfrm>
          <a:prstGeom prst="rect">
            <a:avLst/>
          </a:prstGeom>
        </p:spPr>
      </p:pic>
      <p:sp>
        <p:nvSpPr>
          <p:cNvPr id="43" name="Прямоугольник 42"/>
          <p:cNvSpPr/>
          <p:nvPr/>
        </p:nvSpPr>
        <p:spPr>
          <a:xfrm>
            <a:off x="204916" y="983159"/>
            <a:ext cx="682233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Пешеходная и велосипедная дорожка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велопешеходная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+mn-ea"/>
                <a:cs typeface="Segoe UI Semibold" panose="020B0702040204020203" pitchFamily="34" charset="0"/>
              </a:rPr>
              <a:t> дорожка)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 – конструктивно отделенный от проезжей части элемент дороги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+mn-ea"/>
                <a:cs typeface="Segoe UI" panose="020B0502040204020203" pitchFamily="34" charset="0"/>
              </a:rPr>
              <a:t>(либо отдельная дорога), предназначенный для раздельного или совместного с пешеходами движения велосипедистов (знаки 4.5.2 - 4.5.7).</a:t>
            </a:r>
          </a:p>
        </p:txBody>
      </p:sp>
      <p:sp>
        <p:nvSpPr>
          <p:cNvPr id="44" name="Прямоугольник 43"/>
          <p:cNvSpPr/>
          <p:nvPr/>
        </p:nvSpPr>
        <p:spPr>
          <a:xfrm>
            <a:off x="1109129" y="2155782"/>
            <a:ext cx="6020746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Пешеходная и велосипедная дорожка с совмещенным движением (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велопешеходная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дорожка с совмещенным движением)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4.5.2).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  <p:sp>
        <p:nvSpPr>
          <p:cNvPr id="45" name="Прямоугольник 44"/>
          <p:cNvSpPr/>
          <p:nvPr/>
        </p:nvSpPr>
        <p:spPr>
          <a:xfrm>
            <a:off x="1109129" y="3295610"/>
            <a:ext cx="5985025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Конец пешеходной и велосипедной дорожки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с совмещенным движением (конец </a:t>
            </a:r>
            <a:r>
              <a:rPr kumimoji="0" lang="ru-RU" sz="1500" b="0" i="0" u="none" strike="noStrike" kern="1200" cap="none" spc="0" normalizeH="0" baseline="0" noProof="0" dirty="0" err="1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велопешеходной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 </a:t>
            </a:r>
            <a:b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</a:b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srgbClr val="005BAA"/>
                </a:solidFill>
                <a:effectLst/>
                <a:uLnTx/>
                <a:uFillTx/>
                <a:latin typeface="Segoe UI Semibold" panose="020B0702040204020203" pitchFamily="34" charset="0"/>
                <a:ea typeface="Times New Roman" panose="02020603050405020304" pitchFamily="18" charset="0"/>
                <a:cs typeface="Segoe UI Semibold" panose="020B0702040204020203" pitchFamily="34" charset="0"/>
              </a:rPr>
              <a:t>дорожки с совмещенным движением) </a:t>
            </a:r>
            <a:r>
              <a:rPr kumimoji="0" lang="ru-RU" sz="15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Segoe UI" panose="020B0502040204020203" pitchFamily="34" charset="0"/>
                <a:ea typeface="Times New Roman" panose="02020603050405020304" pitchFamily="18" charset="0"/>
                <a:cs typeface="Segoe UI" panose="020B0502040204020203" pitchFamily="34" charset="0"/>
              </a:rPr>
              <a:t>(знак 4.5.2).</a:t>
            </a:r>
            <a:endParaRPr kumimoji="0" lang="ru-RU" sz="15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Segoe UI" panose="020B0502040204020203" pitchFamily="34" charset="0"/>
              <a:ea typeface="+mn-ea"/>
              <a:cs typeface="Segoe UI" panose="020B050204020402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0378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6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31" grpId="0"/>
      <p:bldP spid="19" grpId="0"/>
      <p:bldP spid="43" grpId="0"/>
      <p:bldP spid="44" grpId="0"/>
      <p:bldP spid="45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9492</TotalTime>
  <Words>2011</Words>
  <Application>Microsoft Office PowerPoint</Application>
  <PresentationFormat>Экран (4:3)</PresentationFormat>
  <Paragraphs>121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Calibri</vt:lpstr>
      <vt:lpstr>Calibri Light</vt:lpstr>
      <vt:lpstr>Segoe UI</vt:lpstr>
      <vt:lpstr>Segoe UI Semibold</vt:lpstr>
      <vt:lpstr>Wingdings</vt:lpstr>
      <vt:lpstr>Тема Office</vt:lpstr>
      <vt:lpstr>ПОДРОСТОК –  ПРАВА, ОБЯЗАННОСТИ  И ОТВЕТСТВЕННОСТЬ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ВЕЛОСИПЕД</dc:title>
  <dc:creator>Andrew Efimovsky</dc:creator>
  <cp:lastModifiedBy>Антонина Тимофеева</cp:lastModifiedBy>
  <cp:revision>332</cp:revision>
  <dcterms:created xsi:type="dcterms:W3CDTF">2019-08-19T07:52:16Z</dcterms:created>
  <dcterms:modified xsi:type="dcterms:W3CDTF">2020-09-14T20:22:45Z</dcterms:modified>
</cp:coreProperties>
</file>