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333" r:id="rId2"/>
    <p:sldId id="301" r:id="rId3"/>
    <p:sldId id="372" r:id="rId4"/>
    <p:sldId id="373" r:id="rId5"/>
    <p:sldId id="375" r:id="rId6"/>
    <p:sldId id="376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228" userDrawn="1">
          <p15:clr>
            <a:srgbClr val="A4A3A4"/>
          </p15:clr>
        </p15:guide>
        <p15:guide id="2" pos="224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w Efimovsky" initials="AE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BAA"/>
    <a:srgbClr val="00B050"/>
    <a:srgbClr val="D7181E"/>
    <a:srgbClr val="FFCCCC"/>
    <a:srgbClr val="FFFF99"/>
    <a:srgbClr val="B3CEE5"/>
    <a:srgbClr val="CCFF99"/>
    <a:srgbClr val="FFCC99"/>
    <a:srgbClr val="F3A671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62" autoAdjust="0"/>
    <p:restoredTop sz="96830" autoAdjust="0"/>
  </p:normalViewPr>
  <p:slideViewPr>
    <p:cSldViewPr snapToGrid="0" showGuides="1">
      <p:cViewPr varScale="1">
        <p:scale>
          <a:sx n="82" d="100"/>
          <a:sy n="82" d="100"/>
        </p:scale>
        <p:origin x="1368" y="67"/>
      </p:cViewPr>
      <p:guideLst>
        <p:guide orient="horz" pos="2228"/>
        <p:guide pos="2245"/>
      </p:guideLst>
    </p:cSldViewPr>
  </p:slideViewPr>
  <p:outlineViewPr>
    <p:cViewPr>
      <p:scale>
        <a:sx n="33" d="100"/>
        <a:sy n="33" d="100"/>
      </p:scale>
      <p:origin x="0" y="-1107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37596"/>
    </p:cViewPr>
  </p:sorterViewPr>
  <p:notesViewPr>
    <p:cSldViewPr snapToGrid="0" showGuides="1">
      <p:cViewPr varScale="1">
        <p:scale>
          <a:sx n="97" d="100"/>
          <a:sy n="97" d="100"/>
        </p:scale>
        <p:origin x="648" y="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58752-EDA5-40AB-A891-727AA1C2B917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44027-2C1F-4C73-9A78-FE4A00561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664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213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973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76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10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971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459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592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166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119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828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03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664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image" Target="../media/image4.png"/><Relationship Id="rId7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microsoft.com/office/2007/relationships/hdphoto" Target="../media/hdphoto2.wdp"/><Relationship Id="rId5" Type="http://schemas.openxmlformats.org/officeDocument/2006/relationships/image" Target="../media/image5.png"/><Relationship Id="rId4" Type="http://schemas.microsoft.com/office/2007/relationships/hdphoto" Target="../media/hdphoto1.wdp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7152770" y="1"/>
            <a:ext cx="1999211" cy="6857999"/>
          </a:xfrm>
          <a:prstGeom prst="rect">
            <a:avLst/>
          </a:prstGeom>
          <a:solidFill>
            <a:srgbClr val="005BAA"/>
          </a:solidFill>
          <a:ln>
            <a:noFill/>
          </a:ln>
          <a:effectLst>
            <a:glow rad="25400">
              <a:schemeClr val="tx1">
                <a:lumMod val="50000"/>
                <a:lumOff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994" y="367314"/>
            <a:ext cx="1816760" cy="14983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Овал 16"/>
          <p:cNvSpPr/>
          <p:nvPr/>
        </p:nvSpPr>
        <p:spPr>
          <a:xfrm>
            <a:off x="6392035" y="4093320"/>
            <a:ext cx="2664000" cy="2664000"/>
          </a:xfrm>
          <a:prstGeom prst="ellipse">
            <a:avLst/>
          </a:prstGeom>
          <a:solidFill>
            <a:schemeClr val="bg1"/>
          </a:solidFill>
          <a:ln w="76200">
            <a:noFill/>
          </a:ln>
          <a:effectLst>
            <a:glow rad="25400">
              <a:schemeClr val="tx1">
                <a:lumMod val="50000"/>
                <a:lumOff val="50000"/>
                <a:alpha val="39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Овал 18"/>
          <p:cNvSpPr/>
          <p:nvPr/>
        </p:nvSpPr>
        <p:spPr>
          <a:xfrm>
            <a:off x="6572035" y="4273320"/>
            <a:ext cx="2304000" cy="2304000"/>
          </a:xfrm>
          <a:prstGeom prst="ellipse">
            <a:avLst/>
          </a:prstGeom>
          <a:solidFill>
            <a:srgbClr val="005BAA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0" y="0"/>
            <a:ext cx="7152768" cy="6857999"/>
          </a:xfrm>
        </p:spPr>
        <p:txBody>
          <a:bodyPr anchor="ctr">
            <a:normAutofit/>
          </a:bodyPr>
          <a:lstStyle/>
          <a:p>
            <a:r>
              <a:rPr lang="ru-RU" sz="3600" b="1" dirty="0">
                <a:solidFill>
                  <a:srgbClr val="005B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  <a:t>СОВРЕМЕННЫЕ СРЕДСТВА ПЕРЕДВИЖЕНИЯ </a:t>
            </a:r>
            <a:br>
              <a:rPr lang="ru-RU" sz="3600" b="1" dirty="0">
                <a:solidFill>
                  <a:srgbClr val="005B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</a:br>
            <a:r>
              <a:rPr lang="ru-RU" sz="3600" b="1" dirty="0">
                <a:solidFill>
                  <a:srgbClr val="005B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  <a:t>(РОЛИКИ, САМОКАТЫ, СКЕЙТБОРД, ГИРОСКУТЕР, ЭЛЕКТРОСАМОКАТ)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2768" y="4428027"/>
            <a:ext cx="843044" cy="1994585"/>
          </a:xfrm>
          <a:prstGeom prst="rect">
            <a:avLst/>
          </a:prstGeom>
          <a:ln>
            <a:noFill/>
          </a:ln>
          <a:effectLst>
            <a:glow rad="25400">
              <a:schemeClr val="tx1">
                <a:lumMod val="50000"/>
                <a:lumOff val="50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672063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458125" y="659849"/>
            <a:ext cx="65532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последние годы возросло количество разнообразных средств передвижения, которыми активно пользуются не только дети, но взрослые. Это, самокаты, </a:t>
            </a:r>
            <a:r>
              <a:rPr lang="ru-RU" sz="2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электросамокаты</a:t>
            </a:r>
            <a:r>
              <a:rPr lang="ru-RU" sz="2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ролики скейтборды, </a:t>
            </a:r>
            <a:r>
              <a:rPr lang="ru-RU" sz="24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гироскутеры</a:t>
            </a:r>
            <a:r>
              <a:rPr lang="ru-RU" sz="24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и другие средства передвижения.</a:t>
            </a:r>
            <a:endParaRPr kumimoji="0" lang="ru-RU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696096" y="3429000"/>
            <a:ext cx="5735684" cy="2854822"/>
            <a:chOff x="458957" y="2845909"/>
            <a:chExt cx="5735684" cy="2854822"/>
          </a:xfrm>
        </p:grpSpPr>
        <p:pic>
          <p:nvPicPr>
            <p:cNvPr id="19" name="Рисунок 18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974" t="8447" b="13471"/>
            <a:stretch/>
          </p:blipFill>
          <p:spPr>
            <a:xfrm flipH="1">
              <a:off x="458957" y="3092001"/>
              <a:ext cx="3255994" cy="2608730"/>
            </a:xfrm>
            <a:prstGeom prst="rect">
              <a:avLst/>
            </a:prstGeom>
          </p:spPr>
        </p:pic>
        <p:grpSp>
          <p:nvGrpSpPr>
            <p:cNvPr id="3" name="Группа 2"/>
            <p:cNvGrpSpPr/>
            <p:nvPr/>
          </p:nvGrpSpPr>
          <p:grpSpPr>
            <a:xfrm>
              <a:off x="3848779" y="2845909"/>
              <a:ext cx="2345862" cy="2854822"/>
              <a:chOff x="4267604" y="3312136"/>
              <a:chExt cx="2345862" cy="2854822"/>
            </a:xfrm>
          </p:grpSpPr>
          <p:pic>
            <p:nvPicPr>
              <p:cNvPr id="17" name="Рисунок 16"/>
              <p:cNvPicPr>
                <a:picLocks noChangeAspect="1"/>
              </p:cNvPicPr>
              <p:nvPr/>
            </p:nvPicPr>
            <p:blipFill rotWithShape="1">
              <a:blip r:embed="rId3" cstate="print">
                <a:extLst>
                  <a:ext uri="{BEBA8EAE-BF5A-486C-A8C5-ECC9F3942E4B}">
                    <a14:imgProps xmlns:a14="http://schemas.microsoft.com/office/drawing/2010/main">
                      <a14:imgLayer r:embed="rId4">
                        <a14:imgEffect>
                          <a14:backgroundRemoval t="4987" b="96763" l="19423" r="77603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808" r="19909"/>
              <a:stretch/>
            </p:blipFill>
            <p:spPr>
              <a:xfrm>
                <a:off x="5008783" y="3312136"/>
                <a:ext cx="1604683" cy="2576437"/>
              </a:xfrm>
              <a:prstGeom prst="rect">
                <a:avLst/>
              </a:prstGeom>
            </p:spPr>
          </p:pic>
          <p:pic>
            <p:nvPicPr>
              <p:cNvPr id="18" name="Рисунок 17"/>
              <p:cNvPicPr>
                <a:picLocks noChangeAspect="1"/>
              </p:cNvPicPr>
              <p:nvPr/>
            </p:nvPicPr>
            <p:blipFill rotWithShape="1">
              <a:blip r:embed="rId5" cstate="print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backgroundRemoval t="32890" b="90304" l="190" r="89924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2943" b="15428"/>
              <a:stretch/>
            </p:blipFill>
            <p:spPr>
              <a:xfrm>
                <a:off x="4267604" y="5345497"/>
                <a:ext cx="1591073" cy="821461"/>
              </a:xfrm>
              <a:prstGeom prst="rect">
                <a:avLst/>
              </a:prstGeom>
            </p:spPr>
          </p:pic>
        </p:grpSp>
      </p:grpSp>
      <p:grpSp>
        <p:nvGrpSpPr>
          <p:cNvPr id="5" name="Группа 4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4" name="Овал 13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2768" y="4428027"/>
              <a:ext cx="843044" cy="1994585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21460664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16230" y="101332"/>
            <a:ext cx="6553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Все пользователи таких средств передвижения являются </a:t>
            </a:r>
            <a: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участниками дорожного движения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endParaRPr kumimoji="0" lang="ru-RU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34" b="1975"/>
          <a:stretch/>
        </p:blipFill>
        <p:spPr>
          <a:xfrm>
            <a:off x="475489" y="3108434"/>
            <a:ext cx="6096546" cy="357626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5" name="Группа 4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4" name="Овал 13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2768" y="4428027"/>
              <a:ext cx="843044" cy="1994585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16" name="Прямоугольник 15"/>
          <p:cNvSpPr/>
          <p:nvPr/>
        </p:nvSpPr>
        <p:spPr>
          <a:xfrm>
            <a:off x="1409441" y="794268"/>
            <a:ext cx="5652102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i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Участник дорожного движения </a:t>
            </a:r>
            <a:r>
              <a:rPr lang="ru-RU" sz="1600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–  лицо, принимающее непосредственное участие в процессе движения в качестве водителя, пешехода, пассажира транспортного средства. </a:t>
            </a:r>
          </a:p>
          <a:p>
            <a:pPr lvl="0">
              <a:defRPr/>
            </a:pPr>
            <a:r>
              <a:rPr lang="ru-RU" sz="1600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то же время в п. 1.5. Правил дорожного движения  говорится: «Участники дорожного движения должны действовать таким образом, чтобы </a:t>
            </a:r>
            <a:r>
              <a:rPr lang="ru-RU" sz="1600" i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не создавать опасности для движения и не причинять вреда</a:t>
            </a:r>
            <a:r>
              <a:rPr lang="ru-RU" sz="1600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»</a:t>
            </a: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rgbClr val="005BAA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25655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563938" y="2774368"/>
            <a:ext cx="34396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Следовательно, они обязаны знать и соблюдать распространяющиеся на пешеходов требования Правил дорожного движения.</a:t>
            </a:r>
            <a:endParaRPr kumimoji="0" lang="ru-RU" b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77" y="2862825"/>
            <a:ext cx="3178161" cy="20135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5" name="Группа 4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4" name="Овал 13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2768" y="4428027"/>
              <a:ext cx="843044" cy="1994585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16" name="Прямоугольник 15"/>
          <p:cNvSpPr/>
          <p:nvPr/>
        </p:nvSpPr>
        <p:spPr>
          <a:xfrm>
            <a:off x="141281" y="126752"/>
            <a:ext cx="692026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i="1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Пешеход</a:t>
            </a:r>
            <a:r>
              <a:rPr lang="ru-RU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- лицо, находящееся вне транспортного средства </a:t>
            </a:r>
            <a:br>
              <a:rPr lang="ru-RU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 дороге либо на пешеходной или </a:t>
            </a:r>
            <a:r>
              <a:rPr lang="ru-RU" i="1" dirty="0" err="1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велопешеходной</a:t>
            </a:r>
            <a:r>
              <a:rPr lang="ru-RU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дорожке </a:t>
            </a:r>
            <a:br>
              <a:rPr lang="ru-RU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 не производящее на них работу. К пешеходам приравниваются лица, передвигающиеся в инвалидных колясках, ведущие велосипед, мопед, мотоцикл, везущие санки, тележку, детскую или инвалидную коляску, а также использующие для передвижения роликовые коньки, скейтборды, самокаты, </a:t>
            </a:r>
            <a:r>
              <a:rPr lang="ru-RU" i="1" dirty="0" err="1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электросамокаты</a:t>
            </a:r>
            <a:r>
              <a:rPr lang="ru-RU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ru-RU" i="1" dirty="0" err="1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гироскутеры</a:t>
            </a:r>
            <a:r>
              <a:rPr lang="ru-RU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br>
              <a:rPr lang="ru-RU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i="1" dirty="0">
                <a:solidFill>
                  <a:srgbClr val="005BAA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и иные аналогичные средства передвижения.</a:t>
            </a:r>
            <a:endParaRPr kumimoji="0" lang="ru-RU" b="0" i="1" u="none" strike="noStrike" kern="1200" cap="none" spc="0" normalizeH="0" baseline="0" noProof="0" dirty="0">
              <a:ln>
                <a:noFill/>
              </a:ln>
              <a:solidFill>
                <a:srgbClr val="005BAA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73335" y="5007913"/>
            <a:ext cx="63987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Выезжать на таких средствах передвижения </a:t>
            </a:r>
            <a:br>
              <a:rPr lang="ru-RU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 проезжую часть дороги категорически нельзя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- передвигаться можно только по тротуарам.</a:t>
            </a:r>
            <a:endParaRPr kumimoji="0" lang="ru-RU" b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165" y="3168488"/>
            <a:ext cx="387598" cy="138151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11244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6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11"/>
          <p:cNvSpPr txBox="1">
            <a:spLocks noChangeArrowheads="1"/>
          </p:cNvSpPr>
          <p:nvPr/>
        </p:nvSpPr>
        <p:spPr bwMode="auto">
          <a:xfrm flipH="1">
            <a:off x="841751" y="687214"/>
            <a:ext cx="6215444" cy="73866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При использовании указанных средств передвижения необходимо руководствоваться теми же правилами и правовыми нормами, что и для пешеходов.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188992" y="163803"/>
            <a:ext cx="674989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4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МЕРЫ БЕЗОПАСНОСТИ ПРИ ИСПОЛЬЗОВАНИИ РОЛИКОВ, СКЕЙТБОРДОВ, САМОКАТОВ, ЭЛЕКТРОСАМОКАТОВ, ГИРОСКУТЕРОВ</a:t>
            </a:r>
            <a:endParaRPr kumimoji="0" lang="ru-RU" sz="1400" b="0" i="0" u="none" strike="noStrike" kern="1200" cap="none" spc="0" normalizeH="0" baseline="0" noProof="0" dirty="0">
              <a:ln>
                <a:noFill/>
              </a:ln>
              <a:solidFill>
                <a:srgbClr val="005BAA"/>
              </a:solidFill>
              <a:effectLst/>
              <a:uLnTx/>
              <a:uFillTx/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296454" y="802027"/>
            <a:ext cx="360000" cy="360000"/>
            <a:chOff x="330926" y="1227909"/>
            <a:chExt cx="360000" cy="360000"/>
          </a:xfrm>
        </p:grpSpPr>
        <p:sp>
          <p:nvSpPr>
            <p:cNvPr id="3" name="Овал 2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  <p:sp>
          <p:nvSpPr>
            <p:cNvPr id="4" name="Овал 3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</p:grpSp>
      <p:sp>
        <p:nvSpPr>
          <p:cNvPr id="61" name="TextBox 11"/>
          <p:cNvSpPr txBox="1">
            <a:spLocks noChangeArrowheads="1"/>
          </p:cNvSpPr>
          <p:nvPr/>
        </p:nvSpPr>
        <p:spPr bwMode="auto">
          <a:xfrm flipH="1">
            <a:off x="848829" y="1430656"/>
            <a:ext cx="6278010" cy="116955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Кататься на данных устройствах рекомендуется в защитном шлеме, налокотниках и наколенниках — это обезопасит при возможном падении. Кроме того, важно помнить, что все вышеуказанные современные средства передвижения предназначены исключительно для личного активного отдыха вне проезжей части дорог.</a:t>
            </a:r>
          </a:p>
        </p:txBody>
      </p:sp>
      <p:grpSp>
        <p:nvGrpSpPr>
          <p:cNvPr id="63" name="Группа 62"/>
          <p:cNvGrpSpPr/>
          <p:nvPr/>
        </p:nvGrpSpPr>
        <p:grpSpPr>
          <a:xfrm>
            <a:off x="281440" y="1830420"/>
            <a:ext cx="360000" cy="360000"/>
            <a:chOff x="330926" y="1227909"/>
            <a:chExt cx="360000" cy="360000"/>
          </a:xfrm>
        </p:grpSpPr>
        <p:sp>
          <p:nvSpPr>
            <p:cNvPr id="64" name="Овал 63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</p:grpSp>
      <p:sp>
        <p:nvSpPr>
          <p:cNvPr id="66" name="TextBox 11"/>
          <p:cNvSpPr txBox="1">
            <a:spLocks noChangeArrowheads="1"/>
          </p:cNvSpPr>
          <p:nvPr/>
        </p:nvSpPr>
        <p:spPr bwMode="auto">
          <a:xfrm flipH="1">
            <a:off x="843703" y="2600207"/>
            <a:ext cx="6211540" cy="73866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Максимальная скорость </a:t>
            </a:r>
            <a:r>
              <a:rPr lang="ru-RU" altLang="zh-CN" sz="1400" kern="0" dirty="0" err="1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гироскутера</a:t>
            </a: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 ограничена 10-12 км/ч, при которых возможно сохранение равновесия. При выходе за эти пределы может произойти падение и, как следствие, получение травмы.</a:t>
            </a:r>
          </a:p>
        </p:txBody>
      </p:sp>
      <p:grpSp>
        <p:nvGrpSpPr>
          <p:cNvPr id="67" name="Группа 66"/>
          <p:cNvGrpSpPr/>
          <p:nvPr/>
        </p:nvGrpSpPr>
        <p:grpSpPr>
          <a:xfrm>
            <a:off x="296454" y="2795553"/>
            <a:ext cx="360000" cy="360000"/>
            <a:chOff x="330926" y="1227909"/>
            <a:chExt cx="360000" cy="360000"/>
          </a:xfrm>
        </p:grpSpPr>
        <p:sp>
          <p:nvSpPr>
            <p:cNvPr id="68" name="Овал 67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  <p:sp>
          <p:nvSpPr>
            <p:cNvPr id="71" name="Овал 70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</p:grpSp>
      <p:sp>
        <p:nvSpPr>
          <p:cNvPr id="72" name="TextBox 11"/>
          <p:cNvSpPr txBox="1">
            <a:spLocks noChangeArrowheads="1"/>
          </p:cNvSpPr>
          <p:nvPr/>
        </p:nvSpPr>
        <p:spPr bwMode="auto">
          <a:xfrm flipH="1">
            <a:off x="843703" y="3335153"/>
            <a:ext cx="5951123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Следует выбирать подходящую площадку для катания, использовать защитную экипировку.</a:t>
            </a:r>
          </a:p>
        </p:txBody>
      </p:sp>
      <p:grpSp>
        <p:nvGrpSpPr>
          <p:cNvPr id="73" name="Группа 72"/>
          <p:cNvGrpSpPr/>
          <p:nvPr/>
        </p:nvGrpSpPr>
        <p:grpSpPr>
          <a:xfrm>
            <a:off x="281440" y="3418254"/>
            <a:ext cx="360000" cy="360000"/>
            <a:chOff x="330926" y="1227909"/>
            <a:chExt cx="360000" cy="360000"/>
          </a:xfrm>
        </p:grpSpPr>
        <p:sp>
          <p:nvSpPr>
            <p:cNvPr id="74" name="Овал 73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  <p:sp>
          <p:nvSpPr>
            <p:cNvPr id="75" name="Овал 74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</p:grpSp>
      <p:sp>
        <p:nvSpPr>
          <p:cNvPr id="77" name="TextBox 11"/>
          <p:cNvSpPr txBox="1">
            <a:spLocks noChangeArrowheads="1"/>
          </p:cNvSpPr>
          <p:nvPr/>
        </p:nvSpPr>
        <p:spPr bwMode="auto">
          <a:xfrm flipH="1">
            <a:off x="856730" y="3862191"/>
            <a:ext cx="5959352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Необходимо соблюдать осторожность и правила дорожного движения, </a:t>
            </a:r>
            <a:r>
              <a:rPr lang="ru-RU" altLang="zh-CN" sz="1400" kern="0" dirty="0">
                <a:solidFill>
                  <a:srgbClr val="C00000"/>
                </a:solidFill>
                <a:latin typeface="Segoe UI Semibold" panose="020B0702040204020203" pitchFamily="34" charset="0"/>
                <a:ea typeface="微软雅黑" pitchFamily="34" charset="-122"/>
                <a:cs typeface="Segoe UI Semibold" panose="020B0702040204020203" pitchFamily="34" charset="0"/>
              </a:rPr>
              <a:t>запрещается мешать движению пешеходов</a:t>
            </a: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.</a:t>
            </a:r>
          </a:p>
        </p:txBody>
      </p:sp>
      <p:grpSp>
        <p:nvGrpSpPr>
          <p:cNvPr id="79" name="Группа 78"/>
          <p:cNvGrpSpPr/>
          <p:nvPr/>
        </p:nvGrpSpPr>
        <p:grpSpPr>
          <a:xfrm>
            <a:off x="281774" y="3943801"/>
            <a:ext cx="360000" cy="360000"/>
            <a:chOff x="330926" y="1227909"/>
            <a:chExt cx="360000" cy="360000"/>
          </a:xfrm>
        </p:grpSpPr>
        <p:sp>
          <p:nvSpPr>
            <p:cNvPr id="80" name="Овал 79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  <p:sp>
          <p:nvSpPr>
            <p:cNvPr id="81" name="Овал 80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</p:grpSp>
      <p:sp>
        <p:nvSpPr>
          <p:cNvPr id="82" name="TextBox 11"/>
          <p:cNvSpPr txBox="1">
            <a:spLocks noChangeArrowheads="1"/>
          </p:cNvSpPr>
          <p:nvPr/>
        </p:nvSpPr>
        <p:spPr bwMode="auto">
          <a:xfrm flipH="1">
            <a:off x="852765" y="4381593"/>
            <a:ext cx="5954255" cy="73866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Нужно сохранять хороший обзор по курсу движения, </a:t>
            </a:r>
            <a:b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</a:b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не пользоваться мобильным телефоном или другими </a:t>
            </a:r>
            <a:b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</a:b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гаджетами.</a:t>
            </a:r>
          </a:p>
        </p:txBody>
      </p:sp>
      <p:grpSp>
        <p:nvGrpSpPr>
          <p:cNvPr id="84" name="Группа 83"/>
          <p:cNvGrpSpPr/>
          <p:nvPr/>
        </p:nvGrpSpPr>
        <p:grpSpPr>
          <a:xfrm>
            <a:off x="281440" y="4570925"/>
            <a:ext cx="360000" cy="360000"/>
            <a:chOff x="330926" y="1227909"/>
            <a:chExt cx="360000" cy="360000"/>
          </a:xfrm>
        </p:grpSpPr>
        <p:sp>
          <p:nvSpPr>
            <p:cNvPr id="85" name="Овал 84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  <p:sp>
          <p:nvSpPr>
            <p:cNvPr id="86" name="Овал 85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</p:grpSp>
      <p:sp>
        <p:nvSpPr>
          <p:cNvPr id="87" name="TextBox 11"/>
          <p:cNvSpPr txBox="1">
            <a:spLocks noChangeArrowheads="1"/>
          </p:cNvSpPr>
          <p:nvPr/>
        </p:nvSpPr>
        <p:spPr bwMode="auto">
          <a:xfrm flipH="1">
            <a:off x="843703" y="5114395"/>
            <a:ext cx="5945997" cy="73866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Необходимо сохранять безопасную скорость, следить </a:t>
            </a:r>
            <a:b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</a:b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за своей безопасностью, останавливать средства плавно </a:t>
            </a:r>
            <a:b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</a:b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и аккуратно.</a:t>
            </a:r>
          </a:p>
        </p:txBody>
      </p:sp>
      <p:grpSp>
        <p:nvGrpSpPr>
          <p:cNvPr id="95" name="Группа 94"/>
          <p:cNvGrpSpPr/>
          <p:nvPr/>
        </p:nvGrpSpPr>
        <p:grpSpPr>
          <a:xfrm>
            <a:off x="289833" y="5411449"/>
            <a:ext cx="360000" cy="360000"/>
            <a:chOff x="330926" y="1227909"/>
            <a:chExt cx="360000" cy="360000"/>
          </a:xfrm>
        </p:grpSpPr>
        <p:sp>
          <p:nvSpPr>
            <p:cNvPr id="96" name="Овал 95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  <p:sp>
          <p:nvSpPr>
            <p:cNvPr id="97" name="Овал 96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</p:grpSp>
      <p:sp>
        <p:nvSpPr>
          <p:cNvPr id="98" name="TextBox 11"/>
          <p:cNvSpPr txBox="1">
            <a:spLocks noChangeArrowheads="1"/>
          </p:cNvSpPr>
          <p:nvPr/>
        </p:nvSpPr>
        <p:spPr bwMode="auto">
          <a:xfrm flipH="1">
            <a:off x="848829" y="5853059"/>
            <a:ext cx="5783716" cy="738664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sz="1400" dirty="0"/>
              <a:t>Нельзя использовать средства передвижения при недостаточной освещенности и в узких пространствах, а также местах, в которых много помех и препятствий</a:t>
            </a:r>
            <a:r>
              <a:rPr lang="ru-RU" altLang="zh-CN" sz="14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.</a:t>
            </a:r>
          </a:p>
        </p:txBody>
      </p:sp>
      <p:grpSp>
        <p:nvGrpSpPr>
          <p:cNvPr id="100" name="Группа 99"/>
          <p:cNvGrpSpPr/>
          <p:nvPr/>
        </p:nvGrpSpPr>
        <p:grpSpPr>
          <a:xfrm>
            <a:off x="284563" y="6116996"/>
            <a:ext cx="360000" cy="360000"/>
            <a:chOff x="330926" y="1227909"/>
            <a:chExt cx="360000" cy="360000"/>
          </a:xfrm>
        </p:grpSpPr>
        <p:sp>
          <p:nvSpPr>
            <p:cNvPr id="101" name="Овал 100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  <p:sp>
          <p:nvSpPr>
            <p:cNvPr id="102" name="Овал 101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400"/>
            </a:p>
          </p:txBody>
        </p:sp>
      </p:grpSp>
      <p:grpSp>
        <p:nvGrpSpPr>
          <p:cNvPr id="55" name="Группа 54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56" name="Прямоугольник 55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58" name="Рисунок 57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59" name="Овал 58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0" name="Овал 59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62" name="Рисунок 6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2768" y="4428027"/>
              <a:ext cx="843044" cy="1994585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35632811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9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1000"/>
                            </p:stCondLst>
                            <p:childTnLst>
                              <p:par>
                                <p:cTn id="5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2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3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4000"/>
                            </p:stCondLst>
                            <p:childTnLst>
                              <p:par>
                                <p:cTn id="6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6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7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57" grpId="0"/>
      <p:bldP spid="61" grpId="0"/>
      <p:bldP spid="66" grpId="0"/>
      <p:bldP spid="72" grpId="0"/>
      <p:bldP spid="77" grpId="0"/>
      <p:bldP spid="82" grpId="0"/>
      <p:bldP spid="87" grpId="0"/>
      <p:bldP spid="9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230" y="1460839"/>
            <a:ext cx="6840594" cy="4838516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216230" y="246167"/>
            <a:ext cx="6553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Пририсуйте детям средства передвижения и средства защиты. Расскажите о том что вы нарисовали и какие меры безопасности надо соблюдать используя нарисованные вами средства передвижения. </a:t>
            </a:r>
            <a:endParaRPr kumimoji="0" lang="ru-RU" b="0" i="1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13" name="Рисунок 1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4" name="Овал 13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" name="Овал 14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20" name="Рисунок 19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332768" y="4428027"/>
              <a:ext cx="843044" cy="1994585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</p:spTree>
    <p:extLst>
      <p:ext uri="{BB962C8B-B14F-4D97-AF65-F5344CB8AC3E}">
        <p14:creationId xmlns:p14="http://schemas.microsoft.com/office/powerpoint/2010/main" val="535435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8673</TotalTime>
  <Words>438</Words>
  <Application>Microsoft Office PowerPoint</Application>
  <PresentationFormat>Экран (4:3)</PresentationFormat>
  <Paragraphs>18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Segoe UI</vt:lpstr>
      <vt:lpstr>Segoe UI Semibold</vt:lpstr>
      <vt:lpstr>Тема Office</vt:lpstr>
      <vt:lpstr>СОВРЕМЕННЫЕ СРЕДСТВА ПЕРЕДВИЖЕНИЯ  (РОЛИКИ, САМОКАТЫ, СКЕЙТБОРД, ГИРОСКУТЕР, ЭЛЕКТРОСАМОКАТ)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ВЕЛОСИПЕД</dc:title>
  <dc:creator>Andrew Efimovsky</dc:creator>
  <cp:lastModifiedBy>Антонина Тимофеева</cp:lastModifiedBy>
  <cp:revision>285</cp:revision>
  <dcterms:created xsi:type="dcterms:W3CDTF">2019-08-19T07:52:16Z</dcterms:created>
  <dcterms:modified xsi:type="dcterms:W3CDTF">2020-09-14T20:19:13Z</dcterms:modified>
</cp:coreProperties>
</file>