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4" r:id="rId2"/>
  </p:sldMasterIdLst>
  <p:notesMasterIdLst>
    <p:notesMasterId r:id="rId52"/>
  </p:notesMasterIdLst>
  <p:sldIdLst>
    <p:sldId id="256" r:id="rId3"/>
    <p:sldId id="274" r:id="rId4"/>
    <p:sldId id="273" r:id="rId5"/>
    <p:sldId id="344" r:id="rId6"/>
    <p:sldId id="343" r:id="rId7"/>
    <p:sldId id="275" r:id="rId8"/>
    <p:sldId id="276" r:id="rId9"/>
    <p:sldId id="277" r:id="rId10"/>
    <p:sldId id="278" r:id="rId11"/>
    <p:sldId id="279" r:id="rId12"/>
    <p:sldId id="283" r:id="rId13"/>
    <p:sldId id="284" r:id="rId14"/>
    <p:sldId id="322" r:id="rId15"/>
    <p:sldId id="323" r:id="rId16"/>
    <p:sldId id="285" r:id="rId17"/>
    <p:sldId id="287" r:id="rId18"/>
    <p:sldId id="324" r:id="rId19"/>
    <p:sldId id="325" r:id="rId20"/>
    <p:sldId id="326" r:id="rId21"/>
    <p:sldId id="327" r:id="rId22"/>
    <p:sldId id="288" r:id="rId23"/>
    <p:sldId id="289" r:id="rId24"/>
    <p:sldId id="290" r:id="rId25"/>
    <p:sldId id="291" r:id="rId26"/>
    <p:sldId id="292" r:id="rId27"/>
    <p:sldId id="297" r:id="rId28"/>
    <p:sldId id="330" r:id="rId29"/>
    <p:sldId id="345" r:id="rId30"/>
    <p:sldId id="339" r:id="rId31"/>
    <p:sldId id="338" r:id="rId32"/>
    <p:sldId id="340" r:id="rId33"/>
    <p:sldId id="342" r:id="rId34"/>
    <p:sldId id="355" r:id="rId35"/>
    <p:sldId id="353" r:id="rId36"/>
    <p:sldId id="346" r:id="rId37"/>
    <p:sldId id="347" r:id="rId38"/>
    <p:sldId id="348" r:id="rId39"/>
    <p:sldId id="349" r:id="rId40"/>
    <p:sldId id="350" r:id="rId41"/>
    <p:sldId id="351" r:id="rId42"/>
    <p:sldId id="352" r:id="rId43"/>
    <p:sldId id="357" r:id="rId44"/>
    <p:sldId id="356" r:id="rId45"/>
    <p:sldId id="359" r:id="rId46"/>
    <p:sldId id="360" r:id="rId47"/>
    <p:sldId id="361" r:id="rId48"/>
    <p:sldId id="364" r:id="rId49"/>
    <p:sldId id="362" r:id="rId50"/>
    <p:sldId id="363" r:id="rId5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w Cen MT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w Cen MT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w Cen MT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w Cen MT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w Cen MT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 Cen MT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 Cen MT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 Cen MT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 Cen MT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4660"/>
  </p:normalViewPr>
  <p:slideViewPr>
    <p:cSldViewPr>
      <p:cViewPr varScale="1">
        <p:scale>
          <a:sx n="80" d="100"/>
          <a:sy n="80" d="100"/>
        </p:scale>
        <p:origin x="-1531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978"/>
    </p:cViewPr>
  </p:sorterViewPr>
  <p:notesViewPr>
    <p:cSldViewPr>
      <p:cViewPr varScale="1">
        <p:scale>
          <a:sx n="79" d="100"/>
          <a:sy n="79" d="100"/>
        </p:scale>
        <p:origin x="-714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9C1C8F8-DF68-4700-A4F2-13C5B5DA1313}" type="datetimeFigureOut">
              <a:rPr lang="en-US"/>
              <a:pPr>
                <a:defRPr/>
              </a:pPr>
              <a:t>2/12/2019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0E31D-F685-444D-8EF8-68A6EEE4B9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437411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SzPct val="100000"/>
            </a:pPr>
            <a:fld id="{CEC081D2-24AE-4D59-AEAD-BB9B482DB010}" type="slidenum">
              <a:rPr lang="ru-RU">
                <a:solidFill>
                  <a:srgbClr val="000000"/>
                </a:solidFill>
                <a:latin typeface="Calibri" pitchFamily="34" charset="0"/>
                <a:ea typeface="Tw Cen MT" pitchFamily="34" charset="0"/>
                <a:cs typeface="Tw Cen MT" pitchFamily="34" charset="0"/>
                <a:sym typeface="Tw Cen MT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SzPct val="100000"/>
              </a:pPr>
              <a:t>1</a:t>
            </a:fld>
            <a:endParaRPr lang="ru-RU">
              <a:solidFill>
                <a:srgbClr val="000000"/>
              </a:solidFill>
              <a:latin typeface="Calibri" pitchFamily="34" charset="0"/>
              <a:ea typeface="Tw Cen MT" pitchFamily="34" charset="0"/>
              <a:cs typeface="Tw Cen MT" pitchFamily="34" charset="0"/>
              <a:sym typeface="Tw Cen MT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0E31D-F685-444D-8EF8-68A6EEE4B93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48129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SzPct val="100000"/>
            </a:pPr>
            <a:fld id="{CEC081D2-24AE-4D59-AEAD-BB9B482DB010}" type="slidenum">
              <a:rPr lang="ru-RU">
                <a:solidFill>
                  <a:srgbClr val="000000"/>
                </a:solidFill>
                <a:latin typeface="Calibri" pitchFamily="34" charset="0"/>
                <a:ea typeface="Tw Cen MT" pitchFamily="34" charset="0"/>
                <a:cs typeface="Tw Cen MT" pitchFamily="34" charset="0"/>
                <a:sym typeface="Tw Cen MT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SzPct val="100000"/>
              </a:pPr>
              <a:t>11</a:t>
            </a:fld>
            <a:endParaRPr lang="ru-RU">
              <a:solidFill>
                <a:srgbClr val="000000"/>
              </a:solidFill>
              <a:latin typeface="Calibri" pitchFamily="34" charset="0"/>
              <a:ea typeface="Tw Cen MT" pitchFamily="34" charset="0"/>
              <a:cs typeface="Tw Cen MT" pitchFamily="34" charset="0"/>
              <a:sym typeface="Tw Cen MT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SzPct val="100000"/>
            </a:pPr>
            <a:fld id="{CEC081D2-24AE-4D59-AEAD-BB9B482DB010}" type="slidenum">
              <a:rPr lang="ru-RU">
                <a:solidFill>
                  <a:srgbClr val="000000"/>
                </a:solidFill>
                <a:latin typeface="Calibri" pitchFamily="34" charset="0"/>
                <a:ea typeface="Tw Cen MT" pitchFamily="34" charset="0"/>
                <a:cs typeface="Tw Cen MT" pitchFamily="34" charset="0"/>
                <a:sym typeface="Tw Cen MT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SzPct val="100000"/>
              </a:pPr>
              <a:t>33</a:t>
            </a:fld>
            <a:endParaRPr lang="ru-RU">
              <a:solidFill>
                <a:srgbClr val="000000"/>
              </a:solidFill>
              <a:latin typeface="Calibri" pitchFamily="34" charset="0"/>
              <a:ea typeface="Tw Cen MT" pitchFamily="34" charset="0"/>
              <a:cs typeface="Tw Cen MT" pitchFamily="34" charset="0"/>
              <a:sym typeface="Tw Cen MT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SzPct val="100000"/>
            </a:pPr>
            <a:fld id="{CEC081D2-24AE-4D59-AEAD-BB9B482DB010}" type="slidenum">
              <a:rPr lang="ru-RU">
                <a:solidFill>
                  <a:srgbClr val="000000"/>
                </a:solidFill>
                <a:latin typeface="Calibri" pitchFamily="34" charset="0"/>
                <a:ea typeface="Tw Cen MT" pitchFamily="34" charset="0"/>
                <a:cs typeface="Tw Cen MT" pitchFamily="34" charset="0"/>
                <a:sym typeface="Tw Cen MT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SzPct val="100000"/>
              </a:pPr>
              <a:t>44</a:t>
            </a:fld>
            <a:endParaRPr lang="ru-RU">
              <a:solidFill>
                <a:srgbClr val="000000"/>
              </a:solidFill>
              <a:latin typeface="Calibri" pitchFamily="34" charset="0"/>
              <a:ea typeface="Tw Cen MT" pitchFamily="34" charset="0"/>
              <a:cs typeface="Tw Cen MT" pitchFamily="34" charset="0"/>
              <a:sym typeface="Tw Cen MT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C730A6F-D859-4599-BD85-D3B46B9E3960}" type="datetime8">
              <a:rPr lang="en-US"/>
              <a:pPr>
                <a:defRPr/>
              </a:pPr>
              <a:t>2/12/2019 9:04 AM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 dirty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 sz="14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AA399C3-E61C-4EAA-82EE-7C69303473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77851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8D9A4-377A-48FB-8B6E-708277834682}" type="datetime8">
              <a:rPr lang="en-US"/>
              <a:pPr>
                <a:defRPr/>
              </a:pPr>
              <a:t>2/12/2019 9:04 AM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1AF31E5-90FB-4748-AA02-1832F863A6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96680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3A28F-7BAA-4979-ACB2-657B9A16C0E9}" type="datetime8">
              <a:rPr lang="en-US"/>
              <a:pPr>
                <a:defRPr/>
              </a:pPr>
              <a:t>2/12/2019 9:04 AM</a:t>
            </a:fld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350DC4B-AFC8-4C8B-B50E-63C74BE0AB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91077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B3796AD-1FBE-4746-A9D1-51006446B9BB}" type="datetime8">
              <a:rPr lang="en-US"/>
              <a:pPr>
                <a:defRPr/>
              </a:pPr>
              <a:t>2/12/2019 9:04 AM</a:t>
            </a:fld>
            <a:endParaRPr lang="en-US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A487E39-B90D-4E7F-B007-87E5A9D9B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2354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8F580E6-9B90-4C5A-B742-66F832680966}" type="datetime8">
              <a:rPr lang="en-US"/>
              <a:pPr>
                <a:defRPr/>
              </a:pPr>
              <a:t>2/12/2019 9:04 AM</a:t>
            </a:fld>
            <a:endParaRPr lang="en-US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27A1EBF-F951-486B-8D2A-E5BBF0A73B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98715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415B6-2866-4988-A375-DA3B30A24652}" type="datetime8">
              <a:rPr lang="en-US"/>
              <a:pPr>
                <a:defRPr/>
              </a:pPr>
              <a:t>2/12/2019 9:04 AM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B3D9562-C15B-401A-B5E8-98285CADB8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09844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9598E-51C8-4EBF-99E4-7E9D97DDB595}" type="datetime8">
              <a:rPr lang="en-US"/>
              <a:pPr>
                <a:defRPr/>
              </a:pPr>
              <a:t>2/12/2019 9:04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 sz="14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BBA06C2-5B02-4996-B425-1E9A29B4DF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62255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sm_boo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755775"/>
            <a:ext cx="1614488" cy="1689100"/>
          </a:xfrm>
          <a:prstGeom prst="rect">
            <a:avLst/>
          </a:prstGeom>
          <a:noFill/>
          <a:ln w="50800" cap="sq" cmpd="dbl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F15A4-847C-42D9-B435-FB8430E09AE8}" type="datetime8">
              <a:rPr lang="en-US"/>
              <a:pPr>
                <a:defRPr/>
              </a:pPr>
              <a:t>2/12/2019 9:04 AM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54E2B62-9A4C-4BED-83A9-83BB3C224E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18246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C243932-47F8-4FA8-A300-43F4C0F567B1}" type="datetime8">
              <a:rPr lang="en-US"/>
              <a:pPr>
                <a:defRPr/>
              </a:pPr>
              <a:t>2/12/2019 9:04 AM</a:t>
            </a:fld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5AEC403-95ED-4CB3-A050-A071737CAC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11970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35A89-AD26-4637-A55C-4AF51946829B}" type="datetime8">
              <a:rPr lang="en-US"/>
              <a:pPr>
                <a:defRPr/>
              </a:pPr>
              <a:t>2/12/2019 9:04 AM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33856-77BD-4DB3-850E-42DDFBFA6150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4027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65B3EF-4939-4BA6-9F76-BE18DC201107}" type="datetime8">
              <a:rPr lang="en-US"/>
              <a:pPr>
                <a:defRPr/>
              </a:pPr>
              <a:t>2/12/2019 9:04 AM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837525-C99F-45F8-BCD6-A23BD19FDB20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96593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8949DFD-C07A-4E74-B3AF-1050F0791C74}" type="datetime8">
              <a:rPr lang="en-US"/>
              <a:pPr>
                <a:defRPr/>
              </a:pPr>
              <a:t>2/12/2019 9:04 AM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dirty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7489A17-E658-43C5-B831-F2760E47AF23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16" r:id="rId10"/>
    <p:sldLayoutId id="2147483726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1" fontAlgn="base" hangingPunct="1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1" fontAlgn="base" hangingPunct="1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fontAlgn="base" hangingPunct="1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fontAlgn="base" hangingPunct="1">
        <a:spcBef>
          <a:spcPts val="400"/>
        </a:spcBef>
        <a:spcAft>
          <a:spcPct val="0"/>
        </a:spcAft>
        <a:buClr>
          <a:srgbClr val="E7BC29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fontAlgn="base" hangingPunct="1">
        <a:spcBef>
          <a:spcPts val="400"/>
        </a:spcBef>
        <a:spcAft>
          <a:spcPct val="0"/>
        </a:spcAft>
        <a:buClr>
          <a:srgbClr val="D092A7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2008" TargetMode="External"/><Relationship Id="rId2" Type="http://schemas.openxmlformats.org/officeDocument/2006/relationships/hyperlink" Target="http://www.un.org/ru/documents/ods.asp?m=A/RES/61/106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ase.garant.ru/70170066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fgosreestr.ru/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2286000" y="3714752"/>
            <a:ext cx="6477000" cy="2076448"/>
          </a:xfrm>
        </p:spPr>
        <p:txBody>
          <a:bodyPr>
            <a:noAutofit/>
          </a:bodyPr>
          <a:lstStyle/>
          <a:p>
            <a:r>
              <a:rPr lang="ru-RU" sz="3600" b="1" cap="none" dirty="0" smtClean="0">
                <a:solidFill>
                  <a:srgbClr val="002060"/>
                </a:solidFill>
                <a:ea typeface="Tw Cen MT" pitchFamily="34" charset="0"/>
                <a:cs typeface="Tw Cen MT" pitchFamily="34" charset="0"/>
                <a:sym typeface="Tw Cen MT" pitchFamily="34" charset="0"/>
              </a:rPr>
              <a:t>НОРМАТИВНО-ПРАВОВАЯ БАЗА ИНКЛЮЗИВНОГО ОБРАЗОВАНИЯ</a:t>
            </a:r>
            <a:endParaRPr lang="ru-RU" sz="2800" b="1" cap="none" dirty="0" smtClean="0">
              <a:solidFill>
                <a:srgbClr val="002060"/>
              </a:solidFill>
              <a:ea typeface="Tw Cen MT" pitchFamily="34" charset="0"/>
              <a:cs typeface="Tw Cen MT" pitchFamily="34" charset="0"/>
              <a:sym typeface="Tw Cen MT" pitchFamily="34" charset="0"/>
            </a:endParaRP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2362200" y="6049963"/>
            <a:ext cx="6705600" cy="6858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ts val="713"/>
              </a:spcBef>
              <a:buClrTx/>
              <a:buFont typeface="Tw Cen MT" pitchFamily="34" charset="0"/>
              <a:buNone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a typeface="Tw Cen MT" pitchFamily="34" charset="0"/>
                <a:cs typeface="Tw Cen MT" pitchFamily="34" charset="0"/>
                <a:sym typeface="Tw Cen MT" pitchFamily="34" charset="0"/>
              </a:rPr>
              <a:t>1. Обзор международных правовых актов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/>
              <a:t>Международное законодательство 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3200" dirty="0" smtClean="0"/>
              <a:t>документы закрепляют основные принципы равного доступа к образованию;</a:t>
            </a:r>
          </a:p>
          <a:p>
            <a:r>
              <a:rPr lang="ru-RU" sz="3200" dirty="0" smtClean="0"/>
              <a:t>вводят  запрет на проявление любой дискриминации в области образования;</a:t>
            </a:r>
          </a:p>
          <a:p>
            <a:r>
              <a:rPr lang="ru-RU" sz="3200" dirty="0" smtClean="0"/>
              <a:t>провозглашают право каждого человека с инвалидностью на получение образования в общей системе образования.</a:t>
            </a:r>
            <a:endParaRPr lang="ru-RU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 smtClean="0"/>
              <a:t>Международное законодательство 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600200"/>
            <a:ext cx="8501122" cy="4972072"/>
          </a:xfrm>
        </p:spPr>
        <p:txBody>
          <a:bodyPr/>
          <a:lstStyle/>
          <a:p>
            <a:pPr>
              <a:buNone/>
            </a:pPr>
            <a:r>
              <a:rPr lang="ru-RU" sz="2800" b="1" u="sng" dirty="0" smtClean="0"/>
              <a:t>1. Всеобщая декларация прав человека (1948г.); </a:t>
            </a:r>
          </a:p>
          <a:p>
            <a:pPr>
              <a:buNone/>
            </a:pPr>
            <a:r>
              <a:rPr lang="ru-RU" sz="2800" dirty="0" smtClean="0"/>
              <a:t>Ст. 26 провозглашает </a:t>
            </a:r>
            <a:r>
              <a:rPr lang="ru-RU" sz="2800" b="1" dirty="0" smtClean="0"/>
              <a:t>право</a:t>
            </a:r>
            <a:r>
              <a:rPr lang="ru-RU" sz="2800" dirty="0" smtClean="0"/>
              <a:t> каждого человека </a:t>
            </a:r>
            <a:r>
              <a:rPr lang="ru-RU" sz="2800" b="1" dirty="0" smtClean="0"/>
              <a:t>на образование</a:t>
            </a:r>
            <a:r>
              <a:rPr lang="ru-RU" sz="2800" dirty="0" smtClean="0"/>
              <a:t>, направленное на полное развитие человеческой личности и увеличение уважения к правам человека и основным свободам.</a:t>
            </a:r>
          </a:p>
          <a:p>
            <a:pPr>
              <a:buNone/>
            </a:pPr>
            <a:r>
              <a:rPr lang="ru-RU" sz="2800" b="1" u="sng" dirty="0"/>
              <a:t>2. Конвенция о борьбе с дискриминацией в области образования (1960г.);</a:t>
            </a:r>
          </a:p>
          <a:p>
            <a:pPr>
              <a:buNone/>
            </a:pPr>
            <a:r>
              <a:rPr lang="ru-RU" sz="2800" dirty="0" smtClean="0"/>
              <a:t>Ст. 1 запрещает </a:t>
            </a:r>
            <a:r>
              <a:rPr lang="ru-RU" sz="2800" b="1" dirty="0" smtClean="0"/>
              <a:t>проявление любой дискриминации в области образования</a:t>
            </a:r>
            <a:r>
              <a:rPr lang="ru-RU" sz="2800" dirty="0" smtClean="0"/>
              <a:t>: закрытие для какого-либо лица или группы лиц доступа к образованию любой ступени или типа;……..</a:t>
            </a:r>
            <a:endParaRPr lang="ru-RU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28600"/>
            <a:ext cx="8892480" cy="990600"/>
          </a:xfrm>
        </p:spPr>
        <p:txBody>
          <a:bodyPr/>
          <a:lstStyle/>
          <a:p>
            <a:r>
              <a:rPr lang="ru-RU" b="1" dirty="0"/>
              <a:t>Международное законодательство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1412776"/>
            <a:ext cx="8712968" cy="5256584"/>
          </a:xfrm>
        </p:spPr>
        <p:txBody>
          <a:bodyPr/>
          <a:lstStyle/>
          <a:p>
            <a:pPr marL="0" indent="0">
              <a:buNone/>
            </a:pPr>
            <a:r>
              <a:rPr lang="ru-RU" sz="2600" b="1" u="sng" dirty="0" smtClean="0"/>
              <a:t>3. Декларация ООН о правах инвалидов (09.12.1975)</a:t>
            </a:r>
          </a:p>
          <a:p>
            <a:pPr marL="0" indent="0">
              <a:buNone/>
            </a:pPr>
            <a:r>
              <a:rPr lang="ru-RU" sz="2600" dirty="0" smtClean="0"/>
              <a:t>Положения декларации призывали к уважению чести и достоинства </a:t>
            </a:r>
            <a:r>
              <a:rPr lang="ru-RU" sz="2600" dirty="0" err="1"/>
              <a:t>Л</a:t>
            </a:r>
            <a:r>
              <a:rPr lang="ru-RU" sz="2600" dirty="0" err="1" smtClean="0"/>
              <a:t>сИ</a:t>
            </a:r>
            <a:r>
              <a:rPr lang="ru-RU" sz="2600" dirty="0" smtClean="0"/>
              <a:t>, а также </a:t>
            </a:r>
            <a:r>
              <a:rPr lang="ru-RU" sz="2600" b="1" dirty="0" smtClean="0"/>
              <a:t>признанию</a:t>
            </a:r>
            <a:r>
              <a:rPr lang="ru-RU" sz="2600" dirty="0" smtClean="0"/>
              <a:t> за ними всей совокупности признанных на международной арене </a:t>
            </a:r>
            <a:r>
              <a:rPr lang="ru-RU" sz="2600" b="1" dirty="0" smtClean="0"/>
              <a:t>гражданских и политических прав </a:t>
            </a:r>
            <a:r>
              <a:rPr lang="ru-RU" sz="2600" dirty="0" smtClean="0"/>
              <a:t>наравне с другими людьми.</a:t>
            </a:r>
          </a:p>
          <a:p>
            <a:pPr marL="0" indent="0">
              <a:buNone/>
            </a:pPr>
            <a:r>
              <a:rPr lang="ru-RU" sz="2600" b="1" u="sng" dirty="0" smtClean="0"/>
              <a:t>4. Всемирная Декларация об образовании для всех (09.03.1990)</a:t>
            </a:r>
          </a:p>
          <a:p>
            <a:pPr marL="0" indent="0">
              <a:buNone/>
            </a:pPr>
            <a:r>
              <a:rPr lang="ru-RU" sz="2600" dirty="0" smtClean="0"/>
              <a:t>Ст.3 «… потребности инвалидов в образовании заслуживают особого внимания, в связи с чем необходимо принять меры по обеспечению </a:t>
            </a:r>
            <a:r>
              <a:rPr lang="ru-RU" sz="2600" b="1" dirty="0" smtClean="0"/>
              <a:t>равного доступа к образованию всех категорий инвалидов</a:t>
            </a:r>
            <a:r>
              <a:rPr lang="ru-RU" sz="2600" dirty="0" smtClean="0"/>
              <a:t>, как неотъемлемой части системы образования.»</a:t>
            </a:r>
            <a:endParaRPr lang="ru-RU" sz="2600" dirty="0"/>
          </a:p>
        </p:txBody>
      </p:sp>
    </p:spTree>
    <p:extLst>
      <p:ext uri="{BB962C8B-B14F-4D97-AF65-F5344CB8AC3E}">
        <p14:creationId xmlns="" xmlns:p14="http://schemas.microsoft.com/office/powerpoint/2010/main" val="3644617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 smtClean="0"/>
              <a:t>Международное законодательство 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>
              <a:buNone/>
            </a:pPr>
            <a:r>
              <a:rPr lang="ru-RU" sz="2800" b="1" u="sng" dirty="0" smtClean="0"/>
              <a:t>5. Конвенция ООН о правах ребёнка (1989г.)</a:t>
            </a:r>
          </a:p>
          <a:p>
            <a:pPr>
              <a:buNone/>
            </a:pPr>
            <a:r>
              <a:rPr lang="ru-RU" sz="2800" dirty="0" smtClean="0"/>
              <a:t>Ст. 23 … неполноценный в умственном и или физическом отношении </a:t>
            </a:r>
            <a:r>
              <a:rPr lang="ru-RU" sz="2800" b="1" dirty="0" smtClean="0"/>
              <a:t>ребенок</a:t>
            </a:r>
            <a:r>
              <a:rPr lang="ru-RU" sz="2800" dirty="0" smtClean="0"/>
              <a:t> должен </a:t>
            </a:r>
            <a:r>
              <a:rPr lang="ru-RU" sz="2800" b="1" dirty="0" smtClean="0"/>
              <a:t>вести полноценную и достойную жизнь </a:t>
            </a:r>
            <a:r>
              <a:rPr lang="ru-RU" sz="2800" dirty="0" smtClean="0"/>
              <a:t>в условиях, которые обеспечивают его достоинство, способствуют его уверенности в себе и облегчают его активное участие в жизни общества. </a:t>
            </a:r>
          </a:p>
          <a:p>
            <a:pPr>
              <a:buNone/>
            </a:pPr>
            <a:r>
              <a:rPr lang="ru-RU" sz="2800" b="1" u="sng" dirty="0" smtClean="0"/>
              <a:t>6. </a:t>
            </a:r>
            <a:r>
              <a:rPr lang="ru-RU" sz="2800" b="1" u="sng" dirty="0" err="1" smtClean="0"/>
              <a:t>Саламанская</a:t>
            </a:r>
            <a:r>
              <a:rPr lang="ru-RU" sz="2800" b="1" u="sng" dirty="0" smtClean="0"/>
              <a:t> Декларация лиц с особыми потребностями (07.06.1994)</a:t>
            </a:r>
          </a:p>
          <a:p>
            <a:pPr>
              <a:buNone/>
            </a:pPr>
            <a:r>
              <a:rPr lang="ru-RU" sz="2800" dirty="0" smtClean="0"/>
              <a:t>…лица, имеющие особые потребности в области образования, должны </a:t>
            </a:r>
            <a:r>
              <a:rPr lang="ru-RU" sz="2800" b="1" dirty="0" smtClean="0"/>
              <a:t>иметь доступ к обучению в «обычных школах с инклюзивной ориентацией».</a:t>
            </a:r>
          </a:p>
        </p:txBody>
      </p:sp>
    </p:spTree>
    <p:extLst>
      <p:ext uri="{BB962C8B-B14F-4D97-AF65-F5344CB8AC3E}">
        <p14:creationId xmlns="" xmlns:p14="http://schemas.microsoft.com/office/powerpoint/2010/main" val="4123241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Конвенция о правах инвалидов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600200"/>
            <a:ext cx="8480328" cy="4829196"/>
          </a:xfrm>
        </p:spPr>
        <p:txBody>
          <a:bodyPr/>
          <a:lstStyle/>
          <a:p>
            <a:r>
              <a:rPr lang="ru-RU" i="1" dirty="0" smtClean="0"/>
              <a:t>Принята </a:t>
            </a:r>
            <a:r>
              <a:rPr lang="ru-RU" i="1" u="sng" dirty="0" smtClean="0">
                <a:hlinkClick r:id="rId2"/>
              </a:rPr>
              <a:t>резолюцией 61/106</a:t>
            </a:r>
            <a:r>
              <a:rPr lang="ru-RU" i="1" dirty="0" smtClean="0"/>
              <a:t> Генеральной Ассамблеи ООН от 13 декабря 2006 года;</a:t>
            </a:r>
          </a:p>
          <a:p>
            <a:r>
              <a:rPr lang="ru-RU" dirty="0" smtClean="0"/>
              <a:t>вступила в силу 3 мая </a:t>
            </a:r>
            <a:r>
              <a:rPr lang="ru-RU" dirty="0" smtClean="0">
                <a:hlinkClick r:id="rId3" tooltip="2008"/>
              </a:rPr>
              <a:t>2008</a:t>
            </a:r>
            <a:r>
              <a:rPr lang="ru-RU" dirty="0" smtClean="0"/>
              <a:t> года;</a:t>
            </a:r>
          </a:p>
          <a:p>
            <a:r>
              <a:rPr lang="ru-RU" dirty="0" smtClean="0"/>
              <a:t>Российская Федерация подписала Конвенцию 24 сентября 2008 г., ратифицировала </a:t>
            </a:r>
            <a:r>
              <a:rPr lang="ru-RU" dirty="0" smtClean="0">
                <a:hlinkClick r:id="rId4"/>
              </a:rPr>
              <a:t>Федеральным законом</a:t>
            </a:r>
            <a:r>
              <a:rPr lang="ru-RU" dirty="0" smtClean="0"/>
              <a:t> от 3 мая 2012 г. N 46-ФЗ;</a:t>
            </a:r>
          </a:p>
          <a:p>
            <a:r>
              <a:rPr lang="ru-RU" dirty="0" smtClean="0"/>
              <a:t>Конвенция вступила в силу для Российской Федерации 25.10.2012 г.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Статья 24 Конвенции…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3200" i="1" dirty="0" smtClean="0"/>
              <a:t>«Государства-участники признают право инвалидов на образование. В целях реализации этого права без дискриминации и на основе равенства возможностей государства-участники </a:t>
            </a:r>
            <a:r>
              <a:rPr lang="ru-RU" sz="3200" b="1" i="1" u="sng" dirty="0" smtClean="0"/>
              <a:t>обеспечивают инклюзивное образование на всех уровнях и обучение в течение всей жизни</a:t>
            </a:r>
            <a:r>
              <a:rPr lang="ru-RU" sz="3200" b="1" i="1" dirty="0" smtClean="0"/>
              <a:t>»</a:t>
            </a:r>
            <a:endParaRPr lang="ru-RU" sz="32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В соответствии с Конвенцией, образование направлено на: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ru-RU" dirty="0" smtClean="0"/>
              <a:t>развитие умственных и физических способностей в самом полном объеме;</a:t>
            </a:r>
            <a:endParaRPr lang="ru-RU" b="1" dirty="0" smtClean="0"/>
          </a:p>
          <a:p>
            <a:pPr lvl="0"/>
            <a:r>
              <a:rPr lang="ru-RU" dirty="0" smtClean="0"/>
              <a:t>обеспечение инвалидам возможности эффективно участвовать в жизни свободного общества;</a:t>
            </a:r>
            <a:endParaRPr lang="ru-RU" b="1" dirty="0" smtClean="0"/>
          </a:p>
          <a:p>
            <a:pPr lvl="0"/>
            <a:r>
              <a:rPr lang="ru-RU" dirty="0" smtClean="0"/>
              <a:t>доступ инвалидов к образованию в местах своего непосредственного проживания, при котором обеспечивается разумное удовлетворение потребностей лица;</a:t>
            </a: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В соответствии с Конвенцией, образование направлено на: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ru-RU" sz="3200" dirty="0" smtClean="0"/>
              <a:t>предоставление эффективных мер индивидуальной поддержки в общей системе образования, облегчающих процесс обучения;</a:t>
            </a:r>
            <a:endParaRPr lang="ru-RU" sz="3200" b="1" dirty="0" smtClean="0"/>
          </a:p>
          <a:p>
            <a:pPr lvl="0"/>
            <a:r>
              <a:rPr lang="ru-RU" sz="3200" dirty="0" smtClean="0"/>
              <a:t>создание условий для освоения социальных навыков;</a:t>
            </a:r>
            <a:endParaRPr lang="ru-RU" sz="3200" b="1" dirty="0" smtClean="0"/>
          </a:p>
          <a:p>
            <a:pPr lvl="0"/>
            <a:r>
              <a:rPr lang="ru-RU" sz="3200" dirty="0" smtClean="0"/>
              <a:t>обеспечение подготовки и переподготовки педагогов.</a:t>
            </a:r>
            <a:endParaRPr lang="ru-RU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 результате ратификации Конвенции РФ: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положения международного документа должны стать неотъемлемой частью российского законодательства;</a:t>
            </a:r>
          </a:p>
          <a:p>
            <a:r>
              <a:rPr lang="ru-RU" dirty="0" smtClean="0"/>
              <a:t>Россия принимает на себя обязательства по включению всех вышеназванных положений в правовые нормы, регулирующие правоотношения в сфере образования, в том числе определение «инклюзивного образования» и механизмов его реализации.</a:t>
            </a: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2286000" y="3714752"/>
            <a:ext cx="6477000" cy="2076448"/>
          </a:xfrm>
        </p:spPr>
        <p:txBody>
          <a:bodyPr>
            <a:noAutofit/>
          </a:bodyPr>
          <a:lstStyle/>
          <a:p>
            <a:r>
              <a:rPr lang="ru-RU" sz="3600" b="1" cap="none" dirty="0" smtClean="0">
                <a:solidFill>
                  <a:srgbClr val="002060"/>
                </a:solidFill>
                <a:ea typeface="Tw Cen MT" pitchFamily="34" charset="0"/>
                <a:cs typeface="Tw Cen MT" pitchFamily="34" charset="0"/>
                <a:sym typeface="Tw Cen MT" pitchFamily="34" charset="0"/>
              </a:rPr>
              <a:t>НОРМАТИВНО-ПРАВОВАЯ БАЗА ИНКЛЮЗИВНОГО ОБРАЗОВАНИЯ</a:t>
            </a:r>
            <a:endParaRPr lang="ru-RU" sz="2800" b="1" cap="none" dirty="0" smtClean="0">
              <a:solidFill>
                <a:srgbClr val="002060"/>
              </a:solidFill>
              <a:ea typeface="Tw Cen MT" pitchFamily="34" charset="0"/>
              <a:cs typeface="Tw Cen MT" pitchFamily="34" charset="0"/>
              <a:sym typeface="Tw Cen MT" pitchFamily="34" charset="0"/>
            </a:endParaRP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2362200" y="6049963"/>
            <a:ext cx="6705600" cy="6858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ts val="713"/>
              </a:spcBef>
              <a:buClrTx/>
              <a:buFont typeface="Tw Cen MT" pitchFamily="34" charset="0"/>
              <a:buNone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a typeface="Tw Cen MT" pitchFamily="34" charset="0"/>
                <a:cs typeface="Tw Cen MT" pitchFamily="34" charset="0"/>
                <a:sym typeface="Tw Cen MT" pitchFamily="34" charset="0"/>
              </a:rPr>
              <a:t>2. Российское законодательство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Ст. 43 Конституции России…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3200" dirty="0" smtClean="0"/>
              <a:t>Провозглашает право каждого на образование.</a:t>
            </a:r>
          </a:p>
          <a:p>
            <a:r>
              <a:rPr lang="ru-RU" sz="3200" dirty="0" smtClean="0"/>
              <a:t> Принцип равноправия включает также запрещение дискриминации по состоянию здоровья. </a:t>
            </a:r>
          </a:p>
          <a:p>
            <a:r>
              <a:rPr lang="ru-RU" sz="3200" dirty="0" smtClean="0"/>
              <a:t>Государство гарантирует гражданам общедоступность и бесплатность общего и начального профессионального образования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ФЗ "О социальной защите инвалидов в Российской Федерации" </a:t>
            </a:r>
            <a:r>
              <a:rPr lang="ru-RU" sz="2400" b="1" dirty="0" smtClean="0"/>
              <a:t>№181 от 24.11.1995 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Устанавливает гарантии получения образования детьми с инвалидностью:</a:t>
            </a:r>
          </a:p>
          <a:p>
            <a:r>
              <a:rPr lang="ru-RU" dirty="0" smtClean="0"/>
              <a:t>Устанавливается право всех инвалидов обучаться как в общеобразовательных учреждениях, так и в специальных образовательных учреждениях в соответствии с индивидуальной программой реабилитации инвалида.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153400" cy="990600"/>
          </a:xfrm>
        </p:spPr>
        <p:txBody>
          <a:bodyPr/>
          <a:lstStyle/>
          <a:p>
            <a:r>
              <a:rPr lang="ru-RU" sz="3600" b="1" dirty="0" smtClean="0"/>
              <a:t>ФЗ «Об основных гарантиях прав ребенка в Российской Федерации» </a:t>
            </a:r>
            <a:r>
              <a:rPr lang="ru-RU" sz="2800" b="1" dirty="0" smtClean="0"/>
              <a:t>№124 от 24.07.1998 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…закон устанавливает цели государственной политики в интересах детей. </a:t>
            </a:r>
          </a:p>
          <a:p>
            <a:r>
              <a:rPr lang="ru-RU" dirty="0" smtClean="0"/>
              <a:t>Определен круг полномочий органов государственной власти РФ на осуществление гарантий прав ребенка.</a:t>
            </a:r>
          </a:p>
          <a:p>
            <a:r>
              <a:rPr lang="ru-RU" dirty="0" smtClean="0"/>
              <a:t>В ст.9 указаны меры по защите прав ребенка при осуществлении деятельности в области его образования. 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Закон об образовании РФ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4000" dirty="0" smtClean="0"/>
              <a:t>Федеральный закон Российской Федерации «Об образовании» принят  29 декабря 2012 г. N 273-ФЗ.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Закон об образовании РФ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600200"/>
            <a:ext cx="8480328" cy="4495800"/>
          </a:xfrm>
        </p:spPr>
        <p:txBody>
          <a:bodyPr/>
          <a:lstStyle/>
          <a:p>
            <a:pPr marL="514350" indent="-514350">
              <a:buNone/>
            </a:pPr>
            <a:r>
              <a:rPr lang="ru-RU" dirty="0" smtClean="0"/>
              <a:t>В статье 2 определены такие понятия , как:</a:t>
            </a:r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16) обучающийся с ограниченными возможностями здоровья - физическое лицо, имеющее недостатки в физическом и (или) психологическом развитии, </a:t>
            </a:r>
            <a:r>
              <a:rPr lang="ru-RU" u="sng" dirty="0" smtClean="0"/>
              <a:t>подтвержденные </a:t>
            </a:r>
            <a:r>
              <a:rPr lang="ru-RU" u="sng" dirty="0" err="1" smtClean="0"/>
              <a:t>психолого-медико-педагогической</a:t>
            </a:r>
            <a:r>
              <a:rPr lang="ru-RU" u="sng" dirty="0" smtClean="0"/>
              <a:t> комиссией  не</a:t>
            </a:r>
            <a:r>
              <a:rPr lang="ru-RU" dirty="0" smtClean="0"/>
              <a:t> препятствующие </a:t>
            </a:r>
            <a:r>
              <a:rPr lang="ru-RU" u="sng" dirty="0" smtClean="0"/>
              <a:t>получению образования без создания специальных условий</a:t>
            </a:r>
            <a:r>
              <a:rPr lang="ru-RU" dirty="0" smtClean="0"/>
              <a:t>: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Закон об образовании РФ, ст.2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1571612"/>
            <a:ext cx="8153400" cy="4495800"/>
          </a:xfrm>
        </p:spPr>
        <p:txBody>
          <a:bodyPr/>
          <a:lstStyle/>
          <a:p>
            <a:r>
              <a:rPr lang="ru-RU" dirty="0" smtClean="0"/>
              <a:t>23) </a:t>
            </a:r>
            <a:r>
              <a:rPr lang="ru-RU" u="sng" dirty="0" smtClean="0"/>
              <a:t>индивидуальный учебный план </a:t>
            </a:r>
            <a:r>
              <a:rPr lang="ru-RU" dirty="0" smtClean="0"/>
              <a:t>- учебный план, обеспечивающий освоение образовательной программы на основе индивидуализации ее содержания с </a:t>
            </a:r>
            <a:r>
              <a:rPr lang="ru-RU" u="sng" dirty="0" smtClean="0"/>
              <a:t>учетом особенностей и образовательных потребностей конкретного обучающегося</a:t>
            </a:r>
            <a:r>
              <a:rPr lang="ru-RU" dirty="0" smtClean="0"/>
              <a:t>;</a:t>
            </a:r>
          </a:p>
          <a:p>
            <a:r>
              <a:rPr lang="ru-RU" dirty="0" smtClean="0"/>
              <a:t>27) </a:t>
            </a:r>
            <a:r>
              <a:rPr lang="ru-RU" u="sng" dirty="0" smtClean="0"/>
              <a:t>инклюзивное образование - обеспечение равного доступа к образованию для всех обучающихся</a:t>
            </a:r>
            <a:r>
              <a:rPr lang="ru-RU" dirty="0" smtClean="0"/>
              <a:t> с учетом разнообразия особых образовательных потребностей и индивидуальных возможностей;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Закон об образовании РФ, ст.2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28) </a:t>
            </a:r>
            <a:r>
              <a:rPr lang="ru-RU" u="sng" dirty="0" smtClean="0"/>
              <a:t>адаптированная образовательная программа </a:t>
            </a:r>
            <a:r>
              <a:rPr lang="ru-RU" dirty="0" smtClean="0"/>
              <a:t>- образовательная программа, адаптированная для обучения лиц с ограниченными возможностями здоровья с учетом особенностей их психофизического развития, индивидуальных возможностей и при необходимости </a:t>
            </a:r>
            <a:r>
              <a:rPr lang="ru-RU" u="sng" dirty="0" smtClean="0"/>
              <a:t>обеспечивающая коррекцию нарушений развития и социальную адаптацию </a:t>
            </a:r>
            <a:r>
              <a:rPr lang="ru-RU" dirty="0" smtClean="0"/>
              <a:t>указанных лиц;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Закон об образовании РФ, ст. 55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Дети с ограниченными возможностями здоровья принимаются на обучение </a:t>
            </a:r>
            <a:r>
              <a:rPr lang="ru-RU" b="1" dirty="0" smtClean="0"/>
              <a:t>по адаптированной общеобразовательной программе </a:t>
            </a:r>
            <a:r>
              <a:rPr lang="ru-RU" u="sng" dirty="0" smtClean="0"/>
              <a:t>только с согласия родителей (законных представителей) и </a:t>
            </a:r>
            <a:r>
              <a:rPr lang="ru-RU" b="1" i="1" u="sng" dirty="0" smtClean="0"/>
              <a:t>на основании рекомендаций </a:t>
            </a:r>
            <a:r>
              <a:rPr lang="ru-RU" b="1" i="1" u="sng" dirty="0" err="1" smtClean="0"/>
              <a:t>психолого-медико-педагогической</a:t>
            </a:r>
            <a:r>
              <a:rPr lang="ru-RU" b="1" i="1" u="sng" dirty="0" smtClean="0"/>
              <a:t> комиссии</a:t>
            </a:r>
            <a:r>
              <a:rPr lang="ru-RU" u="sng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Закон об образовании РФ, ст. 60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1600200"/>
            <a:ext cx="8858312" cy="4495800"/>
          </a:xfrm>
        </p:spPr>
        <p:txBody>
          <a:bodyPr/>
          <a:lstStyle/>
          <a:p>
            <a:r>
              <a:rPr lang="ru-RU" dirty="0" smtClean="0"/>
              <a:t>Лицам с ограниченными возможностями здоровья (с различными формами умственной отсталости), </a:t>
            </a:r>
            <a:r>
              <a:rPr lang="ru-RU" u="sng" dirty="0" smtClean="0"/>
              <a:t>не имеющим основного общего и среднего общего образования </a:t>
            </a:r>
            <a:r>
              <a:rPr lang="ru-RU" dirty="0" smtClean="0"/>
              <a:t>и обучавшимся по адаптированным общеобразовательным программам, </a:t>
            </a:r>
            <a:r>
              <a:rPr lang="ru-RU" u="sng" dirty="0" smtClean="0"/>
              <a:t>выдается свидетельство об обучении</a:t>
            </a:r>
            <a:r>
              <a:rPr lang="ru-RU" dirty="0" smtClean="0"/>
              <a:t> по образцу и в порядке, которые устанавливаются федеральным органом исполнительной власти, осуществляющим функции по выработке государственной политики и нормативно-правовому регулированию в сфере образования.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Ст. 79. Организация получения образования обучающимися с ОВЗ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sz="3200" dirty="0" smtClean="0"/>
              <a:t>1. </a:t>
            </a:r>
            <a:r>
              <a:rPr lang="ru-RU" sz="3200" u="sng" dirty="0" smtClean="0"/>
              <a:t>Содержание образования </a:t>
            </a:r>
            <a:r>
              <a:rPr lang="ru-RU" sz="3200" dirty="0" smtClean="0"/>
              <a:t>и условия организации обучения и воспитания обучающихся с ограниченными возможностями здоровья </a:t>
            </a:r>
            <a:r>
              <a:rPr lang="ru-RU" sz="3200" u="sng" dirty="0" smtClean="0"/>
              <a:t>определяются адаптированной образовательной программой</a:t>
            </a:r>
            <a:r>
              <a:rPr lang="ru-RU" sz="3200" dirty="0" smtClean="0"/>
              <a:t>, а для инвалидов также в соответствии с индивидуальной программой реабилитации инвалида </a:t>
            </a:r>
            <a:r>
              <a:rPr lang="ru-RU" sz="3200" u="sng" dirty="0" smtClean="0"/>
              <a:t>(ИПРА).</a:t>
            </a:r>
            <a:endParaRPr lang="ru-RU" sz="3200" u="sng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Ст. 79. Организация получения образования обучающимися с ОВЗ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72072"/>
          </a:xfrm>
        </p:spPr>
        <p:txBody>
          <a:bodyPr/>
          <a:lstStyle/>
          <a:p>
            <a:pPr>
              <a:buNone/>
            </a:pPr>
            <a:r>
              <a:rPr lang="ru-RU" sz="3200" dirty="0" smtClean="0"/>
              <a:t>2. Общее образование обучающихся с ограниченными возможностями здоровья осуществляется в организациях, осуществляющих образовательную деятельность по адаптированным основным общеобразовательным программам. В таких организациях </a:t>
            </a:r>
            <a:r>
              <a:rPr lang="ru-RU" sz="3200" u="sng" dirty="0" smtClean="0"/>
              <a:t>создаются специальные условия </a:t>
            </a:r>
            <a:r>
              <a:rPr lang="ru-RU" sz="3200" dirty="0" smtClean="0"/>
              <a:t>для получения образования указанными обучающимися.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Ст. 79. Организация получения образования обучающимися с ОВЗ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3. </a:t>
            </a:r>
            <a:r>
              <a:rPr lang="ru-RU" u="sng" dirty="0" smtClean="0"/>
              <a:t>Под специальными условиями </a:t>
            </a:r>
            <a:r>
              <a:rPr lang="ru-RU" dirty="0" smtClean="0"/>
              <a:t>для получения образования обучающимися с ограниченными возможностями здоровья в настоящем Федеральном законе понимаются условия обучения, воспитания и развития таких обучающихся, включающие в себя </a:t>
            </a:r>
            <a:r>
              <a:rPr lang="ru-RU" u="sng" dirty="0" smtClean="0"/>
              <a:t>использование специальных образовательных программ и методов обучения и воспитания, специальных учебников, учебных пособий и дидактических материалов,</a:t>
            </a:r>
            <a:endParaRPr lang="ru-RU" u="sng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Продолжение п.3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600200"/>
            <a:ext cx="8572560" cy="4900634"/>
          </a:xfrm>
        </p:spPr>
        <p:txBody>
          <a:bodyPr/>
          <a:lstStyle/>
          <a:p>
            <a:pPr>
              <a:buNone/>
            </a:pPr>
            <a:r>
              <a:rPr lang="ru-RU" u="sng" dirty="0" smtClean="0"/>
              <a:t>специальных технических средств обучения </a:t>
            </a:r>
            <a:r>
              <a:rPr lang="ru-RU" dirty="0" smtClean="0"/>
              <a:t>коллективного и индивидуального пользования, </a:t>
            </a:r>
            <a:r>
              <a:rPr lang="ru-RU" u="sng" dirty="0" smtClean="0"/>
              <a:t>предоставление услуг ассистента </a:t>
            </a:r>
            <a:r>
              <a:rPr lang="ru-RU" dirty="0" smtClean="0"/>
              <a:t>(помощника), оказывающего обучающимся необходимую техническую помощь, </a:t>
            </a:r>
            <a:r>
              <a:rPr lang="ru-RU" u="sng" dirty="0" smtClean="0"/>
              <a:t>проведение групповых и индивидуальных коррекционных занятий</a:t>
            </a:r>
            <a:r>
              <a:rPr lang="ru-RU" dirty="0" smtClean="0"/>
              <a:t>, </a:t>
            </a:r>
            <a:r>
              <a:rPr lang="ru-RU" u="sng" dirty="0" smtClean="0"/>
              <a:t>обеспечение доступа в здания организаций</a:t>
            </a:r>
            <a:r>
              <a:rPr lang="ru-RU" dirty="0" smtClean="0"/>
              <a:t>, осуществляющих образовательную деятельность, и другие условия, без которых невозможно или затруднено освоение образовательных программ обучающимися с ОВЗ.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Ст. 79. Организация получения образования обучающимися с ОВЗ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4</a:t>
            </a:r>
            <a:r>
              <a:rPr lang="ru-RU" sz="3200" dirty="0" smtClean="0"/>
              <a:t>. Образование обучающихся с ограниченными возможностями здоровья может быть организовано </a:t>
            </a:r>
            <a:r>
              <a:rPr lang="ru-RU" sz="3200" u="sng" dirty="0" smtClean="0"/>
              <a:t>как совместно с другими обучающимися, так и в отдельных классах, группах</a:t>
            </a:r>
            <a:r>
              <a:rPr lang="ru-RU" sz="3200" dirty="0" smtClean="0"/>
              <a:t> или в отдельных организациях, осуществляющих образовательную деятельность.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Ст. 79. Организация получения образования обучающимися с ОВЗ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sz="3200" dirty="0" smtClean="0"/>
              <a:t>9. Органы государственной власти субъектов Российской Федерации обеспечивают </a:t>
            </a:r>
            <a:r>
              <a:rPr lang="ru-RU" sz="3200" u="sng" dirty="0" smtClean="0"/>
              <a:t>получение профессионального обучения </a:t>
            </a:r>
            <a:r>
              <a:rPr lang="ru-RU" sz="3200" dirty="0" smtClean="0"/>
              <a:t>обучающимися с ограниченными возможностями здоровья (с различными формами умственной отсталости), </a:t>
            </a:r>
            <a:r>
              <a:rPr lang="ru-RU" sz="3200" u="sng" dirty="0" smtClean="0"/>
              <a:t>не имеющими основного общего или среднего общего образовани</a:t>
            </a:r>
            <a:r>
              <a:rPr lang="ru-RU" sz="3200" dirty="0" smtClean="0"/>
              <a:t>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Государственная  программа  РФ "Развитие  образования"  на  2013 - 2020 годы </a:t>
            </a:r>
            <a:br>
              <a:rPr lang="ru-RU" sz="3200" dirty="0" smtClean="0"/>
            </a:br>
            <a:r>
              <a:rPr lang="ru-RU" sz="2800" dirty="0" smtClean="0"/>
              <a:t>(15.05.2013 №792-р)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Увеличится  доля  образовательных  организаций  среднего профессионального образования и высшего образования, здания которых приспособлены  для  обучения  лиц  с  ограниченными  возможностями здоровья, с </a:t>
            </a:r>
            <a:r>
              <a:rPr lang="ru-RU" u="sng" dirty="0" smtClean="0"/>
              <a:t>3 до 25 процентов. </a:t>
            </a:r>
          </a:p>
          <a:p>
            <a:r>
              <a:rPr lang="ru-RU" dirty="0" smtClean="0"/>
              <a:t>Каждый ребенок-инвалид  сможет  получить  качественное  общее образование  по  выбору  в  </a:t>
            </a:r>
            <a:r>
              <a:rPr lang="ru-RU" b="1" dirty="0" smtClean="0"/>
              <a:t>форме  дистанционного,  специального  или инклюзивного  обучения</a:t>
            </a:r>
            <a:r>
              <a:rPr lang="ru-RU" dirty="0" smtClean="0"/>
              <a:t>,  поддержку  в профессиональной  ориентации.</a:t>
            </a:r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717" y="188640"/>
            <a:ext cx="9144000" cy="990600"/>
          </a:xfrm>
        </p:spPr>
        <p:txBody>
          <a:bodyPr/>
          <a:lstStyle/>
          <a:p>
            <a:pPr algn="ctr"/>
            <a:r>
              <a:rPr lang="ru-RU" sz="3200" b="1" dirty="0" smtClean="0"/>
              <a:t>Комплексная программа повышения профессионального уровня педагогических работников (май 2014) 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1600200"/>
            <a:ext cx="8496944" cy="485313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… в целях обеспечения инклюзивного образования лиц с ограниченными возможностями здоровья и </a:t>
            </a:r>
            <a:r>
              <a:rPr lang="ru-RU" b="1" dirty="0" smtClean="0"/>
              <a:t>реализации адаптированных образовательных программ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… одним из необходимых умений педагога считается </a:t>
            </a:r>
            <a:r>
              <a:rPr lang="ru-RU" b="1" dirty="0" smtClean="0"/>
              <a:t>использование и апробация специальных подходов к обучению </a:t>
            </a:r>
            <a:r>
              <a:rPr lang="ru-RU" dirty="0" smtClean="0"/>
              <a:t>в целях включения в образовательный процесс всех обучающихся, в том числе с особыми потребностями в образовании.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225615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Приказ </a:t>
            </a:r>
            <a:r>
              <a:rPr lang="ru-RU" dirty="0" err="1" smtClean="0"/>
              <a:t>Минобрнауки</a:t>
            </a:r>
            <a:r>
              <a:rPr lang="ru-RU" dirty="0" smtClean="0"/>
              <a:t> России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№1598 от 19.12.2014 г. Об утверждении федерального государственного образовательного стандарта начального общего образования обучающихся с ограниченными возможностями здоровья.</a:t>
            </a: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1400200"/>
          </a:xfrm>
        </p:spPr>
        <p:txBody>
          <a:bodyPr/>
          <a:lstStyle/>
          <a:p>
            <a:r>
              <a:rPr lang="ru-RU" dirty="0" smtClean="0"/>
              <a:t>Приказы </a:t>
            </a:r>
            <a:r>
              <a:rPr lang="ru-RU" dirty="0" err="1" smtClean="0"/>
              <a:t>Минобрнауки</a:t>
            </a:r>
            <a:r>
              <a:rPr lang="ru-RU" dirty="0" smtClean="0"/>
              <a:t> России </a:t>
            </a:r>
            <a:r>
              <a:rPr lang="ru-RU" sz="3200" dirty="0" smtClean="0"/>
              <a:t>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800" dirty="0" smtClean="0"/>
              <a:t>№1309 от 09.11.2015 </a:t>
            </a:r>
            <a:r>
              <a:rPr lang="ru-RU" dirty="0" smtClean="0"/>
              <a:t>«Об утверждении Порядка </a:t>
            </a:r>
            <a:r>
              <a:rPr lang="ru-RU" u="sng" dirty="0" smtClean="0"/>
              <a:t>обеспечения доступности </a:t>
            </a:r>
            <a:r>
              <a:rPr lang="ru-RU" dirty="0" smtClean="0"/>
              <a:t>для инвалидов объектов и предоставляемых услуг в сфере образования, а также оказания им при этом необходимой помощи»;</a:t>
            </a:r>
          </a:p>
          <a:p>
            <a:r>
              <a:rPr lang="ru-RU" dirty="0" smtClean="0"/>
              <a:t>№1399 от 02.12.2015 «Об утверждении Плана мероприятий (дорожной карты) Министерства образования и науки РФ по повышению значений показателей </a:t>
            </a:r>
            <a:r>
              <a:rPr lang="ru-RU" b="1" dirty="0" smtClean="0"/>
              <a:t>доступности</a:t>
            </a:r>
            <a:r>
              <a:rPr lang="ru-RU" dirty="0" smtClean="0"/>
              <a:t> для инвалидов </a:t>
            </a:r>
            <a:r>
              <a:rPr lang="ru-RU" b="1" dirty="0" smtClean="0"/>
              <a:t>объектов и предоставляемых </a:t>
            </a:r>
            <a:r>
              <a:rPr lang="ru-RU" dirty="0" smtClean="0"/>
              <a:t>на них </a:t>
            </a:r>
            <a:r>
              <a:rPr lang="ru-RU" b="1" dirty="0" smtClean="0"/>
              <a:t>услуг</a:t>
            </a:r>
            <a:r>
              <a:rPr lang="ru-RU" dirty="0" smtClean="0"/>
              <a:t> в сфере образования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Письмо </a:t>
            </a:r>
            <a:r>
              <a:rPr lang="ru-RU" dirty="0" err="1" smtClean="0"/>
              <a:t>МОиН</a:t>
            </a:r>
            <a:r>
              <a:rPr lang="ru-RU" dirty="0" smtClean="0"/>
              <a:t> РФ </a:t>
            </a:r>
            <a:br>
              <a:rPr lang="ru-RU" dirty="0" smtClean="0"/>
            </a:br>
            <a:r>
              <a:rPr lang="ru-RU" sz="3600" dirty="0" smtClean="0"/>
              <a:t>№ВК-15/07 от 13.01.2016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Рекомендации Министерства образования и науки РФ органам государственной власти субъектов РФ в сфере образования по реализации моделей раннего выявления отклонений и комплексного сопровождения с целью коррекции первых признаков отклонений в развитии детей (</a:t>
            </a:r>
            <a:r>
              <a:rPr lang="ru-RU" u="sng" dirty="0" smtClean="0"/>
              <a:t>СЛУЖБА РАННЕЙ ПОМОЩИ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Письма МО </a:t>
            </a:r>
            <a:r>
              <a:rPr lang="ru-RU" sz="3600" dirty="0" err="1" smtClean="0"/>
              <a:t>иН</a:t>
            </a:r>
            <a:r>
              <a:rPr lang="ru-RU" sz="3600" dirty="0" smtClean="0"/>
              <a:t>  о внедрении ФГОС НОО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Письмо </a:t>
            </a:r>
            <a:r>
              <a:rPr lang="ru-RU" dirty="0" err="1" smtClean="0"/>
              <a:t>МОиН</a:t>
            </a:r>
            <a:r>
              <a:rPr lang="ru-RU" dirty="0" smtClean="0"/>
              <a:t> РФ  </a:t>
            </a:r>
            <a:r>
              <a:rPr lang="ru-RU" sz="3200" dirty="0" smtClean="0"/>
              <a:t>№07-719 от 19.02.2016 «</a:t>
            </a:r>
            <a:r>
              <a:rPr lang="ru-RU" dirty="0" smtClean="0"/>
              <a:t>О подготовке к введению ФГОС ОВЗ» с Приложением «Материалы по реализации ФГОС НОО»;</a:t>
            </a:r>
          </a:p>
          <a:p>
            <a:r>
              <a:rPr lang="ru-RU" dirty="0" smtClean="0"/>
              <a:t>Письмо </a:t>
            </a:r>
            <a:r>
              <a:rPr lang="ru-RU" dirty="0" err="1" smtClean="0"/>
              <a:t>МОиН</a:t>
            </a:r>
            <a:r>
              <a:rPr lang="ru-RU" dirty="0" smtClean="0"/>
              <a:t> РФ </a:t>
            </a:r>
            <a:r>
              <a:rPr lang="ru-RU" sz="3200" dirty="0" smtClean="0"/>
              <a:t>№ВК-452/07 от 11.03.2016 «</a:t>
            </a:r>
            <a:r>
              <a:rPr lang="ru-RU" dirty="0" smtClean="0"/>
              <a:t>О введении ФГОС ОВЗ» с Приложением «Методические рекомендации по вопросам внедрения ФГОС НОО для детей с умственной отсталостью»;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2286000" y="3714752"/>
            <a:ext cx="6477000" cy="2076448"/>
          </a:xfrm>
        </p:spPr>
        <p:txBody>
          <a:bodyPr>
            <a:noAutofit/>
          </a:bodyPr>
          <a:lstStyle/>
          <a:p>
            <a:r>
              <a:rPr lang="ru-RU" sz="3600" b="1" cap="none" dirty="0" smtClean="0">
                <a:solidFill>
                  <a:srgbClr val="002060"/>
                </a:solidFill>
                <a:ea typeface="Tw Cen MT" pitchFamily="34" charset="0"/>
                <a:cs typeface="Tw Cen MT" pitchFamily="34" charset="0"/>
                <a:sym typeface="Tw Cen MT" pitchFamily="34" charset="0"/>
              </a:rPr>
              <a:t>НОРМАТИВНО-ПРАВОВАЯ БАЗА ИНКЛЮЗИВНОГО ОБРАЗОВАНИЯ</a:t>
            </a:r>
            <a:endParaRPr lang="ru-RU" sz="2800" b="1" cap="none" dirty="0" smtClean="0">
              <a:solidFill>
                <a:srgbClr val="002060"/>
              </a:solidFill>
              <a:ea typeface="Tw Cen MT" pitchFamily="34" charset="0"/>
              <a:cs typeface="Tw Cen MT" pitchFamily="34" charset="0"/>
              <a:sym typeface="Tw Cen MT" pitchFamily="34" charset="0"/>
            </a:endParaRP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2362200" y="6049963"/>
            <a:ext cx="6705600" cy="6858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ts val="713"/>
              </a:spcBef>
              <a:buClrTx/>
              <a:buFont typeface="Tw Cen MT" pitchFamily="34" charset="0"/>
              <a:buNone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a typeface="Tw Cen MT" pitchFamily="34" charset="0"/>
                <a:cs typeface="Tw Cen MT" pitchFamily="34" charset="0"/>
                <a:sym typeface="Tw Cen MT" pitchFamily="34" charset="0"/>
              </a:rPr>
              <a:t>3. Документы в системе дополнительного образования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ФЗ «Об образовании в РФ </a:t>
            </a:r>
            <a:br>
              <a:rPr lang="ru-RU" b="1" dirty="0" smtClean="0"/>
            </a:br>
            <a:r>
              <a:rPr lang="ru-RU" sz="2800" b="1" dirty="0" smtClean="0"/>
              <a:t>от 29.12.2012 № 273-ФЗ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 smtClean="0"/>
              <a:t>– </a:t>
            </a:r>
            <a:r>
              <a:rPr lang="ru-RU" sz="2800" i="1" dirty="0" smtClean="0"/>
              <a:t>п.4. ст.12; п. 2 ст. 75 говорит о том, что дополнительные общеобразовательные программы подразделяются на: </a:t>
            </a:r>
            <a:r>
              <a:rPr lang="ru-RU" sz="2800" i="1" dirty="0" err="1" smtClean="0"/>
              <a:t>общеразвивающие</a:t>
            </a:r>
            <a:r>
              <a:rPr lang="ru-RU" sz="2800" i="1" dirty="0" smtClean="0"/>
              <a:t> и </a:t>
            </a:r>
            <a:r>
              <a:rPr lang="ru-RU" sz="2800" i="1" dirty="0" err="1" smtClean="0"/>
              <a:t>предпрофессиональные</a:t>
            </a:r>
            <a:r>
              <a:rPr lang="ru-RU" sz="2800" i="1" dirty="0" smtClean="0"/>
              <a:t> программы;</a:t>
            </a:r>
          </a:p>
          <a:p>
            <a:pPr>
              <a:buNone/>
            </a:pPr>
            <a:r>
              <a:rPr lang="ru-RU" sz="2800" i="1" dirty="0" smtClean="0"/>
              <a:t>п. 4 ст. 75 гласит, что: содержание дополнительных </a:t>
            </a:r>
            <a:r>
              <a:rPr lang="ru-RU" sz="2800" i="1" dirty="0" err="1" smtClean="0"/>
              <a:t>общеразвивающих</a:t>
            </a:r>
            <a:r>
              <a:rPr lang="ru-RU" sz="2800" i="1" dirty="0" smtClean="0"/>
              <a:t> программ и сроки обучения по ним </a:t>
            </a:r>
            <a:r>
              <a:rPr lang="ru-RU" sz="2800" b="1" i="1" dirty="0" smtClean="0"/>
              <a:t>определяются образовательной программой, </a:t>
            </a:r>
            <a:r>
              <a:rPr lang="ru-RU" sz="2800" dirty="0" smtClean="0"/>
              <a:t>разработанной и утвержденной организацией, осуществляющей образовательную деятельность</a:t>
            </a:r>
          </a:p>
          <a:p>
            <a:pPr>
              <a:buNone/>
            </a:pPr>
            <a:endParaRPr lang="ru-RU" sz="2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Документы в системе дополнительного образования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 smtClean="0"/>
              <a:t>Порядок </a:t>
            </a:r>
            <a:r>
              <a:rPr lang="ru-RU" b="1" dirty="0" smtClean="0"/>
              <a:t>организации и осуществления образовательной деятельности по </a:t>
            </a:r>
            <a:r>
              <a:rPr lang="ru-RU" dirty="0" smtClean="0"/>
              <a:t>дополнительным общеобразовательным программам, утвержденный приказом Министерства </a:t>
            </a:r>
            <a:r>
              <a:rPr lang="ru-RU" dirty="0" smtClean="0"/>
              <a:t>просвещения РФ </a:t>
            </a:r>
            <a:r>
              <a:rPr lang="ru-RU" dirty="0" smtClean="0"/>
              <a:t>от </a:t>
            </a:r>
            <a:r>
              <a:rPr lang="ru-RU" dirty="0" smtClean="0"/>
              <a:t>9 ноября </a:t>
            </a:r>
            <a:r>
              <a:rPr lang="ru-RU" dirty="0" smtClean="0"/>
              <a:t>2018 </a:t>
            </a:r>
            <a:r>
              <a:rPr lang="ru-RU" dirty="0" smtClean="0"/>
              <a:t>г. </a:t>
            </a:r>
            <a:r>
              <a:rPr lang="ru-RU" b="1" dirty="0" smtClean="0"/>
              <a:t>№ </a:t>
            </a:r>
            <a:r>
              <a:rPr lang="ru-RU" b="1" dirty="0" smtClean="0"/>
              <a:t>196;</a:t>
            </a:r>
            <a:endParaRPr lang="ru-RU" b="1" dirty="0" smtClean="0"/>
          </a:p>
          <a:p>
            <a:r>
              <a:rPr lang="ru-RU" b="1" dirty="0" smtClean="0"/>
              <a:t>Концепция развития дополнительного образования детей. </a:t>
            </a:r>
            <a:r>
              <a:rPr lang="ru-RU" dirty="0" smtClean="0"/>
              <a:t>Распоряжение Правительства РФ от 04 сентября 2014 г. </a:t>
            </a:r>
            <a:r>
              <a:rPr lang="ru-RU" b="1" dirty="0" smtClean="0"/>
              <a:t>№ 1726-р;</a:t>
            </a:r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Документы в системе дополнительного образования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 smtClean="0"/>
              <a:t>Санитарно-эпидемиологические требования </a:t>
            </a:r>
            <a:r>
              <a:rPr lang="ru-RU" dirty="0" smtClean="0"/>
              <a:t>к устройству, содержанию и организации режима работы образовательных организаций дополнительного образования детей </a:t>
            </a:r>
            <a:r>
              <a:rPr lang="ru-RU" b="1" dirty="0" err="1" smtClean="0"/>
              <a:t>СанПиН</a:t>
            </a:r>
            <a:r>
              <a:rPr lang="ru-RU" b="1" dirty="0" smtClean="0"/>
              <a:t> 2.4.4.3172-14, </a:t>
            </a:r>
            <a:r>
              <a:rPr lang="ru-RU" dirty="0" smtClean="0"/>
              <a:t>утвержденные Постановлением </a:t>
            </a:r>
            <a:r>
              <a:rPr lang="ru-RU" b="1" dirty="0" smtClean="0"/>
              <a:t>главного </a:t>
            </a:r>
            <a:r>
              <a:rPr lang="ru-RU" dirty="0" smtClean="0"/>
              <a:t>государственного санитарного врача Российской Федерации от 04.07.2014 г.;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Документы в системе дополнительного образования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800" b="1" dirty="0" smtClean="0"/>
              <a:t>Санитарно-эпидемиологические требования </a:t>
            </a:r>
            <a:r>
              <a:rPr lang="ru-RU" sz="2800" dirty="0" smtClean="0"/>
              <a:t>к условиям и организации обучения и воспитания в организациях, осуществляющих образовательную деятельность по адаптированным основным общеобразовательным программам для обучающихся с ограниченными возможностями здоровья, </a:t>
            </a:r>
            <a:r>
              <a:rPr lang="ru-RU" sz="2800" b="1" dirty="0" err="1" smtClean="0"/>
              <a:t>СанПиН</a:t>
            </a:r>
            <a:r>
              <a:rPr lang="ru-RU" sz="2800" b="1" dirty="0" smtClean="0"/>
              <a:t> 2.4.2.3286-15</a:t>
            </a:r>
            <a:r>
              <a:rPr lang="ru-RU" sz="2800" dirty="0" smtClean="0"/>
              <a:t>, утвержденные Постановлением главного государственного санитарного врача Российской Федерации от 10.07.2015 г. № 26 (вступил в действие с 01.09.2016г.).</a:t>
            </a:r>
            <a:endParaRPr lang="ru-RU" sz="2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Документы в системе дополнительного образования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 smtClean="0"/>
              <a:t> В </a:t>
            </a:r>
            <a:r>
              <a:rPr lang="ru-RU" sz="2800" b="1" dirty="0" smtClean="0"/>
              <a:t>Законе ФЗ-273 </a:t>
            </a:r>
            <a:r>
              <a:rPr lang="ru-RU" sz="2800" dirty="0" smtClean="0"/>
              <a:t>дополнительное образование детей с ОВЗ и детей-инвалидов описано в ст.: </a:t>
            </a:r>
            <a:r>
              <a:rPr lang="ru-RU" sz="2800" i="1" dirty="0" smtClean="0"/>
              <a:t>2; 10; 11; 12; 13; 16; 17; 25; 27; 28; 34; 75; 79;</a:t>
            </a:r>
          </a:p>
          <a:p>
            <a:pPr>
              <a:buNone/>
            </a:pPr>
            <a:r>
              <a:rPr lang="ru-RU" sz="2800" i="1" dirty="0" smtClean="0"/>
              <a:t>Например:</a:t>
            </a:r>
          </a:p>
          <a:p>
            <a:r>
              <a:rPr lang="ru-RU" sz="2800" dirty="0" smtClean="0"/>
              <a:t> </a:t>
            </a:r>
            <a:r>
              <a:rPr lang="ru-RU" sz="2800" i="1" dirty="0" smtClean="0"/>
              <a:t>п.5 ст.12; п.4 ст.75 гласит, что содержание дополнительных </a:t>
            </a:r>
            <a:r>
              <a:rPr lang="ru-RU" sz="2800" i="1" dirty="0" err="1" smtClean="0"/>
              <a:t>общеразвивающих</a:t>
            </a:r>
            <a:r>
              <a:rPr lang="ru-RU" sz="2800" i="1" dirty="0" smtClean="0"/>
              <a:t> программ и сроки обучения по ним </a:t>
            </a:r>
            <a:r>
              <a:rPr lang="ru-RU" sz="2800" b="1" i="1" dirty="0" smtClean="0"/>
              <a:t>определяются образовательной программой, разработанной и утвержденной организацией, осуществляющей образовательную деятельность.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Документы в системе дополнительного образования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 smtClean="0"/>
              <a:t> </a:t>
            </a:r>
            <a:r>
              <a:rPr lang="ru-RU" sz="2800" b="1" dirty="0" smtClean="0"/>
              <a:t>В Законе ФЗ-273 </a:t>
            </a:r>
            <a:r>
              <a:rPr lang="ru-RU" sz="2800" dirty="0" smtClean="0"/>
              <a:t>дополнительное образование детей с ОВЗ и детей-инвалидов описано в ст.: </a:t>
            </a:r>
            <a:r>
              <a:rPr lang="ru-RU" sz="2800" i="1" dirty="0" smtClean="0"/>
              <a:t>2; 10; 11; 12; 13; 16; 17; 25; 27; 28; 34; 75; 79;</a:t>
            </a:r>
          </a:p>
          <a:p>
            <a:pPr>
              <a:buNone/>
            </a:pPr>
            <a:r>
              <a:rPr lang="ru-RU" sz="2800" i="1" dirty="0" smtClean="0"/>
              <a:t>Например:</a:t>
            </a:r>
          </a:p>
          <a:p>
            <a:r>
              <a:rPr lang="ru-RU" sz="2800" dirty="0" smtClean="0"/>
              <a:t> п.6; п.8; п.18 - п.22: содержат сведения об условиях организации образовательного процесса для детей с ОВЗ и детей- инвалидов</a:t>
            </a:r>
            <a:endParaRPr lang="ru-RU" sz="2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Документы в системе дополнительного образования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800" dirty="0" smtClean="0"/>
              <a:t> </a:t>
            </a:r>
            <a:r>
              <a:rPr lang="ru-RU" sz="3200" b="1" dirty="0" smtClean="0"/>
              <a:t>Методические рекомендации </a:t>
            </a:r>
            <a:r>
              <a:rPr lang="ru-RU" sz="3200" dirty="0" smtClean="0"/>
              <a:t>по проектированию дополнительных общеобразовательных программ (включая </a:t>
            </a:r>
            <a:r>
              <a:rPr lang="ru-RU" sz="3200" dirty="0" err="1" smtClean="0"/>
              <a:t>разноуровневые</a:t>
            </a:r>
            <a:r>
              <a:rPr lang="ru-RU" sz="3200" dirty="0" smtClean="0"/>
              <a:t> программы). </a:t>
            </a:r>
            <a:r>
              <a:rPr lang="ru-RU" sz="3200" b="1" dirty="0" smtClean="0"/>
              <a:t>Письмо Министерства образования и науки РФ</a:t>
            </a:r>
            <a:r>
              <a:rPr lang="ru-RU" sz="3200" dirty="0" smtClean="0"/>
              <a:t> </a:t>
            </a:r>
            <a:r>
              <a:rPr lang="ru-RU" sz="3200" b="1" dirty="0" smtClean="0"/>
              <a:t>от 18.11.2015 № 09-3242;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Документы в системе дополнительного образования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800" dirty="0" smtClean="0"/>
              <a:t> </a:t>
            </a:r>
            <a:r>
              <a:rPr lang="ru-RU" sz="2800" b="1" dirty="0" smtClean="0"/>
              <a:t>Методические рекомендации по реализации адаптированных дополнительных общеобразовательных программ </a:t>
            </a:r>
            <a:r>
              <a:rPr lang="ru-RU" sz="2800" dirty="0" smtClean="0"/>
              <a:t>способствующих социально-психологической реабилитации, профессиональному самоопределению детей с ограниченными возможностями здоровья, включая детей-инвалидов, с учетом их особых образовательных потребностей. </a:t>
            </a:r>
            <a:r>
              <a:rPr lang="ru-RU" sz="2800" b="1" dirty="0" smtClean="0"/>
              <a:t>Письмо Министерства образования и науки РФ от 29.03.2016 года № ВК- 641/09;</a:t>
            </a:r>
            <a:endParaRPr lang="ru-RU" sz="28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Документы в системе дополнительного образования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Письмо </a:t>
            </a:r>
            <a:r>
              <a:rPr lang="ru-RU" dirty="0" err="1" smtClean="0"/>
              <a:t>Минобрнауки</a:t>
            </a:r>
            <a:r>
              <a:rPr lang="ru-RU" dirty="0" smtClean="0"/>
              <a:t> РФ от 27.03.2000 № 27/901-6 «О </a:t>
            </a:r>
            <a:r>
              <a:rPr lang="ru-RU" dirty="0" err="1" smtClean="0"/>
              <a:t>психолого-медико-педагогическом</a:t>
            </a:r>
            <a:r>
              <a:rPr lang="ru-RU" dirty="0" smtClean="0"/>
              <a:t> консилиуме (</a:t>
            </a:r>
            <a:r>
              <a:rPr lang="ru-RU" dirty="0" err="1" smtClean="0"/>
              <a:t>ПМПк</a:t>
            </a:r>
            <a:r>
              <a:rPr lang="ru-RU" dirty="0" smtClean="0"/>
              <a:t>) образовательного учреждения»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 </a:t>
            </a:r>
            <a:r>
              <a:rPr lang="en-US" b="1" dirty="0" smtClean="0">
                <a:hlinkClick r:id="rId2"/>
              </a:rPr>
              <a:t>http://fgosreestr.ru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cap="all" dirty="0" smtClean="0">
                <a:hlinkClick r:id="rId2" tooltip="Главная"/>
              </a:rPr>
              <a:t>РЕЕСТР ПРИМЕРНЫХ ОСНОВНЫХ ОБЩЕОБРАЗОВАТЕЛЬНЫХ ПРОГРАММ</a:t>
            </a:r>
            <a:r>
              <a:rPr lang="ru-RU" cap="all" dirty="0" smtClean="0"/>
              <a:t>  МИНИСТЕРСТВО ОБРАЗОВАНИЯ И НАУКИ РОССИЙСКОЙ ФЕДЕРАЦИИ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2286000" y="3714752"/>
            <a:ext cx="6477000" cy="2076448"/>
          </a:xfrm>
        </p:spPr>
        <p:txBody>
          <a:bodyPr>
            <a:noAutofit/>
          </a:bodyPr>
          <a:lstStyle/>
          <a:p>
            <a:r>
              <a:rPr lang="ru-RU" sz="3600" b="1" cap="none" dirty="0" smtClean="0">
                <a:solidFill>
                  <a:srgbClr val="002060"/>
                </a:solidFill>
                <a:ea typeface="Tw Cen MT" pitchFamily="34" charset="0"/>
                <a:cs typeface="Tw Cen MT" pitchFamily="34" charset="0"/>
                <a:sym typeface="Tw Cen MT" pitchFamily="34" charset="0"/>
              </a:rPr>
              <a:t>НОРМАТИВНО-ПРАВОВАЯ БАЗА ИНКЛЮЗИВНОГО ОБРАЗОВАНИЯ</a:t>
            </a:r>
            <a:endParaRPr lang="ru-RU" sz="2800" b="1" cap="none" dirty="0" smtClean="0">
              <a:solidFill>
                <a:srgbClr val="002060"/>
              </a:solidFill>
              <a:ea typeface="Tw Cen MT" pitchFamily="34" charset="0"/>
              <a:cs typeface="Tw Cen MT" pitchFamily="34" charset="0"/>
              <a:sym typeface="Tw Cen MT" pitchFamily="34" charset="0"/>
            </a:endParaRP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2362200" y="6049963"/>
            <a:ext cx="6705600" cy="685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ts val="713"/>
              </a:spcBef>
              <a:buClrTx/>
              <a:buFont typeface="Tw Cen MT" pitchFamily="34" charset="0"/>
              <a:buNone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a typeface="Tw Cen MT" pitchFamily="34" charset="0"/>
                <a:cs typeface="Tw Cen MT" pitchFamily="34" charset="0"/>
                <a:sym typeface="Tw Cen MT" pitchFamily="34" charset="0"/>
              </a:rPr>
              <a:t>4. Локальные документы, акты, положения образовательного учреждения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ea typeface="Tw Cen MT" pitchFamily="34" charset="0"/>
              <a:cs typeface="Tw Cen MT" pitchFamily="34" charset="0"/>
              <a:sym typeface="Tw Cen MT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Устав ОУ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3200" dirty="0" smtClean="0"/>
              <a:t>виды реализуемых образовательных программ с указанием уровня образования и (или</a:t>
            </a:r>
            <a:r>
              <a:rPr lang="ru-RU" sz="3200" dirty="0" smtClean="0"/>
              <a:t>) направленности</a:t>
            </a:r>
            <a:r>
              <a:rPr lang="ru-RU" sz="3200" dirty="0" smtClean="0"/>
              <a:t>,   в   </a:t>
            </a:r>
            <a:r>
              <a:rPr lang="ru-RU" sz="3200" b="1" dirty="0" smtClean="0"/>
              <a:t>том   числе   и   адаптированные </a:t>
            </a:r>
            <a:r>
              <a:rPr lang="ru-RU" sz="3200" b="1" dirty="0" smtClean="0"/>
              <a:t>общеобразовательные программы</a:t>
            </a:r>
            <a:r>
              <a:rPr lang="ru-RU" sz="3200" dirty="0" smtClean="0"/>
              <a:t>;</a:t>
            </a:r>
          </a:p>
          <a:p>
            <a:r>
              <a:rPr lang="ru-RU" sz="3200" dirty="0" smtClean="0"/>
              <a:t>структура </a:t>
            </a:r>
            <a:r>
              <a:rPr lang="ru-RU" sz="3200" dirty="0" smtClean="0"/>
              <a:t>и компетенция органов управления </a:t>
            </a:r>
            <a:r>
              <a:rPr lang="ru-RU" sz="3200" dirty="0" smtClean="0"/>
              <a:t>образовательным процессом детей с ОВЗ, порядок их </a:t>
            </a:r>
            <a:r>
              <a:rPr lang="ru-RU" sz="3200" dirty="0" smtClean="0"/>
              <a:t>формирования и сроки </a:t>
            </a:r>
            <a:r>
              <a:rPr lang="ru-RU" sz="3200" dirty="0" smtClean="0"/>
              <a:t>полномочий с учетом </a:t>
            </a: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Устав ОУ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3200" dirty="0" smtClean="0"/>
              <a:t>порядок   участия   в   управлении   образовательной   организацией   обучающихся  </a:t>
            </a:r>
            <a:r>
              <a:rPr lang="ru-RU" sz="3200" dirty="0" smtClean="0"/>
              <a:t>с ОВЗ и их родителей </a:t>
            </a:r>
            <a:r>
              <a:rPr lang="ru-RU" sz="3200" dirty="0" smtClean="0"/>
              <a:t>(законных представителей</a:t>
            </a:r>
            <a:r>
              <a:rPr lang="ru-RU" sz="3200" dirty="0" smtClean="0"/>
              <a:t>),</a:t>
            </a:r>
            <a:endParaRPr lang="ru-RU" sz="3200" dirty="0" smtClean="0"/>
          </a:p>
          <a:p>
            <a:r>
              <a:rPr lang="ru-RU" sz="3200" dirty="0" smtClean="0"/>
              <a:t>права, обязанности и ответственность иных работников образовательной </a:t>
            </a:r>
            <a:r>
              <a:rPr lang="ru-RU" sz="3200" dirty="0" smtClean="0"/>
              <a:t>организации участвующих в образовательном процессе и </a:t>
            </a:r>
            <a:r>
              <a:rPr lang="ru-RU" sz="3200" dirty="0" smtClean="0"/>
              <a:t>иные положения.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ПОЛОЖЕНИЯ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3200" dirty="0" smtClean="0"/>
              <a:t>Положение об информационном сопровождении </a:t>
            </a:r>
            <a:r>
              <a:rPr lang="ru-RU" sz="3200" dirty="0" smtClean="0"/>
              <a:t> детей с ОВЗ .</a:t>
            </a:r>
            <a:endParaRPr lang="ru-RU" sz="3200" dirty="0" smtClean="0"/>
          </a:p>
          <a:p>
            <a:r>
              <a:rPr lang="ru-RU" sz="3200" dirty="0" smtClean="0"/>
              <a:t>Положение о взаимодействии с родительской общественностью </a:t>
            </a:r>
            <a:r>
              <a:rPr lang="ru-RU" sz="3200" dirty="0" smtClean="0"/>
              <a:t>в </a:t>
            </a:r>
            <a:r>
              <a:rPr lang="ru-RU" sz="3200" dirty="0" smtClean="0"/>
              <a:t>части внедрения </a:t>
            </a:r>
            <a:r>
              <a:rPr lang="ru-RU" sz="3200" dirty="0" smtClean="0"/>
              <a:t>АОП для детей с ОВЗ.</a:t>
            </a:r>
            <a:endParaRPr lang="ru-RU" sz="3200" dirty="0" smtClean="0"/>
          </a:p>
          <a:p>
            <a:r>
              <a:rPr lang="ru-RU" sz="3200" dirty="0" smtClean="0"/>
              <a:t>Положение о рабочих программах отдельных </a:t>
            </a:r>
            <a:r>
              <a:rPr lang="ru-RU" sz="3200" dirty="0" smtClean="0"/>
              <a:t>коррекционных курсов для детей с ОВЗ.</a:t>
            </a:r>
            <a:endParaRPr lang="ru-RU" sz="3200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Договор </a:t>
            </a:r>
            <a:r>
              <a:rPr lang="ru-RU" dirty="0" smtClean="0"/>
              <a:t>образовательной организации с родителями (законными представителями) обучающихся с ОВЗ.</a:t>
            </a:r>
          </a:p>
          <a:p>
            <a:r>
              <a:rPr lang="ru-RU" dirty="0" smtClean="0"/>
              <a:t>Положение о распределении стимулирующей части фонда оплаты труда работников образовательного учреждения, отражающей результативность внедрения </a:t>
            </a:r>
            <a:r>
              <a:rPr lang="ru-RU" dirty="0" smtClean="0"/>
              <a:t>АДОП и </a:t>
            </a:r>
            <a:r>
              <a:rPr lang="ru-RU" dirty="0" smtClean="0"/>
              <a:t>качество образовательных услуг, оказываемых обучающимся с ОВЗ.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Положение о создании </a:t>
            </a:r>
            <a:r>
              <a:rPr lang="ru-RU" dirty="0" err="1" smtClean="0"/>
              <a:t>Психолого-медико-педагогическом</a:t>
            </a:r>
            <a:r>
              <a:rPr lang="ru-RU" dirty="0" smtClean="0"/>
              <a:t> консилиуме ОУ.</a:t>
            </a:r>
          </a:p>
          <a:p>
            <a:r>
              <a:rPr lang="ru-RU" dirty="0" smtClean="0"/>
              <a:t>Положение </a:t>
            </a:r>
            <a:r>
              <a:rPr lang="ru-RU" dirty="0" smtClean="0"/>
              <a:t>о создании </a:t>
            </a:r>
            <a:r>
              <a:rPr lang="ru-RU" dirty="0" smtClean="0"/>
              <a:t>ресурсного </a:t>
            </a:r>
            <a:r>
              <a:rPr lang="ru-RU" dirty="0" smtClean="0"/>
              <a:t>центра по методическому и </a:t>
            </a:r>
            <a:r>
              <a:rPr lang="ru-RU" dirty="0" err="1" smtClean="0"/>
              <a:t>психолого</a:t>
            </a:r>
            <a:r>
              <a:rPr lang="ru-RU" dirty="0" smtClean="0"/>
              <a:t>- педагогическому   сопровождению   обучающихся   с   ОВЗ   из   иных   </a:t>
            </a:r>
            <a:r>
              <a:rPr lang="ru-RU" dirty="0" smtClean="0"/>
              <a:t>образовательных организаций, в том числе и оказании платных дополнительных образовательных услуг.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S010352480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5D50839-5819-4DC3-97AB-406CC58463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TS010352480</Template>
  <TotalTime>0</TotalTime>
  <Words>2155</Words>
  <Application>Microsoft Office PowerPoint</Application>
  <PresentationFormat>Экран (4:3)</PresentationFormat>
  <Paragraphs>147</Paragraphs>
  <Slides>49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0" baseType="lpstr">
      <vt:lpstr>TS010352480</vt:lpstr>
      <vt:lpstr>НОРМАТИВНО-ПРАВОВАЯ БАЗА ИНКЛЮЗИВНОГО ОБРАЗОВАНИЯ</vt:lpstr>
      <vt:lpstr>Международное законодательство </vt:lpstr>
      <vt:lpstr>Международное законодательство </vt:lpstr>
      <vt:lpstr>Международное законодательство </vt:lpstr>
      <vt:lpstr>Международное законодательство </vt:lpstr>
      <vt:lpstr>Конвенция о правах инвалидов</vt:lpstr>
      <vt:lpstr>Статья 24 Конвенции… </vt:lpstr>
      <vt:lpstr>В соответствии с Конвенцией, образование направлено на:</vt:lpstr>
      <vt:lpstr>В соответствии с Конвенцией, образование направлено на:</vt:lpstr>
      <vt:lpstr>В результате ратификации Конвенции РФ:</vt:lpstr>
      <vt:lpstr>НОРМАТИВНО-ПРАВОВАЯ БАЗА ИНКЛЮЗИВНОГО ОБРАЗОВАНИЯ</vt:lpstr>
      <vt:lpstr>Ст. 43 Конституции России…</vt:lpstr>
      <vt:lpstr>ФЗ "О социальной защите инвалидов в Российской Федерации" №181 от 24.11.1995 </vt:lpstr>
      <vt:lpstr>ФЗ «Об основных гарантиях прав ребенка в Российской Федерации» №124 от 24.07.1998 </vt:lpstr>
      <vt:lpstr>Закон об образовании РФ</vt:lpstr>
      <vt:lpstr>Закон об образовании РФ</vt:lpstr>
      <vt:lpstr> Закон об образовании РФ, ст.2 </vt:lpstr>
      <vt:lpstr>Закон об образовании РФ, ст.2</vt:lpstr>
      <vt:lpstr>Закон об образовании РФ, ст. 55</vt:lpstr>
      <vt:lpstr>Закон об образовании РФ, ст. 60</vt:lpstr>
      <vt:lpstr>Ст. 79. Организация получения образования обучающимися с ОВЗ</vt:lpstr>
      <vt:lpstr>Ст. 79. Организация получения образования обучающимися с ОВЗ</vt:lpstr>
      <vt:lpstr>Ст. 79. Организация получения образования обучающимися с ОВЗ</vt:lpstr>
      <vt:lpstr>Продолжение п.3</vt:lpstr>
      <vt:lpstr>Ст. 79. Организация получения образования обучающимися с ОВЗ</vt:lpstr>
      <vt:lpstr>Ст. 79. Организация получения образования обучающимися с ОВЗ</vt:lpstr>
      <vt:lpstr>Государственная  программа  РФ "Развитие  образования"  на  2013 - 2020 годы  (15.05.2013 №792-р)</vt:lpstr>
      <vt:lpstr>Комплексная программа повышения профессионального уровня педагогических работников (май 2014) </vt:lpstr>
      <vt:lpstr>Приказ Минобрнауки России</vt:lpstr>
      <vt:lpstr>Приказы Минобрнауки России    </vt:lpstr>
      <vt:lpstr>Письмо МОиН РФ  №ВК-15/07 от 13.01.2016</vt:lpstr>
      <vt:lpstr>Письма МО иН  о внедрении ФГОС НОО</vt:lpstr>
      <vt:lpstr>НОРМАТИВНО-ПРАВОВАЯ БАЗА ИНКЛЮЗИВНОГО ОБРАЗОВАНИЯ</vt:lpstr>
      <vt:lpstr> ФЗ «Об образовании в РФ  от 29.12.2012 № 273-ФЗ </vt:lpstr>
      <vt:lpstr>Документы в системе дополнительного образования</vt:lpstr>
      <vt:lpstr>Документы в системе дополнительного образования</vt:lpstr>
      <vt:lpstr>Документы в системе дополнительного образования</vt:lpstr>
      <vt:lpstr>Документы в системе дополнительного образования</vt:lpstr>
      <vt:lpstr>Документы в системе дополнительного образования</vt:lpstr>
      <vt:lpstr>Документы в системе дополнительного образования</vt:lpstr>
      <vt:lpstr>Документы в системе дополнительного образования</vt:lpstr>
      <vt:lpstr>Документы в системе дополнительного образования</vt:lpstr>
      <vt:lpstr> http://fgosreestr.ru</vt:lpstr>
      <vt:lpstr>НОРМАТИВНО-ПРАВОВАЯ БАЗА ИНКЛЮЗИВНОГО ОБРАЗОВАНИЯ</vt:lpstr>
      <vt:lpstr>Устав ОУ</vt:lpstr>
      <vt:lpstr>Устав ОУ</vt:lpstr>
      <vt:lpstr>ПОЛОЖЕНИЯ </vt:lpstr>
      <vt:lpstr>ПОЛОЖЕНИЯ</vt:lpstr>
      <vt:lpstr>ПОЛОЖЕНИЯ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2013-02-09T10:47:11Z</dcterms:created>
  <dcterms:modified xsi:type="dcterms:W3CDTF">2019-02-12T06:52:03Z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TC101671251049</vt:lpwstr>
  </property>
</Properties>
</file>