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300" r:id="rId6"/>
    <p:sldId id="260" r:id="rId7"/>
    <p:sldId id="261" r:id="rId8"/>
    <p:sldId id="299" r:id="rId9"/>
    <p:sldId id="268" r:id="rId10"/>
    <p:sldId id="262" r:id="rId11"/>
    <p:sldId id="263" r:id="rId12"/>
    <p:sldId id="296" r:id="rId13"/>
    <p:sldId id="264" r:id="rId14"/>
    <p:sldId id="265" r:id="rId15"/>
    <p:sldId id="269" r:id="rId16"/>
    <p:sldId id="271" r:id="rId17"/>
    <p:sldId id="270" r:id="rId18"/>
    <p:sldId id="266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10766-AD2A-43DC-9605-9A7EE164A522}" type="datetimeFigureOut">
              <a:rPr lang="ru-RU" smtClean="0"/>
              <a:t>18.03.2023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47B2B-14BE-4DBC-84AE-068DC1B232A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47B2B-14BE-4DBC-84AE-068DC1B232A7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47B2B-14BE-4DBC-84AE-068DC1B232A7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704" y="2492896"/>
            <a:ext cx="57150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itchFamily="66" charset="0"/>
              </a:rPr>
              <a:t>Как  учились дети в прошлом</a:t>
            </a:r>
            <a:endParaRPr lang="ru-RU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" name="Picture 4" descr="C:\Users\кал\Pictures\ш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786322"/>
            <a:ext cx="2005012" cy="1852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167" t="74123" r="21434" b="8573"/>
          <a:stretch/>
        </p:blipFill>
        <p:spPr>
          <a:xfrm>
            <a:off x="2339752" y="260648"/>
            <a:ext cx="4680520" cy="2066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214290"/>
            <a:ext cx="6075702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Когда и какие появились школы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5429264"/>
            <a:ext cx="857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старину детей учили навыкам ведения домашнего хозяйства, крестьянского и ремесленного труда.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кал\Pictures\картинки\Sample Pictures\СТАРИННЫЙ БЫТ РУСИ\Отец научит…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2676462" cy="3449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кал\Pictures\картинки\Sample Pictures\СТАРИННЫЙ БЫТ РУСИ\Подмастерье у сапожни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928670"/>
            <a:ext cx="2786082" cy="3531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:\Users\кал\Pictures\нн.jpg"/>
          <p:cNvPicPr>
            <a:picLocks noChangeAspect="1" noChangeArrowheads="1"/>
          </p:cNvPicPr>
          <p:nvPr/>
        </p:nvPicPr>
        <p:blipFill>
          <a:blip r:embed="rId4" cstate="print"/>
          <a:srcRect b="179"/>
          <a:stretch>
            <a:fillRect/>
          </a:stretch>
        </p:blipFill>
        <p:spPr bwMode="auto">
          <a:xfrm>
            <a:off x="6000760" y="1071546"/>
            <a:ext cx="2917982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285728"/>
            <a:ext cx="8143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Читать и писать на Руси стали учить около 1000 лет назад. Книги в то время печатать ещё не умели. Их писали на выделанной тонкой коже животных- пергаменте. Листы пергамента сшивали в книги с деревянными обложками и металлическими застёжками. Каждая книга писалась около нескольких месяцев и ценилась на вес золота. </a:t>
            </a:r>
            <a:endParaRPr lang="ru-RU" sz="2400" dirty="0"/>
          </a:p>
        </p:txBody>
      </p:sp>
      <p:pic>
        <p:nvPicPr>
          <p:cNvPr id="3074" name="Picture 2" descr="C:\Users\кал\Pictures\Рисунок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928934"/>
            <a:ext cx="2916630" cy="3663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кал\Pictures\ццц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357562"/>
            <a:ext cx="4905470" cy="3206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8858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Для переписки книг нужны были грамотные люди. В крупных городах на учение к монахам стали брать мальчиков из зажиточных семей. Некоторые из них стали летописцами и донесли до нашего времени сведения о жизни в Древней Руси.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a7f5bb79d7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564904"/>
            <a:ext cx="2020514" cy="2982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28564" y="5929330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+mj-lt"/>
              </a:rPr>
              <a:t>С древней истории мира начал свою летопись «Повесть временных лет» Нестор, монах одного из киевских монастырей. Её главная тема – русская земля, её защита.</a:t>
            </a:r>
            <a:endParaRPr lang="ru-RU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1" descr="BerGr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571480"/>
            <a:ext cx="3609975" cy="3357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23" name="Рисунок 2" descr="gramota_onfima_548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500042"/>
            <a:ext cx="3686175" cy="3686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85720" y="4714884"/>
            <a:ext cx="88582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+mj-lt"/>
                <a:cs typeface="+mn-cs"/>
              </a:rPr>
              <a:t>Первую школу </a:t>
            </a:r>
            <a:r>
              <a:rPr lang="ru-RU" sz="2400" b="1" dirty="0">
                <a:solidFill>
                  <a:srgbClr val="002060"/>
                </a:solidFill>
                <a:latin typeface="+mj-lt"/>
                <a:cs typeface="+mn-cs"/>
              </a:rPr>
              <a:t>для детей дружинников и священнослужителей организовал князь Владимир в Киеве. Археологи нашли в Новгороде целую пачку упражнений мальчика Онфима, учившегося почти 800 лет назад, Среди них алфавит, склады и даже рисунки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8929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300 лет назад стали открываться первые школы: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духовные- для обучения детей священников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цифирные- для подготовки способных детей к учёбе в гимназиях и лицеях.</a:t>
            </a:r>
          </a:p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3315" name="Picture 3" descr="C:\Users\кал\Pictures\ДУХОВНАЯ ШКОЛА В РЯЗАН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5037" y="3071810"/>
            <a:ext cx="5668963" cy="3621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000496" y="6072206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ДУХОВНАЯ ШКОЛА В РЯЗАНЕ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0562" y="1571612"/>
            <a:ext cx="30718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ЗДАНИЕ ЦИФЕРНОЙ ШКОЛЫ, ГДЕ УЧИЛСЯ П.БАЖОВ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0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Образованием дворянских детей занимались домашние учителя и приезжие иностранцы- гувернантки и гувернёры, которые обучали их французскому языку.</a:t>
            </a:r>
          </a:p>
        </p:txBody>
      </p:sp>
      <p:pic>
        <p:nvPicPr>
          <p:cNvPr id="4098" name="Picture 2" descr="C:\Users\кал\Pictures\картинки\Sample Pictures\СТАРИННЫЙ БЫТ РУСИ\«Приезд гувернантки в купеческий дом». Фрагмент. в.перов 18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357298"/>
            <a:ext cx="4643470" cy="3852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285852" y="5500702"/>
            <a:ext cx="7072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«Приезд гувернантки в купеческий дом»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В.Перов, 1886 год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34" y="1500174"/>
            <a:ext cx="5572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При церквях в городах и сёлах стали открываться для детей начальные школы. В них два или четыре года учили детей Закону Божьему, чтению, письму и арифметике.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кал\Pictures\картинки\Sample Pictures\СТАРИННЫЙ БЫТ РУСИ\Запамятовал! Устный счёт богданов-бельский 1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261263"/>
            <a:ext cx="2014541" cy="6181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428728" y="5715016"/>
            <a:ext cx="5572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«Запамятовал! Устный счёт»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Богданов-Бельский, 1895 год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57166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Чтобы продолжить учение в гимназии или лицее, надо было выдержать вступительные экзамены и оплатить учёбу. От платы за учёбу освобождались только самые талантливые ученики.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8794" y="5929330"/>
            <a:ext cx="55007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И. РЕПИН  «А. ПУШКИН  НА  ЭКЗАМЕНЕ  В  ЦАРСКОСЕЛЬСКОМ ЛИЦЕЕ 8 ЯНВАРЯ 1815 Г.»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6147" name="Picture 3" descr="C:\Users\кал\Pictures\Рисунок21.jpg"/>
          <p:cNvPicPr>
            <a:picLocks noChangeAspect="1" noChangeArrowheads="1"/>
          </p:cNvPicPr>
          <p:nvPr/>
        </p:nvPicPr>
        <p:blipFill>
          <a:blip r:embed="rId3" cstate="print"/>
          <a:srcRect b="18"/>
          <a:stretch>
            <a:fillRect/>
          </a:stretch>
        </p:blipFill>
        <p:spPr bwMode="auto">
          <a:xfrm>
            <a:off x="857224" y="1857364"/>
            <a:ext cx="7081585" cy="355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357166"/>
            <a:ext cx="8286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НАЧАЛЬНАЯ СЕЛЬСКАЯ ШКОЛА РАСПОЛАГАЛАСЬ В ОБЫЧНОЙ ИЗБЕ. УЧЕНИКИ СИДЕЛИ НА ЛАВКАХ ВДОЛЬ ДЛИННОГО СТОЛА. ЗА ПЛОХОЕ ПРИЛЕЖАНИЕ В УЧЁБЕ И ПЛОХОЕ ПОВЕДЕНИ УЧЕНИКА МОГЛИ НАКАЗАТЬ: ПОСТАВИТЬ НА КОЛЕНИ В УГОЛ НА СУШЁНЫЙ ГОРОХ.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171" name="Picture 3" descr="C:\Users\кал\Pictures\ЦИФ ШКОЛ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428868"/>
            <a:ext cx="5386786" cy="3720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2844" y="142852"/>
            <a:ext cx="87868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УЧЕНИКАМИ БЫЛИ ТОЛЬКО МАЛЬЧИКИ 10-12 ЛЕТ. ДЕВОЧЕК СТАЛИ ПРИНИМАТЬ ШКОЛУ  ТОЛЬКО ОКОЛО 100 ЛЕТ НАЗАД. УЧЕНИЕ НАЧИНАЛОСЬ С ЗАПОМИНАНИЯ НАЗВАНИЙ БУКВ. АЗБУКУ И КНИГУ МОЛИТВ ЧИТАЛИ ВСЛУХ И УЧИЛИ НАИЗУСТЬ.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ОБЯЗАТЕЛЬНОЕ И БЕСПЛАТНОЕ ОБУЧЕНИЕ ДЕТЕЙ ВВЕЛИ ОКОЛО 80 ЛЕТ НАЗАД. ТОГДА ЖЕ ОТМЕНИЛИ И НАКАЗАНИЯ В ШКОЛАХ.</a:t>
            </a:r>
          </a:p>
        </p:txBody>
      </p:sp>
      <p:pic>
        <p:nvPicPr>
          <p:cNvPr id="8194" name="Picture 2" descr="C:\Users\кал\Pictures\картинки\Sample Pictures\СТАРИННЫЙ БЫТ РУСИ\Scan10001000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857496"/>
            <a:ext cx="4377872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2" descr="C:\Users\кал\Pictures\картинки\Sample Pictures\СТАРИННЫЙ БЫТ РУСИ\Scan100010001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643182"/>
            <a:ext cx="4022748" cy="3701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042" y="214290"/>
            <a:ext cx="6098144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КАКИМИ БЫЛИ ШКОЛЬНЫЕ </a:t>
            </a:r>
          </a:p>
          <a:p>
            <a:pPr algn="ctr"/>
            <a:r>
              <a:rPr lang="ru-RU" sz="2800" b="1" dirty="0" smtClean="0">
                <a:latin typeface="Comic Sans MS" pitchFamily="66" charset="0"/>
              </a:rPr>
              <a:t>ПРИНАДЛЕЖНОСТИ И ОДЕЖДА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6143644"/>
            <a:ext cx="9001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НАЧАЛЬНЫЕ ШКОЛЫ ХОДИЛИ В ПОВСЕДНЕВНОЙ ОДЕЖДЕ.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9218" name="Picture 2" descr="C:\Users\кал\Pictures\картинки\Sample Pictures\СТАРИННЫЙ БЫТ РУСИ\Запамятовал! Устный счёт богданов-бельский 1895.jpg"/>
          <p:cNvPicPr>
            <a:picLocks noChangeAspect="1" noChangeArrowheads="1"/>
          </p:cNvPicPr>
          <p:nvPr/>
        </p:nvPicPr>
        <p:blipFill>
          <a:blip r:embed="rId2" cstate="print"/>
          <a:srcRect t="20089"/>
          <a:stretch>
            <a:fillRect/>
          </a:stretch>
        </p:blipFill>
        <p:spPr bwMode="auto">
          <a:xfrm>
            <a:off x="4714876" y="1643050"/>
            <a:ext cx="1798526" cy="4410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9" name="Picture 3" descr="C:\Users\кал\Pictures\sch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928802"/>
            <a:ext cx="2155543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357166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ГИМНАЗИЯХ И УЧИЛИЩАХ БЫЛА ОБЯЗАТЕЛЬНАЯ СПЕЦИАЛЬНАЯ ОДЕЖДА- ФОРМА.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Users\кал\Pictures\картинки\Sample Pictures\школьные принадлежности\форма\форма лицеистов 1811 г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3429000"/>
            <a:ext cx="1509732" cy="3218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14348" y="4572008"/>
            <a:ext cx="41434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У МАЛЬЧИКОВ ГИМНАСТЁРКА С РЕМНЁМ И БРЮКИ, ШИНЕЛЬ И ФУРАЖКА СО ЗНАЧКОМ ГИМНАЗИИ ИЛИ УЧИЛИЩА.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43" name="Picture 3" descr="C:\Users\кал\Pictures\картинки\Sample Pictures\СТАРИННЫЙ БЫТ РУСИ\студент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928670"/>
            <a:ext cx="2056109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4" name="Picture 4" descr="C:\Users\кал\Pictures\681d930f2b88f0805ff9a1f2c14898d0_for_lj-20080908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142984"/>
            <a:ext cx="5000660" cy="3341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21429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ДЕВОЧКИ НОСИЛИ ОДИНАКОВЫЕ ТЁМНЫЕ ПЛАТЬЯ И  ФАРТУКИ. В ПРАЗДНИЧНЫЕ ДНИ НАДЕВАЛИ ВМЕСТО ТЁМНЫХ ФАРТУКОВ И ЛЕНТ НАРЯДНЫЕ БЕЛЫЕ.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1266" name="Picture 2" descr="C:\Users\кал\Pictures\картинки\Sample Pictures\школьные принадлежности\форма\женская семинария 1912 г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85992"/>
            <a:ext cx="3428971" cy="2189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928794" y="5643578"/>
            <a:ext cx="5214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ЖЕНСКАЯ СЕМИНАРИЯ, 191 ГОД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1267" name="Picture 3" descr="C:\Users\кал\Pictures\картинки\Sample Pictures\школьные принадлежности\форма\форма павловского  женского инстиьута 1887 г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285992"/>
            <a:ext cx="171683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357166"/>
            <a:ext cx="807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ЕЩЁ ОКОЛО 20 ЛЕТ НАЗАД УЧЕНИКИ ТРЕТЬЕГО КЛАССА ВСТУПАЛИ В ПИОНЕРЫ- НАДЕВАЛИ КРАСНЫЕ ПИОНЕРСКИЕ ГАЛСТУКИ И ПИОНЕРСКИЕ ЗНАЧКИ.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2290" name="Picture 2" descr="C:\Users\кал\Pictures\картинки\Sample Pictures\школьные принадлежности\форма\школьники 1950 г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1928802"/>
            <a:ext cx="1406150" cy="2840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2" name="Picture 4" descr="C:\Users\кал\Pictures\2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785926"/>
            <a:ext cx="4929222" cy="3181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3" name="Picture 5" descr="C:\Users\кал\Pictures\pion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5143512"/>
            <a:ext cx="2087058" cy="1323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348" y="285728"/>
            <a:ext cx="79296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НА РУСИ УЧЕНИКИ ПИСАЛИ НА СЫРЫХ ГЛИНЯНЫХ ПЛИТКАХ, НА ДЕРЕВЯННЫХ ДОЩЕЧКАХ, ПОКРЫТЫХ СЛОЕМ ВОСКА, НА БЕРЕСТЕ. БУКВЫ И ЦИФРЫ ЦАРАПАЛИ ПИСАЛОМ- ЗАОСТРЁННОЙ С ОДНОГО КОНЦА ПАЛОЧКОЙ ИЗ МЕТАЛЛА ИЛИ КОСТИ. ДРУГОЙ КОНЕЦ ПИСАЛА ДЛАЛИ ПЛОСИМ, ЧТОБЫ РАЗГЛАЖИВТЬ ВОСК.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4" name="Рисунок 2" descr="gramota_onfima_548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2285992"/>
            <a:ext cx="3686175" cy="3686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КОГДА ИЗОБРЕЛИ БУМАГУ И ЧЕРНИЛА СТАЛИ ПИСАТЬ ГУСИНЫМИ ПЕРЬЯМИ, КОТОРЫЕ ОБМАКИВАЛИ В ЧЕРНИЛЬНИЦУ. НАПИСАННОЕ ПОСЫПАЛИ МЕЛКИМ ПЕСКОМ, ЧТОБЫ ЧЕРНИЛА БЫСТРЕЕ ВЫСЫХЛИ. ПОЗЖЕ ПЕРО БЫЛО ЗАМЕНЕНО НА ДРЕВЯННУЮ РУЧКУ СО СТАЛЬНЫМ ПЕРОМ. В ШКОЛУ НОСИЛИ ЧЕРНИЛЬНИЦЫ. ДЛЯ НИХ В ПАРТАХ ДЕЛАЛИ СПЕЦИАЛЬНЫЕ ОТВЕРСТИЯ. ПОЗЖЕ ПОЯВИЛИСЬ СОВРЕМЕННЫЕ ШАРИКОВЫЕ РУЧКИ.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4339" name="Picture 3" descr="C:\Users\кал\Pictures\5cebba7a8c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780928"/>
            <a:ext cx="2001024" cy="150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0" name="Picture 4" descr="C:\Users\кал\Pictures\______1962676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13188"/>
            <a:ext cx="4248472" cy="2666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1" name="Picture 5" descr="C:\Users\кал\Pictures\____________365_3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4643446"/>
            <a:ext cx="1643074" cy="18867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8" name="Picture 2" descr="C:\Users\кал\Pictures\0_239a3_1d29dcb1_X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2564904"/>
            <a:ext cx="2304256" cy="1126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0"/>
            <a:ext cx="857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ДЛЯ НАЧАЛЬНОЙ ШКОЛЫ НАПИСАЛ УЧЕБНИКИ Л.Н. ТОЛСТОЙ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7412" name="Picture 4" descr="C:\Users\кал\Pictures\-3_1_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786190"/>
            <a:ext cx="3609967" cy="2765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13" name="Picture 5" descr="C:\Users\кал\Pictures\img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1000108"/>
            <a:ext cx="1905000" cy="2619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14" name="Picture 6" descr="C:\Users\кал\Pictures\1595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714356"/>
            <a:ext cx="2638425" cy="4000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15" name="Picture 7" descr="C:\Users\кал\Pictures\ЧЕРНОВИК АЗ ТОЛ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928670"/>
            <a:ext cx="2812163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8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УЧЕБНИК ДЛЯ НАЧАЛЬНОЙ ШКОЛЫ НАПИСАЛ К.Д. УШИНСКИЙ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8434" name="Picture 2" descr="C:\Users\кал\Pictures\работа\литература\писатели\ПИСАТЕЛИ 19 В\ушинский\ушинс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2383758" cy="3097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5" name="Picture 3" descr="C:\Users\кал\Pictures\ushinskij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501008"/>
            <a:ext cx="2172780" cy="2955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6" name="Picture 4" descr="C:\Users\кал\Pictures\ushinskij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2204864"/>
            <a:ext cx="2244624" cy="3299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453</TotalTime>
  <Words>627</Words>
  <Application>Microsoft Office PowerPoint</Application>
  <PresentationFormat>Экран (4:3)</PresentationFormat>
  <Paragraphs>37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Пользователь Windows</cp:lastModifiedBy>
  <cp:revision>52</cp:revision>
  <dcterms:created xsi:type="dcterms:W3CDTF">2010-05-12T16:04:01Z</dcterms:created>
  <dcterms:modified xsi:type="dcterms:W3CDTF">2023-03-18T05:50:31Z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1254584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