
<file path=[Content_Types].xml><?xml version="1.0" encoding="utf-8"?>
<Types xmlns="http://schemas.openxmlformats.org/package/2006/content-types">
  <Default Extension="png" ContentType="image/png"/>
  <Default Extension="jpeg" ContentType="image/jpeg"/>
  <Default Extension="xls" ContentType="application/vnd.ms-excel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8" r:id="rId11"/>
    <p:sldId id="271" r:id="rId12"/>
    <p:sldId id="267" r:id="rId13"/>
    <p:sldId id="266" r:id="rId14"/>
    <p:sldId id="265" r:id="rId15"/>
    <p:sldId id="269" r:id="rId16"/>
    <p:sldId id="270" r:id="rId17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ru-RU" sz="1200"/>
              <a:t>Доля тренерско-педагогического состава, имеющих квалификационную категорию</a:t>
            </a:r>
          </a:p>
        </c:rich>
      </c:tx>
      <c:layout>
        <c:manualLayout>
          <c:xMode val="edge"/>
          <c:yMode val="edge"/>
          <c:x val="0.10529855643044619"/>
          <c:y val="0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Лист1!$M$5:$M$7</c:f>
              <c:strCache>
                <c:ptCount val="3"/>
                <c:pt idx="0">
                  <c:v>2014-2015</c:v>
                </c:pt>
                <c:pt idx="1">
                  <c:v>2015-2016</c:v>
                </c:pt>
                <c:pt idx="2">
                  <c:v>2016-2017</c:v>
                </c:pt>
              </c:strCache>
            </c:strRef>
          </c:cat>
          <c:val>
            <c:numRef>
              <c:f>Лист1!$N$5:$N$7</c:f>
              <c:numCache>
                <c:formatCode>0%</c:formatCode>
                <c:ptCount val="3"/>
                <c:pt idx="0">
                  <c:v>0.77</c:v>
                </c:pt>
                <c:pt idx="1">
                  <c:v>0.7</c:v>
                </c:pt>
                <c:pt idx="2">
                  <c:v>0.83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6675456"/>
        <c:axId val="216677376"/>
      </c:barChart>
      <c:catAx>
        <c:axId val="216675456"/>
        <c:scaling>
          <c:orientation val="minMax"/>
        </c:scaling>
        <c:delete val="0"/>
        <c:axPos val="b"/>
        <c:majorTickMark val="none"/>
        <c:minorTickMark val="none"/>
        <c:tickLblPos val="nextTo"/>
        <c:crossAx val="216677376"/>
        <c:crosses val="autoZero"/>
        <c:auto val="1"/>
        <c:lblAlgn val="ctr"/>
        <c:lblOffset val="100"/>
        <c:noMultiLvlLbl val="0"/>
      </c:catAx>
      <c:valAx>
        <c:axId val="216677376"/>
        <c:scaling>
          <c:orientation val="minMax"/>
        </c:scaling>
        <c:delete val="0"/>
        <c:axPos val="l"/>
        <c:majorGridlines/>
        <c:numFmt formatCode="0%" sourceLinked="1"/>
        <c:majorTickMark val="none"/>
        <c:minorTickMark val="none"/>
        <c:tickLblPos val="nextTo"/>
        <c:crossAx val="216675456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ru-RU" sz="1200"/>
              <a:t>Сравнительный анализ уровня заработной платы тренерско-преподавательского состава</a:t>
            </a:r>
          </a:p>
        </c:rich>
      </c:tx>
      <c:layout>
        <c:manualLayout>
          <c:xMode val="edge"/>
          <c:yMode val="edge"/>
          <c:x val="0.12625699912510935"/>
          <c:y val="4.6296296296296294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1423840769903762"/>
          <c:y val="0.2287153689122193"/>
          <c:w val="0.55749912510936128"/>
          <c:h val="0.6126891951006123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Лист1!$G$73</c:f>
              <c:strCache>
                <c:ptCount val="1"/>
                <c:pt idx="0">
                  <c:v>Средняя заработная плата тренеров-преподавателей отделения настольного тенниса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Лист1!$F$74:$F$76</c:f>
              <c:strCache>
                <c:ptCount val="3"/>
                <c:pt idx="0">
                  <c:v>Бюджет</c:v>
                </c:pt>
                <c:pt idx="1">
                  <c:v>С учетом внебюджета</c:v>
                </c:pt>
                <c:pt idx="2">
                  <c:v>С учетом ВКС</c:v>
                </c:pt>
              </c:strCache>
            </c:strRef>
          </c:cat>
          <c:val>
            <c:numRef>
              <c:f>Лист1!$G$74:$G$76</c:f>
              <c:numCache>
                <c:formatCode>General</c:formatCode>
                <c:ptCount val="3"/>
                <c:pt idx="0">
                  <c:v>27536.13</c:v>
                </c:pt>
                <c:pt idx="1">
                  <c:v>29978.92</c:v>
                </c:pt>
                <c:pt idx="2">
                  <c:v>37018.089999999997</c:v>
                </c:pt>
              </c:numCache>
            </c:numRef>
          </c:val>
        </c:ser>
        <c:ser>
          <c:idx val="1"/>
          <c:order val="1"/>
          <c:tx>
            <c:strRef>
              <c:f>Лист1!$H$73</c:f>
              <c:strCache>
                <c:ptCount val="1"/>
                <c:pt idx="0">
                  <c:v>Средняя заработная плата тренеров-преподавателей отделения художественной гимнастики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Лист1!$F$74:$F$76</c:f>
              <c:strCache>
                <c:ptCount val="3"/>
                <c:pt idx="0">
                  <c:v>Бюджет</c:v>
                </c:pt>
                <c:pt idx="1">
                  <c:v>С учетом внебюджета</c:v>
                </c:pt>
                <c:pt idx="2">
                  <c:v>С учетом ВКС</c:v>
                </c:pt>
              </c:strCache>
            </c:strRef>
          </c:cat>
          <c:val>
            <c:numRef>
              <c:f>Лист1!$H$74:$H$76</c:f>
              <c:numCache>
                <c:formatCode>General</c:formatCode>
                <c:ptCount val="3"/>
                <c:pt idx="0">
                  <c:v>32207.18</c:v>
                </c:pt>
                <c:pt idx="1">
                  <c:v>42522.27</c:v>
                </c:pt>
                <c:pt idx="2">
                  <c:v>42561.17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7008256"/>
        <c:axId val="117236096"/>
      </c:barChart>
      <c:catAx>
        <c:axId val="117008256"/>
        <c:scaling>
          <c:orientation val="minMax"/>
        </c:scaling>
        <c:delete val="0"/>
        <c:axPos val="b"/>
        <c:majorTickMark val="none"/>
        <c:minorTickMark val="none"/>
        <c:tickLblPos val="nextTo"/>
        <c:crossAx val="117236096"/>
        <c:crosses val="autoZero"/>
        <c:auto val="1"/>
        <c:lblAlgn val="ctr"/>
        <c:lblOffset val="100"/>
        <c:noMultiLvlLbl val="0"/>
      </c:catAx>
      <c:valAx>
        <c:axId val="117236096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1700825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8840419947506559"/>
          <c:y val="0.1604283318751823"/>
          <c:w val="0.29492913385826769"/>
          <c:h val="0.79164333624963545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17.04.2018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1.xls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jpeg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2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0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3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1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4.xls"/><Relationship Id="rId7" Type="http://schemas.openxmlformats.org/officeDocument/2006/relationships/image" Target="../media/image15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3127113"/>
            <a:ext cx="6400800" cy="444624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/>
              <a:t>За 2016-2017 учебный год</a:t>
            </a:r>
            <a:endParaRPr lang="ru-RU" b="1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505930"/>
            <a:ext cx="9144000" cy="147002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Отчет о деятельности </a:t>
            </a:r>
            <a:br>
              <a:rPr lang="ru-RU" dirty="0" smtClean="0"/>
            </a:br>
            <a:r>
              <a:rPr lang="ru-RU" sz="3600" b="1" dirty="0" smtClean="0"/>
              <a:t>МБОУ ДО «СДЮСШОР по настольному теннису»</a:t>
            </a:r>
            <a:endParaRPr lang="ru-RU" sz="3600" b="1" dirty="0"/>
          </a:p>
        </p:txBody>
      </p:sp>
      <p:pic>
        <p:nvPicPr>
          <p:cNvPr id="6" name="Рисунок 5" descr="C:\Users\Админ\Desktop\НТ\КОНКУРСЫ\для конкурсов\1-1.jpg"/>
          <p:cNvPicPr/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5243"/>
          <a:stretch/>
        </p:blipFill>
        <p:spPr bwMode="auto">
          <a:xfrm>
            <a:off x="1673010" y="3573016"/>
            <a:ext cx="5490686" cy="31409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5671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дмин\Desktop\НТ\сканы документов\лицензия\001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84784"/>
            <a:ext cx="2879703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1662367"/>
              </p:ext>
            </p:extLst>
          </p:nvPr>
        </p:nvGraphicFramePr>
        <p:xfrm>
          <a:off x="3275857" y="1124744"/>
          <a:ext cx="5472607" cy="48245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76748"/>
                <a:gridCol w="1876748"/>
                <a:gridCol w="1719111"/>
              </a:tblGrid>
              <a:tr h="380884">
                <a:tc rowSpan="2">
                  <a:txBody>
                    <a:bodyPr/>
                    <a:lstStyle/>
                    <a:p>
                      <a:pPr algn="ctr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Наименование базы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2016-2017 уч.год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0784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учащихся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тренеров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80884">
                <a:tc gridSpan="3">
                  <a:txBody>
                    <a:bodyPr/>
                    <a:lstStyle/>
                    <a:p>
                      <a:pPr algn="ctr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Отделение настольного тенниса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88730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1. СК «Центр бокса и настольного тенниса»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225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+mn-ea"/>
                        </a:rPr>
                        <a:t>10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92487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2. ДЮСШ «Олимп» (ул.Отрадная, 42)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39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92487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3.Гимназия №4 (Кировский р-он)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39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96243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4. СОШ №113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24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96243">
                <a:tc grid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Отделение художественной гимнастики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88730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1.СК «Центр бокса и настольного тенниса»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75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5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8880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170339752"/>
              </p:ext>
            </p:extLst>
          </p:nvPr>
        </p:nvGraphicFramePr>
        <p:xfrm>
          <a:off x="1700622" y="1556792"/>
          <a:ext cx="5742756" cy="2143503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082275"/>
                <a:gridCol w="1082275"/>
                <a:gridCol w="995905"/>
                <a:gridCol w="916585"/>
                <a:gridCol w="415988"/>
                <a:gridCol w="416576"/>
                <a:gridCol w="416576"/>
                <a:gridCol w="416576"/>
              </a:tblGrid>
              <a:tr h="252177">
                <a:tc row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Учебный год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Количество тренеров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Times New Roman"/>
                        </a:rPr>
                        <a:t>II</a:t>
                      </a: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 кв. категория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Times New Roman"/>
                        </a:rPr>
                        <a:t>I</a:t>
                      </a: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 кв. категория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Выс.кв. категория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565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Количество, чел.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(шт./совм)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Укомплектованность кадрами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8265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2014-2015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13(13/0)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100%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8265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2015-2016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14(14/0)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100%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7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8265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2016-2017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18(18/0)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100%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7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90872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Сравнительный анализ уровня  квалификации тренерско-преподавательского состава: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10116332"/>
              </p:ext>
            </p:extLst>
          </p:nvPr>
        </p:nvGraphicFramePr>
        <p:xfrm>
          <a:off x="2177988" y="3789040"/>
          <a:ext cx="4788024" cy="2808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559033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938450654"/>
              </p:ext>
            </p:extLst>
          </p:nvPr>
        </p:nvGraphicFramePr>
        <p:xfrm>
          <a:off x="395536" y="332656"/>
          <a:ext cx="5469255" cy="1280160"/>
        </p:xfrm>
        <a:graphic>
          <a:graphicData uri="http://schemas.openxmlformats.org/drawingml/2006/table">
            <a:tbl>
              <a:tblPr firstRow="1" firstCol="1" bandRow="1"/>
              <a:tblGrid>
                <a:gridCol w="3557270"/>
                <a:gridCol w="1911985"/>
              </a:tblGrid>
              <a:tr h="200025">
                <a:tc>
                  <a:txBody>
                    <a:bodyPr/>
                    <a:lstStyle/>
                    <a:p>
                      <a:pPr algn="just" hangingPunct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</a:rPr>
                        <a:t>Награды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</a:rPr>
                        <a:t>Количество человек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just" hangingPunct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</a:rPr>
                        <a:t>Государственные награды РТ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</a:rPr>
                        <a:t>2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just" hangingPunct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</a:rPr>
                        <a:t>Ведомственные награды Минспорта РФ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</a:rPr>
                        <a:t>3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just" hangingPunct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</a:rPr>
                        <a:t>Ведомственные награды МДМиС РТ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</a:rPr>
                        <a:t>14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0330970"/>
              </p:ext>
            </p:extLst>
          </p:nvPr>
        </p:nvGraphicFramePr>
        <p:xfrm>
          <a:off x="395536" y="1573916"/>
          <a:ext cx="4680520" cy="2880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1" name="Диаграмма" r:id="rId3" imgW="4584589" imgH="2755631" progId="Excel.Chart.8">
                  <p:embed/>
                </p:oleObj>
              </mc:Choice>
              <mc:Fallback>
                <p:oleObj name="Диаграмма" r:id="rId3" imgW="4584589" imgH="2755631" progId="Excel.Chart.8">
                  <p:embed/>
                  <p:pic>
                    <p:nvPicPr>
                      <p:cNvPr id="0" name="Диаграмма 1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1573916"/>
                        <a:ext cx="4680520" cy="288032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909"/>
          <a:stretch/>
        </p:blipFill>
        <p:spPr>
          <a:xfrm>
            <a:off x="4743842" y="4451888"/>
            <a:ext cx="2736305" cy="21438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2204864"/>
            <a:ext cx="2357058" cy="29816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6738" y="426523"/>
            <a:ext cx="2932113" cy="20669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452647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75340" y="4005064"/>
            <a:ext cx="3240360" cy="1805062"/>
          </a:xfrm>
        </p:spPr>
        <p:txBody>
          <a:bodyPr>
            <a:noAutofit/>
          </a:bodyPr>
          <a:lstStyle/>
          <a:p>
            <a:r>
              <a:rPr lang="ru-RU" sz="1800" b="1" dirty="0" smtClean="0"/>
              <a:t>Шахова Ю.А. </a:t>
            </a:r>
            <a:r>
              <a:rPr lang="ru-RU" sz="1800" dirty="0" smtClean="0"/>
              <a:t>– обладатель 2 места республиканского конкурса ПГАФКСиТ «Тренерский дебют»</a:t>
            </a:r>
            <a:endParaRPr lang="ru-RU" sz="1800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84984"/>
            <a:ext cx="4969425" cy="33108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123" name="Picture 3" descr="C:\Users\Админ\Desktop\НТ\фотки_школа\print_3351327_260405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59" t="7781" r="11133" b="8995"/>
          <a:stretch/>
        </p:blipFill>
        <p:spPr bwMode="auto">
          <a:xfrm>
            <a:off x="4139952" y="332656"/>
            <a:ext cx="4582109" cy="31191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Прямоугольник 4"/>
          <p:cNvSpPr/>
          <p:nvPr/>
        </p:nvSpPr>
        <p:spPr>
          <a:xfrm>
            <a:off x="395536" y="548680"/>
            <a:ext cx="40324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Степанова А.А. </a:t>
            </a:r>
            <a:r>
              <a:rPr lang="ru-RU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– обладатель 2 места по итогам 2017 года в республиканском смотр-конкурсе «Лучший тренер ДЮСШ Республики Татарстан»</a:t>
            </a:r>
          </a:p>
        </p:txBody>
      </p:sp>
    </p:spTree>
    <p:extLst>
      <p:ext uri="{BB962C8B-B14F-4D97-AF65-F5344CB8AC3E}">
        <p14:creationId xmlns:p14="http://schemas.microsoft.com/office/powerpoint/2010/main" val="19965325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380" y="260648"/>
            <a:ext cx="8075240" cy="868958"/>
          </a:xfrm>
        </p:spPr>
        <p:txBody>
          <a:bodyPr>
            <a:normAutofit/>
          </a:bodyPr>
          <a:lstStyle/>
          <a:p>
            <a:r>
              <a:rPr lang="ru-RU" sz="2000" b="1" dirty="0">
                <a:latin typeface="Times New Roman"/>
                <a:ea typeface="Times New Roman"/>
              </a:rPr>
              <a:t>Сравнительный анализ комплектования 2016-2017 и 2017-2018 учебных годов </a:t>
            </a:r>
            <a:endParaRPr lang="ru-RU" sz="20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786069334"/>
              </p:ext>
            </p:extLst>
          </p:nvPr>
        </p:nvGraphicFramePr>
        <p:xfrm>
          <a:off x="251520" y="1196752"/>
          <a:ext cx="5040560" cy="19442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71864"/>
                <a:gridCol w="935660"/>
                <a:gridCol w="820875"/>
                <a:gridCol w="671864"/>
                <a:gridCol w="969885"/>
                <a:gridCol w="970412"/>
              </a:tblGrid>
              <a:tr h="243027">
                <a:tc gridSpan="3"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2016-2017 уч.год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2017-2018 уч.год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6054"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Группа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Количество групп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Учащиеся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Группа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Количество групп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Учащиеся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43027"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ГНП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17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243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ГНП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18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259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43027"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ТГ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18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175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ТГ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17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158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43027"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ГССМ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12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ГССМ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12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43027"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ВСМ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ВСМ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43027"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Всего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38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424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Всего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38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435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7433482"/>
              </p:ext>
            </p:extLst>
          </p:nvPr>
        </p:nvGraphicFramePr>
        <p:xfrm>
          <a:off x="179512" y="3212976"/>
          <a:ext cx="5184576" cy="33912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7" name="Диаграмма" r:id="rId3" imgW="4572058" imgH="2743200" progId="Excel.Chart.8">
                  <p:embed/>
                </p:oleObj>
              </mc:Choice>
              <mc:Fallback>
                <p:oleObj name="Диаграмма" r:id="rId3" imgW="4572058" imgH="2743200" progId="Excel.Chart.8">
                  <p:embed/>
                  <p:pic>
                    <p:nvPicPr>
                      <p:cNvPr id="0" name="Object 1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512" y="3212976"/>
                        <a:ext cx="5184576" cy="339127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9062290"/>
              </p:ext>
            </p:extLst>
          </p:nvPr>
        </p:nvGraphicFramePr>
        <p:xfrm>
          <a:off x="5364089" y="2204864"/>
          <a:ext cx="3600400" cy="3185160"/>
        </p:xfrm>
        <a:graphic>
          <a:graphicData uri="http://schemas.openxmlformats.org/drawingml/2006/table">
            <a:tbl>
              <a:tblPr firstRow="1" firstCol="1" bandRow="1"/>
              <a:tblGrid>
                <a:gridCol w="840790"/>
                <a:gridCol w="599370"/>
                <a:gridCol w="720079"/>
                <a:gridCol w="763206"/>
                <a:gridCol w="676955"/>
              </a:tblGrid>
              <a:tr h="209550">
                <a:tc gridSpan="3"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2016-2017 уч.год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hangingPunct="1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2017-2018 уч.год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9550"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/>
                          <a:ea typeface="Times New Roman"/>
                        </a:rPr>
                        <a:t>Направление 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/>
                          <a:ea typeface="Times New Roman"/>
                        </a:rPr>
                        <a:t>Количество групп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/>
                          <a:ea typeface="Times New Roman"/>
                        </a:rPr>
                        <a:t>Учащиеся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/>
                          <a:ea typeface="Times New Roman"/>
                        </a:rPr>
                        <a:t>Количество групп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/>
                          <a:ea typeface="Times New Roman"/>
                        </a:rPr>
                        <a:t>Учащиеся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Группы поОФП с элементами настольного тенниса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60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75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Группы по ОФП с элементами художественной гимнастики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60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7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140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44058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7772400" cy="792088"/>
          </a:xfrm>
        </p:spPr>
        <p:txBody>
          <a:bodyPr>
            <a:normAutofit/>
          </a:bodyPr>
          <a:lstStyle/>
          <a:p>
            <a:pPr algn="just" hangingPunct="0">
              <a:lnSpc>
                <a:spcPct val="150000"/>
              </a:lnSpc>
              <a:spcAft>
                <a:spcPts val="0"/>
              </a:spcAft>
            </a:pPr>
            <a:r>
              <a:rPr lang="ru-RU" sz="2000" b="1" dirty="0">
                <a:latin typeface="Times New Roman"/>
                <a:ea typeface="Times New Roman"/>
              </a:rPr>
              <a:t>Количество </a:t>
            </a:r>
            <a:r>
              <a:rPr lang="ru-RU" sz="2000" b="1" dirty="0" smtClean="0">
                <a:latin typeface="Times New Roman"/>
                <a:ea typeface="Times New Roman"/>
              </a:rPr>
              <a:t>спортсменов-разрядников</a:t>
            </a:r>
            <a:endParaRPr lang="ru-RU" sz="2000" b="1" dirty="0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4077782762"/>
              </p:ext>
            </p:extLst>
          </p:nvPr>
        </p:nvGraphicFramePr>
        <p:xfrm>
          <a:off x="1115616" y="1340768"/>
          <a:ext cx="6624736" cy="33843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00644"/>
                <a:gridCol w="1662046"/>
                <a:gridCol w="1662046"/>
              </a:tblGrid>
              <a:tr h="370406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2016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2017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70406"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Разряд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Количество чел.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406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МСМК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70406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МС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16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16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70406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КМС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18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70406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70406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Массовые разряды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160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197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791531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Процент от общего числа учащихся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54%</a:t>
                      </a:r>
                      <a:endParaRPr lang="ru-RU" sz="1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59%</a:t>
                      </a:r>
                      <a:endParaRPr lang="ru-RU" sz="1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84463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0"/>
            <a:ext cx="7772400" cy="994122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latin typeface="Times New Roman"/>
                <a:ea typeface="Times New Roman"/>
              </a:rPr>
              <a:t>Представительство </a:t>
            </a:r>
            <a:r>
              <a:rPr lang="ru-RU" sz="2000" b="1" dirty="0">
                <a:latin typeface="Times New Roman"/>
                <a:ea typeface="Times New Roman"/>
              </a:rPr>
              <a:t>СДЮСШОР в списках сборных команд России </a:t>
            </a:r>
            <a:r>
              <a:rPr lang="ru-RU" sz="2000" b="1" dirty="0" smtClean="0">
                <a:latin typeface="Times New Roman"/>
                <a:ea typeface="Times New Roman"/>
              </a:rPr>
              <a:t>и Татарстана</a:t>
            </a:r>
            <a:endParaRPr lang="ru-RU" sz="2000" b="1" dirty="0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954090312"/>
              </p:ext>
            </p:extLst>
          </p:nvPr>
        </p:nvGraphicFramePr>
        <p:xfrm>
          <a:off x="395536" y="1196752"/>
          <a:ext cx="4680519" cy="22402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52127"/>
                <a:gridCol w="1728192"/>
                <a:gridCol w="1800200"/>
              </a:tblGrid>
              <a:tr h="0">
                <a:tc gridSpan="3">
                  <a:txBody>
                    <a:bodyPr/>
                    <a:lstStyle/>
                    <a:p>
                      <a:pPr algn="ctr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Члены  </a:t>
                      </a:r>
                      <a:r>
                        <a:rPr lang="ru-RU" sz="1400" dirty="0">
                          <a:effectLst/>
                        </a:rPr>
                        <a:t>сборных команд </a:t>
                      </a:r>
                      <a:r>
                        <a:rPr lang="ru-RU" sz="1400" dirty="0" smtClean="0">
                          <a:effectLst/>
                        </a:rPr>
                        <a:t>РФ по настольному теннису  </a:t>
                      </a:r>
                      <a:r>
                        <a:rPr lang="ru-RU" sz="1400" dirty="0">
                          <a:effectLst/>
                        </a:rPr>
                        <a:t>на 2017г.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Основной состав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Резервный состав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Мужчины и женщины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8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Юниоры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Юноши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4705199"/>
              </p:ext>
            </p:extLst>
          </p:nvPr>
        </p:nvGraphicFramePr>
        <p:xfrm>
          <a:off x="179512" y="3429000"/>
          <a:ext cx="5328592" cy="31683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5" name="Диаграмма" r:id="rId3" imgW="4572058" imgH="2743200" progId="Excel.Chart.8">
                  <p:embed/>
                </p:oleObj>
              </mc:Choice>
              <mc:Fallback>
                <p:oleObj name="Диаграмма" r:id="rId3" imgW="4572058" imgH="2743200" progId="Excel.Chart.8">
                  <p:embed/>
                  <p:pic>
                    <p:nvPicPr>
                      <p:cNvPr id="0" name="Object 1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512" y="3429000"/>
                        <a:ext cx="5328592" cy="316835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1055032"/>
              </p:ext>
            </p:extLst>
          </p:nvPr>
        </p:nvGraphicFramePr>
        <p:xfrm>
          <a:off x="5148064" y="2060848"/>
          <a:ext cx="3744416" cy="331236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07776"/>
                <a:gridCol w="1340496"/>
                <a:gridCol w="1296144"/>
              </a:tblGrid>
              <a:tr h="709793">
                <a:tc rowSpan="3">
                  <a:txBody>
                    <a:bodyPr/>
                    <a:lstStyle/>
                    <a:p>
                      <a:pPr algn="ctr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Возрастная группа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Списки сборных команд РТ на 2017г.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48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чел.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097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Настольный теннис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Художественная гимнастика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73195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Мужчины и женщины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 (из 12)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54897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Молодежь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 (из 5)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54897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Юниоры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 (из 10)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54897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Юноши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19 (из 22)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 (из 22)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41059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0"/>
            <a:ext cx="7772400" cy="652934"/>
          </a:xfrm>
        </p:spPr>
        <p:txBody>
          <a:bodyPr>
            <a:normAutofit fontScale="90000"/>
          </a:bodyPr>
          <a:lstStyle/>
          <a:p>
            <a:pPr hangingPunct="0">
              <a:lnSpc>
                <a:spcPct val="150000"/>
              </a:lnSpc>
              <a:spcAft>
                <a:spcPts val="0"/>
              </a:spcAft>
            </a:pPr>
            <a:r>
              <a:rPr lang="ru-RU" b="1" dirty="0">
                <a:latin typeface="Times New Roman"/>
                <a:ea typeface="Times New Roman"/>
              </a:rPr>
              <a:t> </a:t>
            </a:r>
            <a:r>
              <a:rPr lang="ru-RU" sz="2000" b="1" dirty="0">
                <a:latin typeface="Times New Roman"/>
                <a:ea typeface="Times New Roman"/>
              </a:rPr>
              <a:t>Организация летнего </a:t>
            </a:r>
            <a:r>
              <a:rPr lang="ru-RU" sz="2000" b="1" dirty="0" smtClean="0">
                <a:latin typeface="Times New Roman"/>
                <a:ea typeface="Times New Roman"/>
              </a:rPr>
              <a:t>отдыха</a:t>
            </a:r>
            <a:endParaRPr lang="ru-RU" sz="2000" dirty="0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388398193"/>
              </p:ext>
            </p:extLst>
          </p:nvPr>
        </p:nvGraphicFramePr>
        <p:xfrm>
          <a:off x="395536" y="476672"/>
          <a:ext cx="5832648" cy="298704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714951"/>
                <a:gridCol w="1029465"/>
                <a:gridCol w="1080120"/>
                <a:gridCol w="1008112"/>
              </a:tblGrid>
              <a:tr h="208217">
                <a:tc rowSpan="2"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  <a:tabLst>
                          <a:tab pos="431165" algn="ctr"/>
                        </a:tabLs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Наименование ДОЛ, принадлежность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654" marR="666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  <a:tabLst>
                          <a:tab pos="431165" algn="ctr"/>
                        </a:tabLs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Количество учащихся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654" marR="666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82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  <a:tabLst>
                          <a:tab pos="431165" algn="ctr"/>
                        </a:tabLs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2015г.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654" marR="666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  <a:tabLst>
                          <a:tab pos="431165" algn="ctr"/>
                        </a:tabLs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2016г.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654" marR="666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  <a:tabLst>
                          <a:tab pos="431165" algn="ctr"/>
                        </a:tabLs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2017г.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654" marR="666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217">
                <a:tc gridSpan="4"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  <a:tabLst>
                          <a:tab pos="431165" algn="ctr"/>
                        </a:tabLs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отделение настольного тенниса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654" marR="666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8217">
                <a:tc>
                  <a:txBody>
                    <a:bodyPr/>
                    <a:lstStyle/>
                    <a:p>
                      <a:pPr algn="l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ДОЛ «Искра» (г.Казань)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654" marR="666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30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654" marR="666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38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654" marR="666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70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654" marR="666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8217">
                <a:tc>
                  <a:txBody>
                    <a:bodyPr/>
                    <a:lstStyle/>
                    <a:p>
                      <a:pPr algn="l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ДОЛ «Экран» (г.Казань)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654" marR="666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25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654" marR="666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15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654" marR="666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15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654" marR="666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6433">
                <a:tc>
                  <a:txBody>
                    <a:bodyPr/>
                    <a:lstStyle/>
                    <a:p>
                      <a:pPr algn="l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на базе МЦ Сабинского р-на (пгт Б.Сабы)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654" marR="666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20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654" marR="666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60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654" marR="666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654" marR="666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8217">
                <a:tc>
                  <a:txBody>
                    <a:bodyPr/>
                    <a:lstStyle/>
                    <a:p>
                      <a:pPr algn="l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ДОЛ «Яльчик» (п.Яльчик)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654" marR="666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60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654" marR="666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54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654" marR="666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60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654" marR="666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8217">
                <a:tc>
                  <a:txBody>
                    <a:bodyPr/>
                    <a:lstStyle/>
                    <a:p>
                      <a:pPr algn="l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СК «Маяк» (г.Зеленодольск)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654" marR="666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20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654" marR="666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654" marR="666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12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654" marR="666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8217">
                <a:tc>
                  <a:txBody>
                    <a:bodyPr/>
                    <a:lstStyle/>
                    <a:p>
                      <a:pPr algn="l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Всего: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654" marR="666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155 (36%)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654" marR="666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167 (39%)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654" marR="666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157 (45%)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654" marR="666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8217">
                <a:tc gridSpan="4"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отделение художественной гимнастики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654" marR="666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8217">
                <a:tc>
                  <a:txBody>
                    <a:bodyPr/>
                    <a:lstStyle/>
                    <a:p>
                      <a:pPr algn="l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ГСК «Уникс» (пос.Васильево)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654" marR="666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654" marR="666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654" marR="666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41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654" marR="666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8217">
                <a:tc>
                  <a:txBody>
                    <a:bodyPr/>
                    <a:lstStyle/>
                    <a:p>
                      <a:pPr algn="l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Пансионат «Авангард» (Крым)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654" marR="666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654" marR="666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654" marR="666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10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654" marR="666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8217">
                <a:tc>
                  <a:txBody>
                    <a:bodyPr/>
                    <a:lstStyle/>
                    <a:p>
                      <a:pPr algn="l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Всего: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654" marR="666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654" marR="666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654" marR="666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40 (53%)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654" marR="666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1001303"/>
              </p:ext>
            </p:extLst>
          </p:nvPr>
        </p:nvGraphicFramePr>
        <p:xfrm>
          <a:off x="4079126" y="3564348"/>
          <a:ext cx="4824536" cy="30312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3" name="Диаграмма" r:id="rId3" imgW="4572058" imgH="2743200" progId="Excel.Chart.8">
                  <p:embed/>
                </p:oleObj>
              </mc:Choice>
              <mc:Fallback>
                <p:oleObj name="Диаграмма" r:id="rId3" imgW="4572058" imgH="2743200" progId="Excel.Chart.8">
                  <p:embed/>
                  <p:pic>
                    <p:nvPicPr>
                      <p:cNvPr id="0" name="Object 1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9126" y="3564348"/>
                        <a:ext cx="4824536" cy="303123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225" name="Picture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265" y="3573016"/>
            <a:ext cx="3738556" cy="20809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72" b="13677"/>
          <a:stretch/>
        </p:blipFill>
        <p:spPr bwMode="auto">
          <a:xfrm>
            <a:off x="6372200" y="260648"/>
            <a:ext cx="2563688" cy="15944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9228" name="Picture 1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6132" y="1995362"/>
            <a:ext cx="2587530" cy="15551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7784980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9145016" cy="490066"/>
          </a:xfrm>
        </p:spPr>
        <p:txBody>
          <a:bodyPr>
            <a:normAutofit fontScale="90000"/>
          </a:bodyPr>
          <a:lstStyle/>
          <a:p>
            <a:r>
              <a:rPr lang="ru-RU" sz="2000" b="1" dirty="0"/>
              <a:t>Уровень заработной платы тренерско-преподавательского состава СДЮСШОР в 2017г</a:t>
            </a:r>
            <a:r>
              <a:rPr lang="ru-RU" sz="2200" b="1" dirty="0" smtClean="0"/>
              <a:t>.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835157548"/>
              </p:ext>
            </p:extLst>
          </p:nvPr>
        </p:nvGraphicFramePr>
        <p:xfrm>
          <a:off x="827584" y="692696"/>
          <a:ext cx="7416824" cy="1268712"/>
        </p:xfrm>
        <a:graphic>
          <a:graphicData uri="http://schemas.openxmlformats.org/drawingml/2006/table">
            <a:tbl>
              <a:tblPr firstRow="1" firstCol="1" bandRow="1"/>
              <a:tblGrid>
                <a:gridCol w="1292578"/>
                <a:gridCol w="1208111"/>
                <a:gridCol w="1208111"/>
                <a:gridCol w="1208111"/>
                <a:gridCol w="1318925"/>
                <a:gridCol w="1180988"/>
              </a:tblGrid>
              <a:tr h="478689">
                <a:tc gridSpan="3">
                  <a:txBody>
                    <a:bodyPr/>
                    <a:lstStyle/>
                    <a:p>
                      <a:pPr algn="just" fontAlgn="base" hangingPunct="0">
                        <a:spcAft>
                          <a:spcPts val="0"/>
                        </a:spcAft>
                        <a:tabLst>
                          <a:tab pos="1130300" algn="l"/>
                        </a:tabLs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</a:rPr>
                        <a:t>Средняя заработная плата тренеров-преподавателей отделения настольного тенниса</a:t>
                      </a:r>
                      <a:endParaRPr lang="ru-RU" sz="1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just" fontAlgn="base" hangingPunct="0">
                        <a:spcAft>
                          <a:spcPts val="0"/>
                        </a:spcAft>
                        <a:tabLst>
                          <a:tab pos="1130300" algn="l"/>
                        </a:tabLs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</a:rPr>
                        <a:t>Средняя заработная плата тренеров-преподавателей отделения художественной гимнастики</a:t>
                      </a:r>
                      <a:endParaRPr lang="ru-RU" sz="1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9126">
                <a:tc>
                  <a:txBody>
                    <a:bodyPr/>
                    <a:lstStyle/>
                    <a:p>
                      <a:pPr algn="ctr" fontAlgn="base" hangingPunct="0">
                        <a:spcAft>
                          <a:spcPts val="0"/>
                        </a:spcAft>
                        <a:tabLst>
                          <a:tab pos="1130300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Бюджет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hangingPunct="0">
                        <a:spcAft>
                          <a:spcPts val="0"/>
                        </a:spcAft>
                        <a:tabLst>
                          <a:tab pos="1130300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С учетом внебюджета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hangingPunct="0">
                        <a:spcAft>
                          <a:spcPts val="0"/>
                        </a:spcAft>
                        <a:tabLst>
                          <a:tab pos="1130300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С учетом ВКС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hangingPunct="0">
                        <a:spcAft>
                          <a:spcPts val="0"/>
                        </a:spcAft>
                        <a:tabLst>
                          <a:tab pos="1130300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Бюджет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hangingPunct="0">
                        <a:spcAft>
                          <a:spcPts val="0"/>
                        </a:spcAft>
                        <a:tabLst>
                          <a:tab pos="1130300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С учетом внебюджета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hangingPunct="0">
                        <a:spcAft>
                          <a:spcPts val="0"/>
                        </a:spcAft>
                        <a:tabLst>
                          <a:tab pos="1130300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С учетом ВКС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312">
                <a:tc>
                  <a:txBody>
                    <a:bodyPr/>
                    <a:lstStyle/>
                    <a:p>
                      <a:pPr algn="just" fontAlgn="base" hangingPunct="0">
                        <a:spcAft>
                          <a:spcPts val="0"/>
                        </a:spcAft>
                        <a:tabLst>
                          <a:tab pos="1130300" algn="l"/>
                        </a:tabLst>
                      </a:pPr>
                      <a:r>
                        <a:rPr lang="en-US" sz="1200" b="1" dirty="0" smtClean="0">
                          <a:effectLst/>
                          <a:latin typeface="Times New Roman"/>
                          <a:ea typeface="Times New Roman"/>
                        </a:rPr>
                        <a:t>27536</a:t>
                      </a:r>
                      <a:r>
                        <a:rPr lang="ru-RU" sz="1200" b="1" dirty="0" smtClean="0">
                          <a:effectLst/>
                          <a:latin typeface="Times New Roman"/>
                          <a:ea typeface="Times New Roman"/>
                        </a:rPr>
                        <a:t>,</a:t>
                      </a:r>
                      <a:r>
                        <a:rPr lang="en-US" sz="1200" b="1" dirty="0" smtClean="0">
                          <a:effectLst/>
                          <a:latin typeface="Times New Roman"/>
                          <a:ea typeface="Times New Roman"/>
                        </a:rPr>
                        <a:t>13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spcAft>
                          <a:spcPts val="0"/>
                        </a:spcAft>
                        <a:tabLst>
                          <a:tab pos="1130300" algn="l"/>
                        </a:tabLst>
                      </a:pPr>
                      <a:r>
                        <a:rPr lang="en-US" sz="1200" b="1">
                          <a:effectLst/>
                          <a:latin typeface="Times New Roman"/>
                          <a:ea typeface="Times New Roman"/>
                        </a:rPr>
                        <a:t>29978</a:t>
                      </a: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</a:rPr>
                        <a:t>,</a:t>
                      </a:r>
                      <a:r>
                        <a:rPr lang="en-US" sz="1200" b="1">
                          <a:effectLst/>
                          <a:latin typeface="Times New Roman"/>
                          <a:ea typeface="Times New Roman"/>
                        </a:rPr>
                        <a:t>92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spcAft>
                          <a:spcPts val="0"/>
                        </a:spcAft>
                        <a:tabLst>
                          <a:tab pos="1130300" algn="l"/>
                        </a:tabLs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</a:rPr>
                        <a:t>37018,09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spcAft>
                          <a:spcPts val="0"/>
                        </a:spcAft>
                        <a:tabLst>
                          <a:tab pos="1130300" algn="l"/>
                        </a:tabLs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</a:rPr>
                        <a:t>32207,18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spcAft>
                          <a:spcPts val="0"/>
                        </a:spcAft>
                        <a:tabLst>
                          <a:tab pos="1130300" algn="l"/>
                        </a:tabLs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</a:rPr>
                        <a:t>42522,27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spcAft>
                          <a:spcPts val="0"/>
                        </a:spcAft>
                        <a:tabLst>
                          <a:tab pos="1130300" algn="l"/>
                        </a:tabLs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</a:rPr>
                        <a:t>42561,17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Заголовок 1"/>
          <p:cNvSpPr txBox="1">
            <a:spLocks/>
          </p:cNvSpPr>
          <p:nvPr/>
        </p:nvSpPr>
        <p:spPr>
          <a:xfrm>
            <a:off x="792916" y="5013176"/>
            <a:ext cx="8136904" cy="490066"/>
          </a:xfrm>
          <a:prstGeom prst="rect">
            <a:avLst/>
          </a:prstGeom>
        </p:spPr>
        <p:txBody>
          <a:bodyPr bIns="91440" anchor="b" anchorCtr="0">
            <a:normAutofit fontScale="82500"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200" b="1" dirty="0"/>
              <a:t>Уровень заработной платы других должностных лиц СДЮСШОР в 2017г</a:t>
            </a:r>
            <a:r>
              <a:rPr lang="ru-RU" sz="2200" b="1" dirty="0" smtClean="0"/>
              <a:t>.</a:t>
            </a:r>
            <a:endParaRPr lang="ru-RU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2229371"/>
              </p:ext>
            </p:extLst>
          </p:nvPr>
        </p:nvGraphicFramePr>
        <p:xfrm>
          <a:off x="1223627" y="5589240"/>
          <a:ext cx="7344818" cy="1045171"/>
        </p:xfrm>
        <a:graphic>
          <a:graphicData uri="http://schemas.openxmlformats.org/drawingml/2006/table">
            <a:tbl>
              <a:tblPr firstRow="1" firstCol="1" bandRow="1"/>
              <a:tblGrid>
                <a:gridCol w="1595672"/>
                <a:gridCol w="2053103"/>
                <a:gridCol w="1726802"/>
                <a:gridCol w="1969241"/>
              </a:tblGrid>
              <a:tr h="378658">
                <a:tc gridSpan="2">
                  <a:txBody>
                    <a:bodyPr/>
                    <a:lstStyle/>
                    <a:p>
                      <a:pPr algn="just" fontAlgn="base" hangingPunct="0">
                        <a:spcAft>
                          <a:spcPts val="0"/>
                        </a:spcAft>
                        <a:tabLst>
                          <a:tab pos="1130300" algn="l"/>
                        </a:tabLs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</a:rPr>
                        <a:t>Средняя заработная плата обслуживающего персонала</a:t>
                      </a:r>
                      <a:endParaRPr lang="ru-RU" sz="1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 fontAlgn="base" hangingPunct="0">
                        <a:spcAft>
                          <a:spcPts val="0"/>
                        </a:spcAft>
                        <a:tabLst>
                          <a:tab pos="1130300" algn="l"/>
                        </a:tabLs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</a:rPr>
                        <a:t>Средняя заработная плата административно-управленческого аппарата</a:t>
                      </a:r>
                      <a:endParaRPr lang="ru-RU" sz="1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7901">
                <a:tc>
                  <a:txBody>
                    <a:bodyPr/>
                    <a:lstStyle/>
                    <a:p>
                      <a:pPr algn="just" fontAlgn="base" hangingPunct="0">
                        <a:spcAft>
                          <a:spcPts val="0"/>
                        </a:spcAft>
                        <a:tabLst>
                          <a:tab pos="1130300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Бюджет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spcAft>
                          <a:spcPts val="0"/>
                        </a:spcAft>
                        <a:tabLst>
                          <a:tab pos="1130300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С учетом внебюджета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spcAft>
                          <a:spcPts val="0"/>
                        </a:spcAft>
                        <a:tabLst>
                          <a:tab pos="1130300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Бюджет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spcAft>
                          <a:spcPts val="0"/>
                        </a:spcAft>
                        <a:tabLst>
                          <a:tab pos="1130300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С учетом внебюджета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8612">
                <a:tc>
                  <a:txBody>
                    <a:bodyPr/>
                    <a:lstStyle/>
                    <a:p>
                      <a:pPr algn="just" fontAlgn="base" hangingPunct="0">
                        <a:spcAft>
                          <a:spcPts val="0"/>
                        </a:spcAft>
                        <a:tabLst>
                          <a:tab pos="1130300" algn="l"/>
                        </a:tabLs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</a:rPr>
                        <a:t>13028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spcAft>
                          <a:spcPts val="0"/>
                        </a:spcAft>
                        <a:tabLst>
                          <a:tab pos="1130300" algn="l"/>
                        </a:tabLs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</a:rPr>
                        <a:t>15658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spcAft>
                          <a:spcPts val="0"/>
                        </a:spcAft>
                        <a:tabLst>
                          <a:tab pos="1130300" algn="l"/>
                        </a:tabLs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</a:rPr>
                        <a:t>32651,22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spcAft>
                          <a:spcPts val="0"/>
                        </a:spcAft>
                        <a:tabLst>
                          <a:tab pos="1130300" algn="l"/>
                        </a:tabLs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</a:rPr>
                        <a:t>46105,32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6" name="Диаграмма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97848926"/>
              </p:ext>
            </p:extLst>
          </p:nvPr>
        </p:nvGraphicFramePr>
        <p:xfrm>
          <a:off x="2051720" y="2057400"/>
          <a:ext cx="4806280" cy="29557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832754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7772400" cy="580926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Распределение бюджетных средств</a:t>
            </a:r>
            <a:endParaRPr lang="ru-RU" sz="20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295421723"/>
              </p:ext>
            </p:extLst>
          </p:nvPr>
        </p:nvGraphicFramePr>
        <p:xfrm>
          <a:off x="251520" y="1196749"/>
          <a:ext cx="8712969" cy="48822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27358"/>
                <a:gridCol w="1508273"/>
                <a:gridCol w="1077338"/>
              </a:tblGrid>
              <a:tr h="36448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Наименование статьи расходов по КОСГУ ( в том числе вида расхода)</a:t>
                      </a:r>
                      <a:endParaRPr lang="ru-RU" sz="12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>
                          <a:effectLst/>
                        </a:rPr>
                        <a:t>2017 год</a:t>
                      </a:r>
                      <a:endParaRPr lang="ru-RU" sz="1200" b="1" i="0" u="none" strike="noStrike">
                        <a:effectLst/>
                        <a:latin typeface="Arial Cyr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644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Всего</a:t>
                      </a:r>
                      <a:endParaRPr lang="ru-RU" sz="12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</a:rPr>
                        <a:t>в %</a:t>
                      </a:r>
                      <a:endParaRPr lang="ru-RU" sz="1200" b="1" i="0" u="none" strike="noStrike" dirty="0">
                        <a:effectLst/>
                        <a:latin typeface="Arial Cyr"/>
                      </a:endParaRPr>
                    </a:p>
                  </a:txBody>
                  <a:tcPr marL="9525" marR="9525" marT="9525" marB="0" anchor="b"/>
                </a:tc>
              </a:tr>
              <a:tr h="3224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Финансирование  (остался остаток на начало года 525,9 рублей)</a:t>
                      </a:r>
                      <a:endParaRPr lang="ru-RU" sz="10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46 495 042,62</a:t>
                      </a:r>
                      <a:endParaRPr lang="ru-RU" sz="10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</a:rPr>
                        <a:t> </a:t>
                      </a:r>
                      <a:endParaRPr lang="ru-RU" sz="1000" b="1" i="0" u="none" strike="noStrike" dirty="0">
                        <a:effectLst/>
                        <a:latin typeface="Arial Cyr"/>
                      </a:endParaRPr>
                    </a:p>
                  </a:txBody>
                  <a:tcPr marL="9525" marR="9525" marT="9525" marB="0" anchor="b"/>
                </a:tc>
              </a:tr>
              <a:tr h="23831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Расходы</a:t>
                      </a:r>
                      <a:endParaRPr lang="ru-RU" sz="10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</a:rPr>
                        <a:t>46 494 516,72</a:t>
                      </a:r>
                      <a:endParaRPr lang="ru-RU" sz="10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effectLst/>
                        <a:latin typeface="Arial Cyr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2560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Заработная плата и начисления на заработную плату</a:t>
                      </a:r>
                      <a:endParaRPr lang="ru-RU" sz="1000" b="1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28 446 551,42</a:t>
                      </a:r>
                      <a:endParaRPr lang="ru-RU" sz="1000" b="1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61,18</a:t>
                      </a:r>
                      <a:endParaRPr lang="ru-RU" sz="1000" b="1" i="0" u="none" strike="noStrike">
                        <a:effectLst/>
                        <a:latin typeface="Arial Cyr"/>
                      </a:endParaRPr>
                    </a:p>
                  </a:txBody>
                  <a:tcPr marL="9525" marR="9525" marT="9525" marB="0" anchor="b"/>
                </a:tc>
              </a:tr>
              <a:tr h="2383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Услуги связи</a:t>
                      </a:r>
                      <a:endParaRPr lang="ru-RU" sz="1000" b="1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99 772,00</a:t>
                      </a:r>
                      <a:endParaRPr lang="ru-RU" sz="1000" b="1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0,21</a:t>
                      </a:r>
                      <a:endParaRPr lang="ru-RU" sz="1000" b="1" i="0" u="none" strike="noStrike">
                        <a:effectLst/>
                        <a:latin typeface="Arial Cyr"/>
                      </a:endParaRPr>
                    </a:p>
                  </a:txBody>
                  <a:tcPr marL="9525" marR="9525" marT="9525" marB="0" anchor="b"/>
                </a:tc>
              </a:tr>
              <a:tr h="2383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Коммунальные услуги</a:t>
                      </a:r>
                      <a:endParaRPr lang="ru-RU" sz="1000" b="1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3 542 100,00</a:t>
                      </a:r>
                      <a:endParaRPr lang="ru-RU" sz="1000" b="1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7,62</a:t>
                      </a:r>
                      <a:endParaRPr lang="ru-RU" sz="1000" b="1" i="0" u="none" strike="noStrike">
                        <a:effectLst/>
                        <a:latin typeface="Arial Cyr"/>
                      </a:endParaRPr>
                    </a:p>
                  </a:txBody>
                  <a:tcPr marL="9525" marR="9525" marT="9525" marB="0" anchor="b"/>
                </a:tc>
              </a:tr>
              <a:tr h="2383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Работы,услуги по содержанию имущества</a:t>
                      </a:r>
                      <a:endParaRPr lang="ru-RU" sz="1000" b="1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519 371,00</a:t>
                      </a:r>
                      <a:endParaRPr lang="ru-RU" sz="1000" b="1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1,12</a:t>
                      </a:r>
                      <a:endParaRPr lang="ru-RU" sz="1000" b="1" i="0" u="none" strike="noStrike">
                        <a:effectLst/>
                        <a:latin typeface="Arial Cyr"/>
                      </a:endParaRPr>
                    </a:p>
                  </a:txBody>
                  <a:tcPr marL="9525" marR="9525" marT="9525" marB="0" anchor="b"/>
                </a:tc>
              </a:tr>
              <a:tr h="4766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Прочие работы, услуги (услуги охраны, страхование, обслуживание барс-бюджет)</a:t>
                      </a:r>
                      <a:endParaRPr lang="ru-RU" sz="10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526 407,10</a:t>
                      </a:r>
                      <a:endParaRPr lang="ru-RU" sz="1000" b="1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1,13</a:t>
                      </a:r>
                      <a:endParaRPr lang="ru-RU" sz="1000" b="1" i="0" u="none" strike="noStrike">
                        <a:effectLst/>
                        <a:latin typeface="Arial Cyr"/>
                      </a:endParaRPr>
                    </a:p>
                  </a:txBody>
                  <a:tcPr marL="9525" marR="9525" marT="9525" marB="0" anchor="b"/>
                </a:tc>
              </a:tr>
              <a:tr h="4766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Прочие расходы (земельный налог, налог на имущество, эко налог, транспортный налог)</a:t>
                      </a:r>
                      <a:endParaRPr lang="ru-RU" sz="1000" b="1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12 472 888,00</a:t>
                      </a:r>
                      <a:endParaRPr lang="ru-RU" sz="1000" b="1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26,83</a:t>
                      </a:r>
                      <a:endParaRPr lang="ru-RU" sz="1000" b="1" i="0" u="none" strike="noStrike">
                        <a:effectLst/>
                        <a:latin typeface="Arial Cyr"/>
                      </a:endParaRPr>
                    </a:p>
                  </a:txBody>
                  <a:tcPr marL="9525" marR="9525" marT="9525" marB="0" anchor="b"/>
                </a:tc>
              </a:tr>
              <a:tr h="2383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Увеличение стоимости основных средств</a:t>
                      </a:r>
                      <a:endParaRPr lang="ru-RU" sz="1000" b="1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1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1" i="0" u="none" strike="noStrike">
                        <a:effectLst/>
                        <a:latin typeface="Arial Cyr"/>
                      </a:endParaRPr>
                    </a:p>
                  </a:txBody>
                  <a:tcPr marL="9525" marR="9525" marT="9525" marB="0" anchor="b"/>
                </a:tc>
              </a:tr>
              <a:tr h="2383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Увеличение стоимости материальных активов</a:t>
                      </a:r>
                      <a:endParaRPr lang="ru-RU" sz="1000" b="1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273 737,20</a:t>
                      </a:r>
                      <a:endParaRPr lang="ru-RU" sz="1000" b="1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0,59</a:t>
                      </a:r>
                      <a:endParaRPr lang="ru-RU" sz="1000" b="1" i="0" u="none" strike="noStrike">
                        <a:effectLst/>
                        <a:latin typeface="Arial Cyr"/>
                      </a:endParaRPr>
                    </a:p>
                  </a:txBody>
                  <a:tcPr marL="9525" marR="9525" marT="9525" marB="0" anchor="b"/>
                </a:tc>
              </a:tr>
              <a:tr h="2383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ГСМ</a:t>
                      </a:r>
                      <a:endParaRPr lang="ru-RU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138 609,20</a:t>
                      </a:r>
                      <a:endParaRPr lang="ru-RU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Arial Cyr"/>
                      </a:endParaRPr>
                    </a:p>
                  </a:txBody>
                  <a:tcPr marL="9525" marR="9525" marT="9525" marB="0" anchor="b"/>
                </a:tc>
              </a:tr>
              <a:tr h="2383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Закупка мягкого инвентаря, одежды, обмундирования</a:t>
                      </a:r>
                      <a:endParaRPr lang="ru-RU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Arial Cyr"/>
                      </a:endParaRPr>
                    </a:p>
                  </a:txBody>
                  <a:tcPr marL="9525" marR="9525" marT="9525" marB="0" anchor="b"/>
                </a:tc>
              </a:tr>
              <a:tr h="2383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Медикаменты</a:t>
                      </a:r>
                      <a:endParaRPr lang="ru-RU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10 000,00</a:t>
                      </a:r>
                      <a:endParaRPr lang="ru-RU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Arial Cyr"/>
                      </a:endParaRPr>
                    </a:p>
                  </a:txBody>
                  <a:tcPr marL="9525" marR="9525" marT="9525" marB="0" anchor="b"/>
                </a:tc>
              </a:tr>
              <a:tr h="2383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Приобретение канцелярских, хозяйственных товаров</a:t>
                      </a:r>
                      <a:endParaRPr lang="ru-RU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125 128,00</a:t>
                      </a:r>
                      <a:endParaRPr lang="ru-RU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Arial Cyr"/>
                      </a:endParaRPr>
                    </a:p>
                  </a:txBody>
                  <a:tcPr marL="9525" marR="9525" marT="9525" marB="0" anchor="b"/>
                </a:tc>
              </a:tr>
              <a:tr h="2663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Командировочные расходы</a:t>
                      </a:r>
                      <a:endParaRPr lang="ru-RU" sz="10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613 690,00</a:t>
                      </a:r>
                      <a:endParaRPr lang="ru-RU" sz="1000" b="1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1,32</a:t>
                      </a:r>
                      <a:endParaRPr lang="ru-RU" sz="1000" b="1" i="0" u="none" strike="noStrike" dirty="0">
                        <a:effectLst/>
                        <a:latin typeface="Arial Cyr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16232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39762"/>
            <a:ext cx="7772400" cy="580926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Внебюджетная деятельность в 2017 г.</a:t>
            </a:r>
            <a:endParaRPr lang="ru-RU" sz="2000" b="1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270512053"/>
              </p:ext>
            </p:extLst>
          </p:nvPr>
        </p:nvGraphicFramePr>
        <p:xfrm>
          <a:off x="251520" y="1447803"/>
          <a:ext cx="8640960" cy="45734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209393"/>
                <a:gridCol w="1404505"/>
                <a:gridCol w="1027062"/>
              </a:tblGrid>
              <a:tr h="24216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Наименование статьи </a:t>
                      </a:r>
                      <a:endParaRPr lang="ru-RU" sz="14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8520" marR="8520" marT="8520" marB="0" anchor="ctr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>
                          <a:effectLst/>
                        </a:rPr>
                        <a:t>2017 год</a:t>
                      </a:r>
                      <a:endParaRPr lang="ru-RU" sz="1400" b="1" i="0" u="none" strike="noStrike">
                        <a:effectLst/>
                        <a:latin typeface="Arial Cyr"/>
                      </a:endParaRPr>
                    </a:p>
                  </a:txBody>
                  <a:tcPr marL="8520" marR="8520" marT="852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21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Всего</a:t>
                      </a:r>
                      <a:endParaRPr lang="ru-RU" sz="14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8520" marR="8520" marT="85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</a:rPr>
                        <a:t>в %</a:t>
                      </a:r>
                      <a:endParaRPr lang="ru-RU" sz="1400" b="1" i="0" u="none" strike="noStrike" dirty="0">
                        <a:effectLst/>
                        <a:latin typeface="Arial Cyr"/>
                      </a:endParaRPr>
                    </a:p>
                  </a:txBody>
                  <a:tcPr marL="8520" marR="8520" marT="8520" marB="0" anchor="b"/>
                </a:tc>
              </a:tr>
              <a:tr h="24216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</a:rPr>
                        <a:t>Расходы</a:t>
                      </a:r>
                      <a:endParaRPr lang="ru-RU" sz="14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8520" marR="8520" marT="852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8 594 333,67</a:t>
                      </a:r>
                      <a:endParaRPr lang="ru-RU" sz="14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8520" marR="8520" marT="852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100</a:t>
                      </a:r>
                      <a:endParaRPr lang="ru-RU" sz="14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 Cyr"/>
                      </a:endParaRPr>
                    </a:p>
                  </a:txBody>
                  <a:tcPr marL="8520" marR="8520" marT="852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421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Заработная плата и начисления на заработную плату</a:t>
                      </a:r>
                      <a:endParaRPr lang="ru-RU" sz="14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8520" marR="8520" marT="85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6 467 425,73</a:t>
                      </a:r>
                      <a:endParaRPr lang="ru-RU" sz="14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8520" marR="8520" marT="85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75%</a:t>
                      </a:r>
                      <a:endParaRPr lang="ru-RU" sz="14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 Cyr"/>
                      </a:endParaRPr>
                    </a:p>
                  </a:txBody>
                  <a:tcPr marL="8520" marR="8520" marT="852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421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Услуги связи</a:t>
                      </a:r>
                      <a:endParaRPr lang="ru-RU" sz="14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8520" marR="8520" marT="85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14 779,46</a:t>
                      </a:r>
                      <a:endParaRPr lang="ru-RU" sz="1400" b="1" i="0" u="none" strike="noStrike">
                        <a:effectLst/>
                        <a:latin typeface="Times New Roman"/>
                      </a:endParaRPr>
                    </a:p>
                  </a:txBody>
                  <a:tcPr marL="8520" marR="8520" marT="85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0%</a:t>
                      </a:r>
                      <a:endParaRPr lang="ru-RU" sz="14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 Cyr"/>
                      </a:endParaRPr>
                    </a:p>
                  </a:txBody>
                  <a:tcPr marL="8520" marR="8520" marT="852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421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Коммунальные услуги</a:t>
                      </a:r>
                      <a:endParaRPr lang="ru-RU" sz="14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8520" marR="8520" marT="85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660 953,38</a:t>
                      </a:r>
                      <a:endParaRPr lang="ru-RU" sz="1400" b="1" i="0" u="none" strike="noStrike">
                        <a:effectLst/>
                        <a:latin typeface="Times New Roman"/>
                      </a:endParaRPr>
                    </a:p>
                  </a:txBody>
                  <a:tcPr marL="8520" marR="8520" marT="85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8%</a:t>
                      </a:r>
                      <a:endParaRPr lang="ru-RU" sz="14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 Cyr"/>
                      </a:endParaRPr>
                    </a:p>
                  </a:txBody>
                  <a:tcPr marL="8520" marR="8520" marT="852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421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Работы,услуги по содержанию имущества</a:t>
                      </a:r>
                      <a:endParaRPr lang="ru-RU" sz="14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8520" marR="8520" marT="85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253 192,20</a:t>
                      </a:r>
                      <a:endParaRPr lang="ru-RU" sz="1400" b="1" i="0" u="none" strike="noStrike">
                        <a:effectLst/>
                        <a:latin typeface="Times New Roman"/>
                      </a:endParaRPr>
                    </a:p>
                  </a:txBody>
                  <a:tcPr marL="8520" marR="8520" marT="85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3%</a:t>
                      </a:r>
                      <a:endParaRPr lang="ru-RU" sz="14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 Cyr"/>
                      </a:endParaRPr>
                    </a:p>
                  </a:txBody>
                  <a:tcPr marL="8520" marR="8520" marT="852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4750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Прочие работы, услуги (зарплата внештатных сотрудников, услуги охраны, типографии и т.д.)</a:t>
                      </a:r>
                      <a:endParaRPr lang="ru-RU" sz="14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8520" marR="8520" marT="85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602 953,34</a:t>
                      </a:r>
                      <a:endParaRPr lang="ru-RU" sz="14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8520" marR="8520" marT="85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7%</a:t>
                      </a:r>
                      <a:endParaRPr lang="ru-RU" sz="14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 Cyr"/>
                      </a:endParaRPr>
                    </a:p>
                  </a:txBody>
                  <a:tcPr marL="8520" marR="8520" marT="852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421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Прочие расходы</a:t>
                      </a:r>
                      <a:endParaRPr lang="ru-RU" sz="14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8520" marR="8520" marT="852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23 303,43</a:t>
                      </a:r>
                      <a:endParaRPr lang="ru-RU" sz="1400" b="1" i="0" u="none" strike="noStrike">
                        <a:effectLst/>
                        <a:latin typeface="Times New Roman"/>
                      </a:endParaRPr>
                    </a:p>
                  </a:txBody>
                  <a:tcPr marL="8520" marR="8520" marT="852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0%</a:t>
                      </a:r>
                      <a:endParaRPr lang="ru-RU" sz="14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 Cyr"/>
                      </a:endParaRPr>
                    </a:p>
                  </a:txBody>
                  <a:tcPr marL="8520" marR="8520" marT="852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8535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</a:rPr>
                        <a:t>Штрафы, пени, госпошлины, экологический и транспортный налоги</a:t>
                      </a:r>
                      <a:endParaRPr lang="ru-RU" sz="14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8520" marR="8520" marT="852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21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effectLst/>
                        </a:rPr>
                        <a:t>Увеличение стоимости основных средств</a:t>
                      </a:r>
                      <a:endParaRPr lang="ru-RU" sz="1400" b="1" i="0" u="none" strike="noStrike">
                        <a:effectLst/>
                        <a:latin typeface="Times New Roman"/>
                      </a:endParaRPr>
                    </a:p>
                  </a:txBody>
                  <a:tcPr marL="8520" marR="8520" marT="852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150 246,10</a:t>
                      </a:r>
                      <a:endParaRPr lang="ru-RU" sz="1400" b="1" i="0" u="none" strike="noStrike">
                        <a:effectLst/>
                        <a:latin typeface="Times New Roman"/>
                      </a:endParaRPr>
                    </a:p>
                  </a:txBody>
                  <a:tcPr marL="8520" marR="8520" marT="852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2%</a:t>
                      </a:r>
                      <a:endParaRPr lang="ru-RU" sz="14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 Cyr"/>
                      </a:endParaRPr>
                    </a:p>
                  </a:txBody>
                  <a:tcPr marL="8520" marR="8520" marT="852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57426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</a:rPr>
                        <a:t>Приобретение основных средств (оборудования, мебели, транспортных средств, техники, инструментов, хозинвентаря, книги и т. д.)</a:t>
                      </a:r>
                      <a:endParaRPr lang="ru-RU" sz="14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8520" marR="8520" marT="852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21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Увеличение стоимости материальных активов</a:t>
                      </a:r>
                      <a:endParaRPr lang="ru-RU" sz="14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8520" marR="8520" marT="852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364 172,23</a:t>
                      </a:r>
                      <a:endParaRPr lang="ru-RU" sz="1400" b="1" i="0" u="none" strike="noStrike">
                        <a:effectLst/>
                        <a:latin typeface="Times New Roman"/>
                      </a:endParaRPr>
                    </a:p>
                  </a:txBody>
                  <a:tcPr marL="8520" marR="8520" marT="852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4%</a:t>
                      </a:r>
                      <a:endParaRPr lang="ru-RU" sz="14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 Cyr"/>
                      </a:endParaRPr>
                    </a:p>
                  </a:txBody>
                  <a:tcPr marL="8520" marR="8520" marT="852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4750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</a:rPr>
                        <a:t>ГСМ, Закупка мягкого инвентаря, одежды, обмундирования, Приобретение канцелярских, хозяйственных товаров</a:t>
                      </a:r>
                      <a:endParaRPr lang="ru-RU" sz="14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8520" marR="8520" marT="852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21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Командировочные расходы</a:t>
                      </a:r>
                      <a:endParaRPr lang="ru-RU" sz="14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8520" marR="8520" marT="85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57 307,80</a:t>
                      </a:r>
                      <a:endParaRPr lang="ru-RU" sz="1400" b="1" i="0" u="none" strike="noStrike">
                        <a:effectLst/>
                        <a:latin typeface="Times New Roman"/>
                      </a:endParaRPr>
                    </a:p>
                  </a:txBody>
                  <a:tcPr marL="8520" marR="8520" marT="85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1%</a:t>
                      </a:r>
                      <a:endParaRPr lang="ru-RU" sz="14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 Cyr"/>
                      </a:endParaRPr>
                    </a:p>
                  </a:txBody>
                  <a:tcPr marL="8520" marR="8520" marT="852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Заголовок 1"/>
          <p:cNvSpPr txBox="1">
            <a:spLocks/>
          </p:cNvSpPr>
          <p:nvPr/>
        </p:nvSpPr>
        <p:spPr>
          <a:xfrm>
            <a:off x="179512" y="590212"/>
            <a:ext cx="8856984" cy="580926"/>
          </a:xfrm>
          <a:prstGeom prst="rect">
            <a:avLst/>
          </a:prstGeom>
        </p:spPr>
        <p:txBody>
          <a:bodyPr bIns="91440" anchor="b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100" b="1" dirty="0"/>
              <a:t>Доходы по </a:t>
            </a:r>
            <a:r>
              <a:rPr lang="ru-RU" sz="2100" b="1" dirty="0" smtClean="0"/>
              <a:t>плану:  7.772950,0 руб.     Доходы по факту</a:t>
            </a:r>
            <a:r>
              <a:rPr lang="ru-RU" sz="2100" b="1" dirty="0"/>
              <a:t>: </a:t>
            </a:r>
            <a:r>
              <a:rPr lang="ru-RU" sz="2100" b="1" dirty="0" smtClean="0"/>
              <a:t>8.638916,41 руб.</a:t>
            </a:r>
            <a:endParaRPr lang="ru-RU" sz="2100" b="1" dirty="0"/>
          </a:p>
        </p:txBody>
      </p:sp>
    </p:spTree>
    <p:extLst>
      <p:ext uri="{BB962C8B-B14F-4D97-AF65-F5344CB8AC3E}">
        <p14:creationId xmlns:p14="http://schemas.microsoft.com/office/powerpoint/2010/main" val="26850548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7772400" cy="508918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Укрепление материальной базы в 2017г.</a:t>
            </a:r>
            <a:endParaRPr lang="ru-RU" sz="2000" b="1" dirty="0"/>
          </a:p>
        </p:txBody>
      </p:sp>
      <p:graphicFrame>
        <p:nvGraphicFramePr>
          <p:cNvPr id="12" name="Объект 11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961395168"/>
              </p:ext>
            </p:extLst>
          </p:nvPr>
        </p:nvGraphicFramePr>
        <p:xfrm>
          <a:off x="323528" y="836714"/>
          <a:ext cx="8208911" cy="56166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62449"/>
                <a:gridCol w="1151760"/>
                <a:gridCol w="994702"/>
              </a:tblGrid>
              <a:tr h="19204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Виды работ, приобретение оборудования и инвентаря</a:t>
                      </a:r>
                      <a:endParaRPr lang="ru-RU" sz="10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5836" marR="5836" marT="5836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>
                          <a:effectLst/>
                        </a:rPr>
                        <a:t>2017 год</a:t>
                      </a:r>
                      <a:endParaRPr lang="ru-RU" sz="1000" b="1" i="0" u="none" strike="noStrike">
                        <a:effectLst/>
                        <a:latin typeface="Times New Roman"/>
                      </a:endParaRPr>
                    </a:p>
                  </a:txBody>
                  <a:tcPr marL="5836" marR="5836" marT="5836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06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Бюджет</a:t>
                      </a:r>
                      <a:endParaRPr lang="ru-RU" sz="10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5836" marR="5836" marT="5836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Внебюджет</a:t>
                      </a:r>
                      <a:endParaRPr lang="ru-RU" sz="10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5836" marR="5836" marT="5836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33195"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</a:rPr>
                        <a:t>Всего</a:t>
                      </a:r>
                      <a:endParaRPr lang="ru-RU" sz="1200" b="1" i="0" u="none" strike="noStrike">
                        <a:effectLst/>
                        <a:latin typeface="Times New Roman"/>
                      </a:endParaRPr>
                    </a:p>
                  </a:txBody>
                  <a:tcPr marL="5836" marR="5836" marT="58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1 040 171,00</a:t>
                      </a:r>
                      <a:endParaRPr lang="ru-RU" sz="1100" b="1" i="0" u="none" strike="noStrike">
                        <a:effectLst/>
                        <a:latin typeface="Times New Roman"/>
                      </a:endParaRPr>
                    </a:p>
                  </a:txBody>
                  <a:tcPr marL="5836" marR="5836" marT="58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966 364,43</a:t>
                      </a:r>
                      <a:endParaRPr lang="ru-RU" sz="1100" b="1" i="0" u="none" strike="noStrike">
                        <a:effectLst/>
                        <a:latin typeface="Times New Roman"/>
                      </a:endParaRPr>
                    </a:p>
                  </a:txBody>
                  <a:tcPr marL="5836" marR="5836" marT="5836" marB="0" anchor="ctr"/>
                </a:tc>
              </a:tr>
              <a:tr h="226336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Ремонт и содержание здания, оборудования и территории</a:t>
                      </a:r>
                      <a:endParaRPr lang="ru-RU" sz="10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5836" marR="5836" marT="583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633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Разработка сайта</a:t>
                      </a:r>
                      <a:endParaRPr lang="ru-RU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5836" marR="5836" marT="583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5836" marR="5836" marT="583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180 000,00</a:t>
                      </a:r>
                      <a:endParaRPr lang="ru-RU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5836" marR="5836" marT="5836" marB="0" anchor="ctr"/>
                </a:tc>
              </a:tr>
              <a:tr h="1920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Уборка территории от снега</a:t>
                      </a:r>
                      <a:endParaRPr lang="ru-RU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5836" marR="5836" marT="583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240 000,00</a:t>
                      </a:r>
                      <a:endParaRPr lang="ru-RU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5836" marR="5836" marT="583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160 000,00</a:t>
                      </a:r>
                      <a:endParaRPr lang="ru-RU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5836" marR="5836" marT="5836" marB="0" anchor="ctr"/>
                </a:tc>
              </a:tr>
              <a:tr h="1920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Вывоз ТБО, дератизация</a:t>
                      </a:r>
                      <a:endParaRPr lang="ru-RU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5836" marR="5836" marT="583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77 562,00</a:t>
                      </a:r>
                      <a:endParaRPr lang="ru-RU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5836" marR="5836" marT="583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5 594,32</a:t>
                      </a:r>
                      <a:endParaRPr lang="ru-RU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5836" marR="5836" marT="5836" marB="0" anchor="ctr"/>
                </a:tc>
              </a:tr>
              <a:tr h="36506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Опрессовка и гидропромывка системы отопления. Чистка системы вентиляции </a:t>
                      </a:r>
                      <a:endParaRPr lang="ru-RU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5836" marR="5836" marT="583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99 900,00</a:t>
                      </a:r>
                      <a:endParaRPr lang="ru-RU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5836" marR="5836" marT="583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5836" marR="5836" marT="5836" marB="0" anchor="ctr"/>
                </a:tc>
              </a:tr>
              <a:tr h="1920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Ремонт автобуса</a:t>
                      </a:r>
                      <a:endParaRPr lang="ru-RU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5836" marR="5836" marT="583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5836" marR="5836" marT="583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30 812,00</a:t>
                      </a:r>
                      <a:endParaRPr lang="ru-RU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5836" marR="5836" marT="5836" marB="0" anchor="ctr"/>
                </a:tc>
              </a:tr>
              <a:tr h="19890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Ремонт насосного оборудования</a:t>
                      </a:r>
                      <a:endParaRPr lang="ru-RU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5836" marR="5836" marT="583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5836" marR="5836" marT="583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19 639,88</a:t>
                      </a:r>
                      <a:endParaRPr lang="ru-RU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5836" marR="5836" marT="5836" marB="0" anchor="ctr"/>
                </a:tc>
              </a:tr>
              <a:tr h="36506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Техническое обслуживание лифта, стирка белья и замена ковровых покрытий</a:t>
                      </a:r>
                      <a:endParaRPr lang="ru-RU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5836" marR="5836" marT="583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86 751,00</a:t>
                      </a:r>
                      <a:endParaRPr lang="ru-RU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5836" marR="5836" marT="583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40 000,00</a:t>
                      </a:r>
                      <a:endParaRPr lang="ru-RU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5836" marR="5836" marT="5836" marB="0" anchor="ctr"/>
                </a:tc>
              </a:tr>
              <a:tr h="219478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Товары для текущего ремонта и надлежащего содержания объекта</a:t>
                      </a:r>
                      <a:endParaRPr lang="ru-RU" sz="10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5836" marR="5836" marT="583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596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Канцелярские товары</a:t>
                      </a:r>
                      <a:endParaRPr lang="ru-RU" sz="10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5836" marR="5836" marT="583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</a:rPr>
                        <a:t>57 728,00</a:t>
                      </a:r>
                      <a:endParaRPr lang="ru-RU" sz="10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5836" marR="5836" marT="583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35 000,00</a:t>
                      </a:r>
                      <a:endParaRPr lang="ru-RU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5836" marR="5836" marT="5836" marB="0" anchor="ctr"/>
                </a:tc>
              </a:tr>
              <a:tr h="2469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Хозяйственные товары (чистящие и моющие средства)</a:t>
                      </a:r>
                      <a:endParaRPr lang="ru-RU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5836" marR="5836" marT="583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67 400,00</a:t>
                      </a:r>
                      <a:endParaRPr lang="ru-RU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5836" marR="5836" marT="583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55 781,13</a:t>
                      </a:r>
                      <a:endParaRPr lang="ru-RU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5836" marR="5836" marT="5836" marB="0" anchor="ctr"/>
                </a:tc>
              </a:tr>
              <a:tr h="2674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Товары для ремонта душевых и оборудования </a:t>
                      </a:r>
                      <a:endParaRPr lang="ru-RU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5836" marR="5836" marT="583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5836" marR="5836" marT="583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188 393,00</a:t>
                      </a:r>
                      <a:endParaRPr lang="ru-RU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5836" marR="5836" marT="5836" marB="0" anchor="ctr"/>
                </a:tc>
              </a:tr>
              <a:tr h="18596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ГСМ</a:t>
                      </a:r>
                      <a:endParaRPr lang="ru-RU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5836" marR="5836" marT="583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140 000,00</a:t>
                      </a:r>
                      <a:endParaRPr lang="ru-RU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5836" marR="5836" marT="583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35 000,00</a:t>
                      </a:r>
                      <a:endParaRPr lang="ru-RU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5836" marR="5836" marT="5836" marB="0" anchor="ctr"/>
                </a:tc>
              </a:tr>
              <a:tr h="185962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Обучение, тестирование, профподготовка</a:t>
                      </a:r>
                      <a:endParaRPr lang="ru-RU" sz="10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5836" marR="5836" marT="583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261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Обучение по программе профессиональной подготовки </a:t>
                      </a:r>
                      <a:endParaRPr lang="ru-RU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5836" marR="5836" marT="583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5836" marR="5836" marT="583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35 792,00</a:t>
                      </a:r>
                      <a:endParaRPr lang="ru-RU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5836" marR="5836" marT="5836" marB="0" anchor="ctr"/>
                </a:tc>
              </a:tr>
              <a:tr h="233195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Приобретение спортивного инвентаря</a:t>
                      </a:r>
                      <a:endParaRPr lang="ru-RU" sz="10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5836" marR="5836" marT="583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319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Инвентарь тренировочный (мячи для н/т)</a:t>
                      </a:r>
                      <a:endParaRPr lang="ru-RU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5836" marR="5836" marT="583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270 830,00</a:t>
                      </a:r>
                      <a:endParaRPr lang="ru-RU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5836" marR="5836" marT="583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5836" marR="5836" marT="5836" marB="0" anchor="ctr"/>
                </a:tc>
              </a:tr>
              <a:tr h="192043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Приобретение основных средств</a:t>
                      </a:r>
                      <a:endParaRPr lang="ru-RU" sz="10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5836" marR="5836" marT="583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20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Мягкий инвентарь (спец. одежда)</a:t>
                      </a:r>
                      <a:endParaRPr lang="ru-RU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5836" marR="5836" marT="58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effectLst/>
                        <a:latin typeface="Times New Roman"/>
                      </a:endParaRPr>
                    </a:p>
                  </a:txBody>
                  <a:tcPr marL="5836" marR="5836" marT="583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30 106,00</a:t>
                      </a:r>
                      <a:endParaRPr lang="ru-RU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5836" marR="5836" marT="5836" marB="0" anchor="ctr"/>
                </a:tc>
              </a:tr>
              <a:tr h="18596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Видеокамера и радиосистема</a:t>
                      </a:r>
                      <a:endParaRPr lang="ru-RU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5836" marR="5836" marT="583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5836" marR="5836" marT="583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26 120,00</a:t>
                      </a:r>
                      <a:endParaRPr lang="ru-RU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5836" marR="5836" marT="5836" marB="0" anchor="ctr"/>
                </a:tc>
              </a:tr>
              <a:tr h="22633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Процессор управления воздухотехнического оборудования</a:t>
                      </a:r>
                      <a:endParaRPr lang="ru-RU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5836" marR="5836" marT="583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5836" marR="5836" marT="583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70 000,00</a:t>
                      </a:r>
                      <a:endParaRPr lang="ru-RU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5836" marR="5836" marT="5836" marB="0" anchor="ctr"/>
                </a:tc>
              </a:tr>
              <a:tr h="20576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Водонагреватель, вентилятор, унитазы (детские)</a:t>
                      </a:r>
                      <a:endParaRPr lang="ru-RU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5836" marR="5836" marT="583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5836" marR="5836" marT="583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</a:rPr>
                        <a:t>54 126,10</a:t>
                      </a:r>
                      <a:endParaRPr lang="ru-RU" sz="10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5836" marR="5836" marT="5836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83470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16632"/>
            <a:ext cx="7772400" cy="490066"/>
          </a:xfrm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200" b="1" dirty="0">
                <a:latin typeface="Times New Roman"/>
                <a:ea typeface="Calibri"/>
              </a:rPr>
              <a:t>Лучшие (1-3 место) результаты соревнований за 2016-2017 г.г.: </a:t>
            </a:r>
            <a:endParaRPr lang="ru-RU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130079764"/>
              </p:ext>
            </p:extLst>
          </p:nvPr>
        </p:nvGraphicFramePr>
        <p:xfrm>
          <a:off x="179512" y="620688"/>
          <a:ext cx="4248472" cy="60289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96144"/>
                <a:gridCol w="2952328"/>
              </a:tblGrid>
              <a:tr h="0"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Уровень соревнований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Результат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Кубок Европы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2 место в одиночном </a:t>
                      </a:r>
                      <a:r>
                        <a:rPr lang="ru-RU" sz="1400" dirty="0" smtClean="0">
                          <a:effectLst/>
                        </a:rPr>
                        <a:t>разряде</a:t>
                      </a:r>
                      <a:r>
                        <a:rPr lang="en-US" sz="1400" dirty="0" smtClean="0">
                          <a:effectLst/>
                        </a:rPr>
                        <a:t> – </a:t>
                      </a:r>
                      <a:r>
                        <a:rPr lang="ru-RU" sz="1400" dirty="0" smtClean="0">
                          <a:effectLst/>
                        </a:rPr>
                        <a:t>Шибаев</a:t>
                      </a:r>
                      <a:r>
                        <a:rPr lang="ru-RU" sz="1400" baseline="0" dirty="0" smtClean="0">
                          <a:effectLst/>
                        </a:rPr>
                        <a:t> А.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Первенство Европы среди молодежи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5 место в парном </a:t>
                      </a:r>
                      <a:r>
                        <a:rPr lang="ru-RU" sz="1400" dirty="0" smtClean="0">
                          <a:effectLst/>
                        </a:rPr>
                        <a:t>разряде – Исмаилов С.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Чемпионат мира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5 место в парном </a:t>
                      </a:r>
                      <a:r>
                        <a:rPr lang="ru-RU" sz="1400" dirty="0" smtClean="0">
                          <a:effectLst/>
                        </a:rPr>
                        <a:t>разряде – Исмаилов С.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 rowSpan="4"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Чемпионат России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1 место в командном </a:t>
                      </a:r>
                      <a:r>
                        <a:rPr lang="ru-RU" sz="1400" dirty="0" smtClean="0">
                          <a:effectLst/>
                        </a:rPr>
                        <a:t>разряде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3 место в смешанном парном </a:t>
                      </a:r>
                      <a:r>
                        <a:rPr lang="ru-RU" sz="1400" dirty="0" smtClean="0">
                          <a:effectLst/>
                        </a:rPr>
                        <a:t>разряде (Блажко А.)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3 место в парном мужском  </a:t>
                      </a:r>
                      <a:r>
                        <a:rPr lang="ru-RU" sz="1400" dirty="0" smtClean="0">
                          <a:effectLst/>
                        </a:rPr>
                        <a:t>разряде </a:t>
                      </a:r>
                      <a:r>
                        <a:rPr lang="ru-RU" sz="1200" dirty="0" smtClean="0">
                          <a:effectLst/>
                        </a:rPr>
                        <a:t>(ИсмаиловС., Мутыгуллин</a:t>
                      </a:r>
                      <a:r>
                        <a:rPr lang="ru-RU" sz="1200" baseline="0" dirty="0" smtClean="0">
                          <a:effectLst/>
                        </a:rPr>
                        <a:t> Р., Мурзин В)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3 место в парном женском  </a:t>
                      </a:r>
                      <a:r>
                        <a:rPr lang="ru-RU" sz="1400" dirty="0" smtClean="0">
                          <a:effectLst/>
                        </a:rPr>
                        <a:t>разряде </a:t>
                      </a:r>
                      <a:r>
                        <a:rPr lang="ru-RU" sz="1200" dirty="0" smtClean="0">
                          <a:effectLst/>
                        </a:rPr>
                        <a:t>(Савельева</a:t>
                      </a:r>
                      <a:r>
                        <a:rPr lang="ru-RU" sz="1200" baseline="0" dirty="0" smtClean="0">
                          <a:effectLst/>
                        </a:rPr>
                        <a:t> А., Мохначева С.)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Первенство России среди юниоров 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3 место в парном </a:t>
                      </a:r>
                      <a:r>
                        <a:rPr lang="ru-RU" sz="1400" dirty="0" smtClean="0">
                          <a:effectLst/>
                        </a:rPr>
                        <a:t>разряде (Сабиров</a:t>
                      </a:r>
                      <a:r>
                        <a:rPr lang="ru-RU" sz="1400" baseline="0" dirty="0" smtClean="0">
                          <a:effectLst/>
                        </a:rPr>
                        <a:t> А., Щигорцов Д.)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Первенство России среди юношей и девушек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3 место в командном </a:t>
                      </a:r>
                      <a:r>
                        <a:rPr lang="ru-RU" sz="1400" dirty="0" smtClean="0">
                          <a:effectLst/>
                        </a:rPr>
                        <a:t>разряде (Юнусова</a:t>
                      </a:r>
                      <a:r>
                        <a:rPr lang="ru-RU" sz="1400" baseline="0" dirty="0" smtClean="0">
                          <a:effectLst/>
                        </a:rPr>
                        <a:t> А., Степанова А.)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9819360"/>
              </p:ext>
            </p:extLst>
          </p:nvPr>
        </p:nvGraphicFramePr>
        <p:xfrm>
          <a:off x="4355976" y="692696"/>
          <a:ext cx="4680520" cy="61089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24136"/>
                <a:gridCol w="3456384"/>
              </a:tblGrid>
              <a:tr h="228600"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Уровень соревнований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894" marR="63894" marT="0" marB="0"/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effectLst/>
                        </a:rPr>
                        <a:t>Результат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894" marR="63894" marT="0" marB="0"/>
                </a:tc>
              </a:tr>
              <a:tr h="228600">
                <a:tc rowSpan="5"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>
                          <a:effectLst/>
                        </a:rPr>
                        <a:t>Чемпионат ПФО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894" marR="63894" marT="0" marB="0"/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>
                          <a:effectLst/>
                        </a:rPr>
                        <a:t>1 место в одиночном </a:t>
                      </a:r>
                      <a:r>
                        <a:rPr lang="ru-RU" sz="1300" dirty="0" smtClean="0">
                          <a:effectLst/>
                        </a:rPr>
                        <a:t>разряде (Савельева А.)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894" marR="63894" marT="0" marB="0"/>
                </a:tc>
              </a:tr>
              <a:tr h="2286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>
                          <a:effectLst/>
                        </a:rPr>
                        <a:t>3 место в одиночном </a:t>
                      </a:r>
                      <a:r>
                        <a:rPr lang="ru-RU" sz="1300" dirty="0" smtClean="0">
                          <a:effectLst/>
                        </a:rPr>
                        <a:t>разряде (Мурзин В.)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894" marR="63894" marT="0" marB="0"/>
                </a:tc>
              </a:tr>
              <a:tr h="2286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>
                          <a:effectLst/>
                        </a:rPr>
                        <a:t>3 место в одиночном </a:t>
                      </a:r>
                      <a:r>
                        <a:rPr lang="ru-RU" sz="1300" dirty="0" smtClean="0">
                          <a:effectLst/>
                        </a:rPr>
                        <a:t>разряде </a:t>
                      </a:r>
                      <a:r>
                        <a:rPr lang="ru-RU" sz="1200" dirty="0" smtClean="0">
                          <a:effectLst/>
                        </a:rPr>
                        <a:t>(Блажко А.)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894" marR="63894" marT="0" marB="0"/>
                </a:tc>
              </a:tr>
              <a:tr h="2286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>
                          <a:effectLst/>
                        </a:rPr>
                        <a:t>1 место в парном </a:t>
                      </a:r>
                      <a:r>
                        <a:rPr lang="ru-RU" sz="1300" dirty="0" smtClean="0">
                          <a:effectLst/>
                        </a:rPr>
                        <a:t>разряде (Мурзин В.)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894" marR="63894" marT="0" marB="0"/>
                </a:tc>
              </a:tr>
              <a:tr h="2286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>
                          <a:effectLst/>
                        </a:rPr>
                        <a:t>2 место в парном </a:t>
                      </a:r>
                      <a:r>
                        <a:rPr lang="ru-RU" sz="1300" dirty="0" smtClean="0">
                          <a:effectLst/>
                        </a:rPr>
                        <a:t>разряде </a:t>
                      </a:r>
                      <a:r>
                        <a:rPr lang="ru-RU" sz="1200" dirty="0" smtClean="0">
                          <a:effectLst/>
                        </a:rPr>
                        <a:t>(Рыбальченко</a:t>
                      </a:r>
                      <a:r>
                        <a:rPr lang="ru-RU" sz="1200" baseline="0" dirty="0" smtClean="0">
                          <a:effectLst/>
                        </a:rPr>
                        <a:t> Д.)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894" marR="63894" marT="0" marB="0"/>
                </a:tc>
              </a:tr>
              <a:tr h="228600">
                <a:tc rowSpan="4"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effectLst/>
                        </a:rPr>
                        <a:t>Первенство ПФО среди юниоров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894" marR="63894" marT="0" marB="0"/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>
                          <a:effectLst/>
                        </a:rPr>
                        <a:t>3 место в одиночном </a:t>
                      </a:r>
                      <a:r>
                        <a:rPr lang="ru-RU" sz="1300" dirty="0" smtClean="0">
                          <a:effectLst/>
                        </a:rPr>
                        <a:t>разряде</a:t>
                      </a:r>
                      <a:r>
                        <a:rPr lang="ru-RU" sz="1300" baseline="0" dirty="0" smtClean="0">
                          <a:effectLst/>
                        </a:rPr>
                        <a:t> </a:t>
                      </a:r>
                      <a:r>
                        <a:rPr lang="ru-RU" sz="1200" baseline="0" dirty="0" smtClean="0">
                          <a:effectLst/>
                        </a:rPr>
                        <a:t>(Щигорцов Д.)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894" marR="63894" marT="0" marB="0"/>
                </a:tc>
              </a:tr>
              <a:tr h="2286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>
                          <a:effectLst/>
                        </a:rPr>
                        <a:t>3 место в командном </a:t>
                      </a:r>
                      <a:r>
                        <a:rPr lang="ru-RU" sz="1300" dirty="0" smtClean="0">
                          <a:effectLst/>
                        </a:rPr>
                        <a:t>разряде (Сабиров А., Щигорцов Д., Загоскин С.)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894" marR="63894" marT="0" marB="0"/>
                </a:tc>
              </a:tr>
              <a:tr h="2286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>
                          <a:effectLst/>
                        </a:rPr>
                        <a:t>1 место в парном </a:t>
                      </a:r>
                      <a:r>
                        <a:rPr lang="ru-RU" sz="1300" dirty="0" smtClean="0">
                          <a:effectLst/>
                        </a:rPr>
                        <a:t>разряде </a:t>
                      </a:r>
                      <a:r>
                        <a:rPr lang="ru-RU" sz="1200" dirty="0" smtClean="0">
                          <a:effectLst/>
                        </a:rPr>
                        <a:t>(Сабиров А., Щигорцов Д.)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894" marR="63894" marT="0" marB="0"/>
                </a:tc>
              </a:tr>
              <a:tr h="2286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>
                          <a:effectLst/>
                        </a:rPr>
                        <a:t>1 место в смешанном парном </a:t>
                      </a:r>
                      <a:r>
                        <a:rPr lang="ru-RU" sz="1300" dirty="0" smtClean="0">
                          <a:effectLst/>
                        </a:rPr>
                        <a:t>разряде (Щигорцов Д.)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894" marR="63894" marT="0" marB="0"/>
                </a:tc>
              </a:tr>
              <a:tr h="228600">
                <a:tc rowSpan="10"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effectLst/>
                        </a:rPr>
                        <a:t>Первенство ПФО среди юношей и девушек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894" marR="63894" marT="0" marB="0"/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>
                          <a:effectLst/>
                        </a:rPr>
                        <a:t>2 место в одиночном </a:t>
                      </a:r>
                      <a:r>
                        <a:rPr lang="ru-RU" sz="1300" dirty="0" smtClean="0">
                          <a:effectLst/>
                        </a:rPr>
                        <a:t>разряде (Загоскин С.)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894" marR="63894" marT="0" marB="0"/>
                </a:tc>
              </a:tr>
              <a:tr h="2286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>
                          <a:effectLst/>
                        </a:rPr>
                        <a:t>1 место в командном </a:t>
                      </a:r>
                      <a:r>
                        <a:rPr lang="ru-RU" sz="1300" dirty="0" smtClean="0">
                          <a:effectLst/>
                        </a:rPr>
                        <a:t>разряде (Загоскин С.,</a:t>
                      </a:r>
                      <a:r>
                        <a:rPr lang="ru-RU" sz="1300" baseline="0" dirty="0" smtClean="0">
                          <a:effectLst/>
                        </a:rPr>
                        <a:t> Дыкин А.)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894" marR="63894" marT="0" marB="0"/>
                </a:tc>
              </a:tr>
              <a:tr h="2286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>
                          <a:effectLst/>
                        </a:rPr>
                        <a:t>3 место в командном </a:t>
                      </a:r>
                      <a:r>
                        <a:rPr lang="ru-RU" sz="1300" dirty="0" smtClean="0">
                          <a:effectLst/>
                        </a:rPr>
                        <a:t>разряде (Юнусова А.,</a:t>
                      </a:r>
                      <a:r>
                        <a:rPr lang="ru-RU" sz="1300" baseline="0" dirty="0" smtClean="0">
                          <a:effectLst/>
                        </a:rPr>
                        <a:t> Степанова А,)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894" marR="63894" marT="0" marB="0"/>
                </a:tc>
              </a:tr>
              <a:tr h="2286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>
                          <a:effectLst/>
                        </a:rPr>
                        <a:t>3 место в парном </a:t>
                      </a:r>
                      <a:r>
                        <a:rPr lang="ru-RU" sz="1300" dirty="0" smtClean="0">
                          <a:effectLst/>
                        </a:rPr>
                        <a:t>разряде (Терехова Я.)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894" marR="63894" marT="0" marB="0"/>
                </a:tc>
              </a:tr>
              <a:tr h="2286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>
                          <a:effectLst/>
                        </a:rPr>
                        <a:t>3 место в парном </a:t>
                      </a:r>
                      <a:r>
                        <a:rPr lang="ru-RU" sz="1300" dirty="0" smtClean="0">
                          <a:effectLst/>
                        </a:rPr>
                        <a:t>разряде (Загоскин С.)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894" marR="63894" marT="0" marB="0"/>
                </a:tc>
              </a:tr>
              <a:tr h="2286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>
                          <a:effectLst/>
                        </a:rPr>
                        <a:t>1 место в одиночном </a:t>
                      </a:r>
                      <a:r>
                        <a:rPr lang="ru-RU" sz="1300" dirty="0" smtClean="0">
                          <a:effectLst/>
                        </a:rPr>
                        <a:t>разряде (Степанова А,)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894" marR="63894" marT="0" marB="0"/>
                </a:tc>
              </a:tr>
              <a:tr h="2286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>
                          <a:effectLst/>
                        </a:rPr>
                        <a:t>3 место в одиночном </a:t>
                      </a:r>
                      <a:r>
                        <a:rPr lang="ru-RU" sz="1300" dirty="0" smtClean="0">
                          <a:effectLst/>
                        </a:rPr>
                        <a:t>разряде (Ишмуратов</a:t>
                      </a:r>
                      <a:r>
                        <a:rPr lang="ru-RU" sz="1300" baseline="0" dirty="0" smtClean="0">
                          <a:effectLst/>
                        </a:rPr>
                        <a:t> Ш.)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894" marR="63894" marT="0" marB="0"/>
                </a:tc>
              </a:tr>
              <a:tr h="2286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>
                          <a:effectLst/>
                        </a:rPr>
                        <a:t>1 место в смешанном парном </a:t>
                      </a:r>
                      <a:r>
                        <a:rPr lang="ru-RU" sz="1300" dirty="0" smtClean="0">
                          <a:effectLst/>
                        </a:rPr>
                        <a:t>разряде 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894" marR="63894" marT="0" marB="0"/>
                </a:tc>
              </a:tr>
              <a:tr h="2286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effectLst/>
                        </a:rPr>
                        <a:t>3 место в смешанном парном разряде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894" marR="63894" marT="0" marB="0"/>
                </a:tc>
              </a:tr>
              <a:tr h="2286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>
                          <a:effectLst/>
                        </a:rPr>
                        <a:t>1 место в парном разряде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894" marR="63894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37206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9036496" cy="508918"/>
          </a:xfrm>
        </p:spPr>
        <p:txBody>
          <a:bodyPr>
            <a:noAutofit/>
          </a:bodyPr>
          <a:lstStyle/>
          <a:p>
            <a:r>
              <a:rPr lang="ru-RU" sz="2000" b="1" dirty="0" smtClean="0"/>
              <a:t>Спортивно-массовые мероприятия, проведенные на базе учреждения в 2017г.</a:t>
            </a:r>
            <a:endParaRPr lang="ru-RU" sz="2000" b="1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850164920"/>
              </p:ext>
            </p:extLst>
          </p:nvPr>
        </p:nvGraphicFramePr>
        <p:xfrm>
          <a:off x="251520" y="692696"/>
          <a:ext cx="4464496" cy="4200520"/>
        </p:xfrm>
        <a:graphic>
          <a:graphicData uri="http://schemas.openxmlformats.org/drawingml/2006/table">
            <a:tbl>
              <a:tblPr firstRow="1" firstCol="1" bandRow="1"/>
              <a:tblGrid>
                <a:gridCol w="2592288"/>
                <a:gridCol w="1872208"/>
              </a:tblGrid>
              <a:tr h="360040"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Зал настольного тенниса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803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Календарь КФКиС г.Казани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Принимали участие в качестве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ВС «Казанская ракетка»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Учстники, судейство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Спартакиада учащихся г.Казани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Учстники, судейство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Спартакиада мусульманской и православной молодежи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Судейство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Спартакиада среди школ-интернатов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Судейство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Спартакиада «Третий возраст»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Судейство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Спартакиада муниципальных служащих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Судейство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Календарь МДМиС РТ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3 первенства РТ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Учстники, судейство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Чемпионат РТ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Учстники, судейство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Кубок РТ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Учстники, судейство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Спартакиада ВУЗов РТ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Учстники, судейство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Спартакиада государственных служащих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Судейство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6563884"/>
              </p:ext>
            </p:extLst>
          </p:nvPr>
        </p:nvGraphicFramePr>
        <p:xfrm>
          <a:off x="4860032" y="1196752"/>
          <a:ext cx="4104456" cy="5408672"/>
        </p:xfrm>
        <a:graphic>
          <a:graphicData uri="http://schemas.openxmlformats.org/drawingml/2006/table">
            <a:tbl>
              <a:tblPr firstRow="1" firstCol="1" bandRow="1"/>
              <a:tblGrid>
                <a:gridCol w="2173241"/>
                <a:gridCol w="1931215"/>
              </a:tblGrid>
              <a:tr h="288032"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Универсальный зал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Календарь </a:t>
                      </a:r>
                      <a:endParaRPr lang="ru-RU" sz="1400" b="1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/>
                          <a:ea typeface="Times New Roman"/>
                        </a:rPr>
                        <a:t>КФКиС </a:t>
                      </a: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г.Казани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/>
                          <a:ea typeface="Times New Roman"/>
                        </a:rPr>
                        <a:t>Календарь</a:t>
                      </a:r>
                    </a:p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МДМиС РТ 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Турнир по гандболу памяти В.Н.Обрядина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2 первенства РТ по боксу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Первенство г.Казани по Дзюдо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Чемпионат РТ по боксу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Первенство г.Казани по борьбе «Корэш» среди юниоров и юношей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Спартакиада ВУЗов РТ по борьбе «Корэш»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Турнир класса Б памяти заслуженного тренера Г.М.Давыдова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Открытый республиканский турнир по гандболу памяти Р.М Яушева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Чемпионат и первенство г.Казани по Карате Киокусенкай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Спартакиада ВУЗов по Гандболу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Всероссийский турнир по тхэквондо «Алтын Очкын»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Соревнования по панкратиону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Первенство г.Казани по боксу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Турнир класса А на призы чемпиона мира А.К.Хаматова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Чемпионат г.Казани по боксу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Первенства РТ по боксу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10181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mtClean="0"/>
              <a:t>Спасибо за внимание!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66820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456</TotalTime>
  <Words>1578</Words>
  <Application>Microsoft Office PowerPoint</Application>
  <PresentationFormat>Экран (4:3)</PresentationFormat>
  <Paragraphs>490</Paragraphs>
  <Slides>16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Справедливость</vt:lpstr>
      <vt:lpstr>Диаграмма</vt:lpstr>
      <vt:lpstr>Отчет о деятельности  МБОУ ДО «СДЮСШОР по настольному теннису»</vt:lpstr>
      <vt:lpstr>Презентация PowerPoint</vt:lpstr>
      <vt:lpstr>Презентация PowerPoint</vt:lpstr>
      <vt:lpstr>Презентация PowerPoint</vt:lpstr>
      <vt:lpstr>Шахова Ю.А. – обладатель 2 места республиканского конкурса ПГАФКСиТ «Тренерский дебют»</vt:lpstr>
      <vt:lpstr>Сравнительный анализ комплектования 2016-2017 и 2017-2018 учебных годов </vt:lpstr>
      <vt:lpstr>Количество спортсменов-разрядников</vt:lpstr>
      <vt:lpstr>Представительство СДЮСШОР в списках сборных команд России и Татарстана</vt:lpstr>
      <vt:lpstr> Организация летнего отдыха</vt:lpstr>
      <vt:lpstr>Уровень заработной платы тренерско-преподавательского состава СДЮСШОР в 2017г.</vt:lpstr>
      <vt:lpstr>Распределение бюджетных средств</vt:lpstr>
      <vt:lpstr>Внебюджетная деятельность в 2017 г.</vt:lpstr>
      <vt:lpstr>Укрепление материальной базы в 2017г.</vt:lpstr>
      <vt:lpstr>Лучшие (1-3 место) результаты соревнований за 2016-2017 г.г.: </vt:lpstr>
      <vt:lpstr>Спортивно-массовые мероприятия, проведенные на базе учреждения в 2017г.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о деятельности  МБОУ ДО «СДЮСШОР по настольному теннису»</dc:title>
  <dc:creator>SAI</dc:creator>
  <cp:lastModifiedBy>Админ</cp:lastModifiedBy>
  <cp:revision>25</cp:revision>
  <cp:lastPrinted>2018-04-17T13:26:10Z</cp:lastPrinted>
  <dcterms:created xsi:type="dcterms:W3CDTF">2018-04-13T10:07:07Z</dcterms:created>
  <dcterms:modified xsi:type="dcterms:W3CDTF">2018-04-17T13:26:56Z</dcterms:modified>
</cp:coreProperties>
</file>