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79" r:id="rId3"/>
    <p:sldId id="280" r:id="rId4"/>
    <p:sldId id="289" r:id="rId5"/>
    <p:sldId id="281" r:id="rId6"/>
    <p:sldId id="282" r:id="rId7"/>
    <p:sldId id="283" r:id="rId8"/>
    <p:sldId id="291" r:id="rId9"/>
    <p:sldId id="268" r:id="rId10"/>
    <p:sldId id="284" r:id="rId11"/>
    <p:sldId id="292" r:id="rId12"/>
    <p:sldId id="272" r:id="rId13"/>
    <p:sldId id="263" r:id="rId14"/>
    <p:sldId id="293" r:id="rId15"/>
    <p:sldId id="274" r:id="rId16"/>
    <p:sldId id="294" r:id="rId17"/>
    <p:sldId id="258" r:id="rId18"/>
    <p:sldId id="261" r:id="rId19"/>
    <p:sldId id="273" r:id="rId20"/>
    <p:sldId id="264" r:id="rId21"/>
    <p:sldId id="275" r:id="rId22"/>
    <p:sldId id="271" r:id="rId23"/>
    <p:sldId id="285" r:id="rId24"/>
    <p:sldId id="286" r:id="rId25"/>
    <p:sldId id="287" r:id="rId26"/>
    <p:sldId id="266" r:id="rId27"/>
    <p:sldId id="290" r:id="rId2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200" dirty="0"/>
              <a:t>Сравнительный анализ комплектования отделения настольного тенниса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Лист1!$L$81</c:f>
              <c:strCache>
                <c:ptCount val="1"/>
                <c:pt idx="0">
                  <c:v>2016-2017 уч.год</c:v>
                </c:pt>
              </c:strCache>
            </c:strRef>
          </c:tx>
          <c:invertIfNegative val="0"/>
          <c:cat>
            <c:strRef>
              <c:f>Лист1!$K$82:$K$85</c:f>
              <c:strCache>
                <c:ptCount val="4"/>
                <c:pt idx="0">
                  <c:v>НП</c:v>
                </c:pt>
                <c:pt idx="1">
                  <c:v>ТСС</c:v>
                </c:pt>
                <c:pt idx="2">
                  <c:v>ССМ</c:v>
                </c:pt>
                <c:pt idx="3">
                  <c:v>ВСМ</c:v>
                </c:pt>
              </c:strCache>
            </c:strRef>
          </c:cat>
          <c:val>
            <c:numRef>
              <c:f>Лист1!$L$82:$L$85</c:f>
              <c:numCache>
                <c:formatCode>General</c:formatCode>
                <c:ptCount val="4"/>
                <c:pt idx="0">
                  <c:v>231</c:v>
                </c:pt>
                <c:pt idx="1">
                  <c:v>100</c:v>
                </c:pt>
                <c:pt idx="2">
                  <c:v>12</c:v>
                </c:pt>
                <c:pt idx="3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Лист1!$M$81</c:f>
              <c:strCache>
                <c:ptCount val="1"/>
                <c:pt idx="0">
                  <c:v>2017-2018 уч.год</c:v>
                </c:pt>
              </c:strCache>
            </c:strRef>
          </c:tx>
          <c:invertIfNegative val="0"/>
          <c:cat>
            <c:strRef>
              <c:f>Лист1!$K$82:$K$85</c:f>
              <c:strCache>
                <c:ptCount val="4"/>
                <c:pt idx="0">
                  <c:v>НП</c:v>
                </c:pt>
                <c:pt idx="1">
                  <c:v>ТСС</c:v>
                </c:pt>
                <c:pt idx="2">
                  <c:v>ССМ</c:v>
                </c:pt>
                <c:pt idx="3">
                  <c:v>ВСМ</c:v>
                </c:pt>
              </c:strCache>
            </c:strRef>
          </c:cat>
          <c:val>
            <c:numRef>
              <c:f>Лист1!$M$82:$M$85</c:f>
              <c:numCache>
                <c:formatCode>General</c:formatCode>
                <c:ptCount val="4"/>
                <c:pt idx="0">
                  <c:v>247</c:v>
                </c:pt>
                <c:pt idx="1">
                  <c:v>95</c:v>
                </c:pt>
                <c:pt idx="2">
                  <c:v>12</c:v>
                </c:pt>
                <c:pt idx="3">
                  <c:v>6</c:v>
                </c:pt>
              </c:numCache>
            </c:numRef>
          </c:val>
        </c:ser>
        <c:ser>
          <c:idx val="2"/>
          <c:order val="2"/>
          <c:tx>
            <c:strRef>
              <c:f>Лист1!$N$81</c:f>
              <c:strCache>
                <c:ptCount val="1"/>
                <c:pt idx="0">
                  <c:v>2018-2019 уч.год</c:v>
                </c:pt>
              </c:strCache>
            </c:strRef>
          </c:tx>
          <c:invertIfNegative val="0"/>
          <c:cat>
            <c:strRef>
              <c:f>Лист1!$K$82:$K$85</c:f>
              <c:strCache>
                <c:ptCount val="4"/>
                <c:pt idx="0">
                  <c:v>НП</c:v>
                </c:pt>
                <c:pt idx="1">
                  <c:v>ТСС</c:v>
                </c:pt>
                <c:pt idx="2">
                  <c:v>ССМ</c:v>
                </c:pt>
                <c:pt idx="3">
                  <c:v>ВСМ</c:v>
                </c:pt>
              </c:strCache>
            </c:strRef>
          </c:cat>
          <c:val>
            <c:numRef>
              <c:f>Лист1!$N$82:$N$85</c:f>
              <c:numCache>
                <c:formatCode>General</c:formatCode>
                <c:ptCount val="4"/>
                <c:pt idx="0">
                  <c:v>249</c:v>
                </c:pt>
                <c:pt idx="1">
                  <c:v>121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7463168"/>
        <c:axId val="227464704"/>
        <c:axId val="0"/>
      </c:bar3DChart>
      <c:catAx>
        <c:axId val="227463168"/>
        <c:scaling>
          <c:orientation val="minMax"/>
        </c:scaling>
        <c:delete val="0"/>
        <c:axPos val="b"/>
        <c:majorTickMark val="none"/>
        <c:minorTickMark val="none"/>
        <c:tickLblPos val="nextTo"/>
        <c:crossAx val="227464704"/>
        <c:crosses val="autoZero"/>
        <c:auto val="1"/>
        <c:lblAlgn val="ctr"/>
        <c:lblOffset val="100"/>
        <c:noMultiLvlLbl val="0"/>
      </c:catAx>
      <c:valAx>
        <c:axId val="2274647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7463168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ru-RU" sz="1200"/>
              <a:t>Сравнительный анализ комплетования отделения художественной гимнастики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Лист1!$C$40</c:f>
              <c:strCache>
                <c:ptCount val="1"/>
                <c:pt idx="0">
                  <c:v>2016-2017 уч.год</c:v>
                </c:pt>
              </c:strCache>
            </c:strRef>
          </c:tx>
          <c:invertIfNegative val="0"/>
          <c:cat>
            <c:strRef>
              <c:f>Лист1!$B$41:$B$44</c:f>
              <c:strCache>
                <c:ptCount val="4"/>
                <c:pt idx="0">
                  <c:v>НП</c:v>
                </c:pt>
                <c:pt idx="1">
                  <c:v>ТСС</c:v>
                </c:pt>
                <c:pt idx="2">
                  <c:v>ССМ</c:v>
                </c:pt>
                <c:pt idx="3">
                  <c:v>ВСМ</c:v>
                </c:pt>
              </c:strCache>
            </c:strRef>
          </c:cat>
          <c:val>
            <c:numRef>
              <c:f>Лист1!$C$41:$C$44</c:f>
              <c:numCache>
                <c:formatCode>General</c:formatCode>
                <c:ptCount val="4"/>
                <c:pt idx="0">
                  <c:v>12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Лист1!$D$40</c:f>
              <c:strCache>
                <c:ptCount val="1"/>
                <c:pt idx="0">
                  <c:v>2017-2018 уч.год.</c:v>
                </c:pt>
              </c:strCache>
            </c:strRef>
          </c:tx>
          <c:invertIfNegative val="0"/>
          <c:cat>
            <c:strRef>
              <c:f>Лист1!$B$41:$B$44</c:f>
              <c:strCache>
                <c:ptCount val="4"/>
                <c:pt idx="0">
                  <c:v>НП</c:v>
                </c:pt>
                <c:pt idx="1">
                  <c:v>ТСС</c:v>
                </c:pt>
                <c:pt idx="2">
                  <c:v>ССМ</c:v>
                </c:pt>
                <c:pt idx="3">
                  <c:v>ВСМ</c:v>
                </c:pt>
              </c:strCache>
            </c:strRef>
          </c:cat>
          <c:val>
            <c:numRef>
              <c:f>Лист1!$D$41:$D$44</c:f>
              <c:numCache>
                <c:formatCode>General</c:formatCode>
                <c:ptCount val="4"/>
                <c:pt idx="0">
                  <c:v>12</c:v>
                </c:pt>
                <c:pt idx="1">
                  <c:v>63</c:v>
                </c:pt>
              </c:numCache>
            </c:numRef>
          </c:val>
        </c:ser>
        <c:ser>
          <c:idx val="2"/>
          <c:order val="2"/>
          <c:tx>
            <c:strRef>
              <c:f>Лист1!$E$40</c:f>
              <c:strCache>
                <c:ptCount val="1"/>
                <c:pt idx="0">
                  <c:v>2018-2019уч.год</c:v>
                </c:pt>
              </c:strCache>
            </c:strRef>
          </c:tx>
          <c:invertIfNegative val="0"/>
          <c:cat>
            <c:strRef>
              <c:f>Лист1!$B$41:$B$44</c:f>
              <c:strCache>
                <c:ptCount val="4"/>
                <c:pt idx="0">
                  <c:v>НП</c:v>
                </c:pt>
                <c:pt idx="1">
                  <c:v>ТСС</c:v>
                </c:pt>
                <c:pt idx="2">
                  <c:v>ССМ</c:v>
                </c:pt>
                <c:pt idx="3">
                  <c:v>ВСМ</c:v>
                </c:pt>
              </c:strCache>
            </c:strRef>
          </c:cat>
          <c:val>
            <c:numRef>
              <c:f>Лист1!$E$41:$E$44</c:f>
              <c:numCache>
                <c:formatCode>General</c:formatCode>
                <c:ptCount val="4"/>
                <c:pt idx="0">
                  <c:v>45</c:v>
                </c:pt>
                <c:pt idx="1">
                  <c:v>60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0519936"/>
        <c:axId val="230521472"/>
        <c:axId val="0"/>
      </c:bar3DChart>
      <c:catAx>
        <c:axId val="230519936"/>
        <c:scaling>
          <c:orientation val="minMax"/>
        </c:scaling>
        <c:delete val="0"/>
        <c:axPos val="b"/>
        <c:majorTickMark val="none"/>
        <c:minorTickMark val="none"/>
        <c:tickLblPos val="nextTo"/>
        <c:crossAx val="230521472"/>
        <c:crosses val="autoZero"/>
        <c:auto val="1"/>
        <c:lblAlgn val="ctr"/>
        <c:lblOffset val="100"/>
        <c:noMultiLvlLbl val="0"/>
      </c:catAx>
      <c:valAx>
        <c:axId val="2305214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3051993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Админ\Desktop\НТ\КОНКУРСЫ\для конкурсов\1-1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243"/>
          <a:stretch/>
        </p:blipFill>
        <p:spPr bwMode="auto">
          <a:xfrm>
            <a:off x="1187624" y="2060848"/>
            <a:ext cx="6840760" cy="4392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30246" y="548680"/>
            <a:ext cx="8784976" cy="2016224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Отчет о деятельности </a:t>
            </a:r>
            <a:br>
              <a:rPr lang="ru-RU" dirty="0" smtClean="0"/>
            </a:br>
            <a:r>
              <a:rPr lang="ru-RU" sz="3600" b="1" dirty="0" err="1" smtClean="0"/>
              <a:t>МБУ</a:t>
            </a:r>
            <a:r>
              <a:rPr lang="ru-RU" sz="3600" b="1" dirty="0" smtClean="0"/>
              <a:t> «</a:t>
            </a:r>
            <a:r>
              <a:rPr lang="ru-RU" sz="3600" b="1" dirty="0" err="1" smtClean="0"/>
              <a:t>СШОР</a:t>
            </a:r>
            <a:r>
              <a:rPr lang="ru-RU" sz="3600" b="1" dirty="0" smtClean="0"/>
              <a:t> </a:t>
            </a:r>
            <a:r>
              <a:rPr lang="en-US" sz="3600" b="1" dirty="0" smtClean="0"/>
              <a:t>“</a:t>
            </a:r>
            <a:r>
              <a:rPr lang="ru-RU" sz="3600" b="1" dirty="0" err="1" smtClean="0"/>
              <a:t>Идель</a:t>
            </a:r>
            <a:r>
              <a:rPr lang="en-US" sz="3600" b="1" dirty="0" smtClean="0"/>
              <a:t>”</a:t>
            </a:r>
            <a:r>
              <a:rPr lang="ru-RU" sz="3600" b="1" dirty="0" smtClean="0"/>
              <a:t>» </a:t>
            </a:r>
            <a:r>
              <a:rPr lang="ru-RU" sz="3600" b="1" dirty="0" err="1" smtClean="0"/>
              <a:t>г.Казани</a:t>
            </a:r>
            <a:endParaRPr lang="ru-RU" sz="3600" b="1" dirty="0" smtClean="0"/>
          </a:p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за 2018 год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55671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4177"/>
            <a:ext cx="8534400" cy="58288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err="1" smtClean="0"/>
              <a:t>СК</a:t>
            </a:r>
            <a:r>
              <a:rPr lang="ru-RU" dirty="0" smtClean="0"/>
              <a:t> «Центр бокса и настольного тенниса»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50" y="1145894"/>
            <a:ext cx="3869860" cy="2313244"/>
          </a:xfrm>
        </p:spPr>
      </p:pic>
      <p:sp>
        <p:nvSpPr>
          <p:cNvPr id="5" name="Прямоугольник 4"/>
          <p:cNvSpPr/>
          <p:nvPr/>
        </p:nvSpPr>
        <p:spPr>
          <a:xfrm>
            <a:off x="164869" y="699619"/>
            <a:ext cx="45365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Введен в эксплуатацию 14.02.2011</a:t>
            </a:r>
            <a:endParaRPr lang="ru-RU" sz="1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51920" y="561119"/>
            <a:ext cx="54726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Общая площадь здания – 14615,9 </a:t>
            </a:r>
            <a:r>
              <a:rPr lang="ru-RU" sz="1600" b="1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кв.м</a:t>
            </a:r>
            <a:r>
              <a:rPr lang="ru-RU" sz="1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r>
              <a:rPr lang="ru-RU" sz="1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Площадь земельного участка – 14506 </a:t>
            </a:r>
            <a:r>
              <a:rPr lang="ru-RU" sz="1600" b="1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кв.м</a:t>
            </a:r>
            <a:r>
              <a:rPr lang="ru-RU" sz="1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</a:t>
            </a:r>
            <a:endParaRPr lang="ru-RU" sz="1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31341" y="1315572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Год постройки - 2010</a:t>
            </a:r>
            <a:endParaRPr lang="ru-RU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Админ\Desktop\НТ\фотки_школа\МолодежкаРТ_2014\view_638713_86989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91" b="18989"/>
          <a:stretch/>
        </p:blipFill>
        <p:spPr bwMode="auto">
          <a:xfrm>
            <a:off x="366250" y="3798029"/>
            <a:ext cx="4133742" cy="235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5785" y="6096744"/>
            <a:ext cx="5031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Зал настольного тенниса– 1908,4 </a:t>
            </a:r>
            <a:r>
              <a:rPr lang="ru-RU" sz="1600" b="1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кв.м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.</a:t>
            </a:r>
          </a:p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Количество посадочных мест -250 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4" b="9271"/>
          <a:stretch/>
        </p:blipFill>
        <p:spPr bwMode="auto">
          <a:xfrm>
            <a:off x="4902403" y="1145894"/>
            <a:ext cx="4051439" cy="2191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4579252" y="2996950"/>
            <a:ext cx="47452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Универсальный зал – 2141,5 </a:t>
            </a:r>
            <a:r>
              <a:rPr lang="ru-RU" sz="1600" b="1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кв.м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.</a:t>
            </a:r>
          </a:p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Количество посадочных мест - 1785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60"/>
          <a:stretch/>
        </p:blipFill>
        <p:spPr bwMode="auto">
          <a:xfrm>
            <a:off x="4924788" y="3736473"/>
            <a:ext cx="3914776" cy="2329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4560092" y="6065966"/>
            <a:ext cx="50314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Тренировочный зал бокса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– 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938,2 </a:t>
            </a:r>
            <a:r>
              <a:rPr lang="ru-RU" sz="1600" b="1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кв.м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.</a:t>
            </a:r>
          </a:p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Размещены 3 ринга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79258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3" r="6853"/>
          <a:stretch/>
        </p:blipFill>
        <p:spPr>
          <a:xfrm>
            <a:off x="351900" y="3717032"/>
            <a:ext cx="4436124" cy="2786505"/>
          </a:xfrm>
        </p:spPr>
      </p:pic>
      <p:sp>
        <p:nvSpPr>
          <p:cNvPr id="5" name="Прямоугольник 4"/>
          <p:cNvSpPr/>
          <p:nvPr/>
        </p:nvSpPr>
        <p:spPr>
          <a:xfrm>
            <a:off x="4841063" y="332656"/>
            <a:ext cx="4104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Здание оснащено 12 раздевалками:</a:t>
            </a:r>
          </a:p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8 на 1 этаже</a:t>
            </a:r>
          </a:p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4 на 2 этаже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60032" y="5517232"/>
            <a:ext cx="4104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На территории организована  платная парковка на 60 парковочных мест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645623"/>
            <a:ext cx="45365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В здании размещены помещения под столовую на 72 посадочных места 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(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18 столов) общей площадью 171,1 </a:t>
            </a:r>
            <a:r>
              <a:rPr lang="ru-RU" sz="1600" b="1" dirty="0" err="1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кв.м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. (включая технические помещения)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260" y="2060848"/>
            <a:ext cx="3600000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1"/>
          <a:stretch/>
        </p:blipFill>
        <p:spPr bwMode="auto">
          <a:xfrm>
            <a:off x="756556" y="263254"/>
            <a:ext cx="3347864" cy="238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757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комплексе организованы комнаты отдыха спортсменов на 30 мест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283968" y="1700808"/>
            <a:ext cx="4839816" cy="605808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smtClean="0"/>
              <a:t>4 комнаты – для размещения спортсменов (7 -местные)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427984" y="2564904"/>
            <a:ext cx="3765992" cy="605808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1 комната – для размещения тренеров (2 -местные)</a:t>
            </a:r>
          </a:p>
          <a:p>
            <a:pPr marL="0" indent="0">
              <a:buFont typeface="Wingdings 2"/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3600000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61" y="4293096"/>
            <a:ext cx="3600000" cy="1850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3189928" cy="2392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9995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здании базируются следующие муниципальные спортивные школы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 err="1" smtClean="0"/>
              <a:t>МБУ</a:t>
            </a:r>
            <a:r>
              <a:rPr lang="ru-RU" dirty="0" smtClean="0"/>
              <a:t> «</a:t>
            </a:r>
            <a:r>
              <a:rPr lang="ru-RU" dirty="0" err="1" smtClean="0"/>
              <a:t>СШОР</a:t>
            </a:r>
            <a:r>
              <a:rPr lang="ru-RU" dirty="0" smtClean="0"/>
              <a:t> </a:t>
            </a:r>
            <a:r>
              <a:rPr lang="en-US" dirty="0" smtClean="0"/>
              <a:t>“</a:t>
            </a:r>
            <a:r>
              <a:rPr lang="ru-RU" dirty="0" err="1" smtClean="0"/>
              <a:t>Идель</a:t>
            </a:r>
            <a:r>
              <a:rPr lang="en-US" dirty="0" smtClean="0"/>
              <a:t>”</a:t>
            </a:r>
            <a:r>
              <a:rPr lang="ru-RU" dirty="0" smtClean="0"/>
              <a:t>» </a:t>
            </a:r>
            <a:r>
              <a:rPr lang="ru-RU" dirty="0" err="1" smtClean="0"/>
              <a:t>г.Казани</a:t>
            </a:r>
            <a:r>
              <a:rPr lang="ru-RU" dirty="0" smtClean="0"/>
              <a:t>:</a:t>
            </a:r>
          </a:p>
          <a:p>
            <a:pPr lvl="0">
              <a:buClr>
                <a:srgbClr val="D16349"/>
              </a:buClr>
              <a:buFontTx/>
              <a:buChar char="-"/>
            </a:pPr>
            <a:r>
              <a:rPr lang="ru-RU" sz="1800" dirty="0">
                <a:solidFill>
                  <a:prstClr val="black"/>
                </a:solidFill>
              </a:rPr>
              <a:t>Отделение </a:t>
            </a:r>
            <a:r>
              <a:rPr lang="ru-RU" sz="1800" dirty="0" smtClean="0">
                <a:solidFill>
                  <a:prstClr val="black"/>
                </a:solidFill>
              </a:rPr>
              <a:t>настольного тенниса – 225 чел</a:t>
            </a:r>
            <a:r>
              <a:rPr lang="ru-RU" sz="1800" dirty="0">
                <a:solidFill>
                  <a:prstClr val="black"/>
                </a:solidFill>
              </a:rPr>
              <a:t>.</a:t>
            </a:r>
          </a:p>
          <a:p>
            <a:pPr lvl="0">
              <a:buClr>
                <a:srgbClr val="D16349"/>
              </a:buClr>
              <a:buFontTx/>
              <a:buChar char="-"/>
            </a:pPr>
            <a:r>
              <a:rPr lang="ru-RU" sz="1800" dirty="0">
                <a:solidFill>
                  <a:prstClr val="black"/>
                </a:solidFill>
              </a:rPr>
              <a:t>Отделение </a:t>
            </a:r>
            <a:r>
              <a:rPr lang="ru-RU" sz="1800" dirty="0" smtClean="0">
                <a:solidFill>
                  <a:prstClr val="black"/>
                </a:solidFill>
              </a:rPr>
              <a:t>художественной гимнастики – </a:t>
            </a:r>
            <a:r>
              <a:rPr lang="ru-RU" sz="1800" dirty="0" err="1" smtClean="0">
                <a:solidFill>
                  <a:prstClr val="black"/>
                </a:solidFill>
              </a:rPr>
              <a:t>105чел</a:t>
            </a:r>
            <a:r>
              <a:rPr lang="ru-RU" sz="1800" dirty="0" smtClean="0">
                <a:solidFill>
                  <a:prstClr val="black"/>
                </a:solidFill>
              </a:rPr>
              <a:t>.</a:t>
            </a:r>
            <a:endParaRPr lang="ru-RU" dirty="0">
              <a:solidFill>
                <a:prstClr val="black"/>
              </a:solidFill>
            </a:endParaRPr>
          </a:p>
          <a:p>
            <a:pPr marL="0" lvl="0" indent="0">
              <a:buClr>
                <a:srgbClr val="D16349"/>
              </a:buClr>
              <a:buNone/>
            </a:pPr>
            <a:r>
              <a:rPr lang="ru-RU" dirty="0" smtClean="0">
                <a:solidFill>
                  <a:prstClr val="black"/>
                </a:solidFill>
              </a:rPr>
              <a:t>2. </a:t>
            </a:r>
            <a:r>
              <a:rPr lang="ru-RU" dirty="0" err="1" smtClean="0">
                <a:solidFill>
                  <a:prstClr val="black"/>
                </a:solidFill>
              </a:rPr>
              <a:t>МБУ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«</a:t>
            </a:r>
            <a:r>
              <a:rPr lang="ru-RU" dirty="0" err="1" smtClean="0">
                <a:solidFill>
                  <a:prstClr val="black"/>
                </a:solidFill>
              </a:rPr>
              <a:t>СШ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“</a:t>
            </a:r>
            <a:r>
              <a:rPr lang="ru-RU" dirty="0" smtClean="0">
                <a:solidFill>
                  <a:prstClr val="black"/>
                </a:solidFill>
              </a:rPr>
              <a:t>Олимп</a:t>
            </a:r>
            <a:r>
              <a:rPr lang="en-US" dirty="0" smtClean="0">
                <a:solidFill>
                  <a:prstClr val="black"/>
                </a:solidFill>
              </a:rPr>
              <a:t>”</a:t>
            </a:r>
            <a:r>
              <a:rPr lang="ru-RU" dirty="0">
                <a:solidFill>
                  <a:prstClr val="black"/>
                </a:solidFill>
              </a:rPr>
              <a:t>» </a:t>
            </a:r>
            <a:r>
              <a:rPr lang="ru-RU" dirty="0" err="1" smtClean="0">
                <a:solidFill>
                  <a:prstClr val="black"/>
                </a:solidFill>
              </a:rPr>
              <a:t>г.Казани</a:t>
            </a:r>
            <a:r>
              <a:rPr lang="ru-RU" dirty="0" smtClean="0">
                <a:solidFill>
                  <a:prstClr val="black"/>
                </a:solidFill>
              </a:rPr>
              <a:t>:</a:t>
            </a:r>
          </a:p>
          <a:p>
            <a:pPr lvl="0">
              <a:buClr>
                <a:srgbClr val="D16349"/>
              </a:buClr>
              <a:buFontTx/>
              <a:buChar char="-"/>
            </a:pPr>
            <a:r>
              <a:rPr lang="ru-RU" sz="1800" dirty="0" smtClean="0">
                <a:solidFill>
                  <a:prstClr val="black"/>
                </a:solidFill>
              </a:rPr>
              <a:t>Отделение легкой атлетики – 89 чел.</a:t>
            </a:r>
          </a:p>
          <a:p>
            <a:pPr lvl="0">
              <a:buClr>
                <a:srgbClr val="D16349"/>
              </a:buClr>
              <a:buFontTx/>
              <a:buChar char="-"/>
            </a:pPr>
            <a:r>
              <a:rPr lang="ru-RU" sz="1800" dirty="0" smtClean="0">
                <a:solidFill>
                  <a:prstClr val="black"/>
                </a:solidFill>
              </a:rPr>
              <a:t>Отделение бокса – 162 чел.</a:t>
            </a:r>
          </a:p>
          <a:p>
            <a:pPr lvl="0">
              <a:buClr>
                <a:srgbClr val="D16349"/>
              </a:buClr>
              <a:buFontTx/>
              <a:buChar char="-"/>
            </a:pPr>
            <a:r>
              <a:rPr lang="ru-RU" sz="1800" dirty="0" smtClean="0">
                <a:solidFill>
                  <a:prstClr val="black"/>
                </a:solidFill>
              </a:rPr>
              <a:t>Отделение дзюдо – 27 чел.</a:t>
            </a:r>
          </a:p>
          <a:p>
            <a:pPr marL="0" lvl="0" indent="0">
              <a:buClr>
                <a:srgbClr val="D16349"/>
              </a:buClr>
              <a:buNone/>
            </a:pPr>
            <a:r>
              <a:rPr lang="ru-RU" dirty="0" smtClean="0">
                <a:solidFill>
                  <a:prstClr val="black"/>
                </a:solidFill>
              </a:rPr>
              <a:t>3. </a:t>
            </a:r>
            <a:r>
              <a:rPr lang="ru-RU" dirty="0" err="1" smtClean="0">
                <a:solidFill>
                  <a:prstClr val="black"/>
                </a:solidFill>
              </a:rPr>
              <a:t>МБУ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«</a:t>
            </a:r>
            <a:r>
              <a:rPr lang="ru-RU" dirty="0" err="1">
                <a:solidFill>
                  <a:prstClr val="black"/>
                </a:solidFill>
              </a:rPr>
              <a:t>СШОР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“</a:t>
            </a:r>
            <a:r>
              <a:rPr lang="ru-RU" dirty="0" err="1" smtClean="0">
                <a:solidFill>
                  <a:prstClr val="black"/>
                </a:solidFill>
              </a:rPr>
              <a:t>Приволжанка</a:t>
            </a:r>
            <a:r>
              <a:rPr lang="en-US" dirty="0" smtClean="0">
                <a:solidFill>
                  <a:prstClr val="black"/>
                </a:solidFill>
              </a:rPr>
              <a:t>”</a:t>
            </a:r>
            <a:r>
              <a:rPr lang="ru-RU" dirty="0">
                <a:solidFill>
                  <a:prstClr val="black"/>
                </a:solidFill>
              </a:rPr>
              <a:t>» </a:t>
            </a:r>
            <a:r>
              <a:rPr lang="ru-RU" dirty="0" err="1" smtClean="0">
                <a:solidFill>
                  <a:prstClr val="black"/>
                </a:solidFill>
              </a:rPr>
              <a:t>г.Казани</a:t>
            </a:r>
            <a:r>
              <a:rPr lang="ru-RU" dirty="0" smtClean="0">
                <a:solidFill>
                  <a:prstClr val="black"/>
                </a:solidFill>
              </a:rPr>
              <a:t>:</a:t>
            </a:r>
          </a:p>
          <a:p>
            <a:pPr lvl="0">
              <a:buClr>
                <a:srgbClr val="D16349"/>
              </a:buClr>
              <a:buFontTx/>
              <a:buChar char="-"/>
            </a:pPr>
            <a:r>
              <a:rPr lang="ru-RU" sz="1800" dirty="0">
                <a:solidFill>
                  <a:prstClr val="black"/>
                </a:solidFill>
              </a:rPr>
              <a:t>Отделение художественной гимнастики – </a:t>
            </a:r>
            <a:r>
              <a:rPr lang="ru-RU" sz="1800" dirty="0" smtClean="0">
                <a:solidFill>
                  <a:prstClr val="black"/>
                </a:solidFill>
              </a:rPr>
              <a:t>38 чел.</a:t>
            </a:r>
            <a:endParaRPr lang="ru-RU" dirty="0" smtClean="0">
              <a:solidFill>
                <a:prstClr val="black"/>
              </a:solidFill>
            </a:endParaRPr>
          </a:p>
          <a:p>
            <a:pPr marL="0" lvl="0" indent="0">
              <a:buClr>
                <a:srgbClr val="D16349"/>
              </a:buClr>
              <a:buNone/>
            </a:pPr>
            <a:r>
              <a:rPr lang="ru-RU" dirty="0" smtClean="0">
                <a:solidFill>
                  <a:prstClr val="black"/>
                </a:solidFill>
              </a:rPr>
              <a:t>4. </a:t>
            </a:r>
            <a:r>
              <a:rPr lang="ru-RU" dirty="0" err="1" smtClean="0">
                <a:solidFill>
                  <a:prstClr val="black"/>
                </a:solidFill>
              </a:rPr>
              <a:t>МАУ</a:t>
            </a:r>
            <a:r>
              <a:rPr lang="ru-RU" dirty="0" smtClean="0">
                <a:solidFill>
                  <a:prstClr val="black"/>
                </a:solidFill>
              </a:rPr>
              <a:t> ДО «</a:t>
            </a:r>
            <a:r>
              <a:rPr lang="ru-RU" dirty="0" err="1" smtClean="0">
                <a:solidFill>
                  <a:prstClr val="black"/>
                </a:solidFill>
              </a:rPr>
              <a:t>ДЮСШ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“</a:t>
            </a:r>
            <a:r>
              <a:rPr lang="ru-RU" dirty="0" smtClean="0">
                <a:solidFill>
                  <a:prstClr val="black"/>
                </a:solidFill>
              </a:rPr>
              <a:t>Ак буре</a:t>
            </a:r>
            <a:r>
              <a:rPr lang="en-US" dirty="0" smtClean="0">
                <a:solidFill>
                  <a:prstClr val="black"/>
                </a:solidFill>
              </a:rPr>
              <a:t>” </a:t>
            </a:r>
            <a:r>
              <a:rPr lang="ru-RU" dirty="0" err="1" smtClean="0">
                <a:solidFill>
                  <a:prstClr val="black"/>
                </a:solidFill>
              </a:rPr>
              <a:t>г.Казани</a:t>
            </a:r>
            <a:r>
              <a:rPr lang="ru-RU" dirty="0" smtClean="0">
                <a:solidFill>
                  <a:prstClr val="black"/>
                </a:solidFill>
              </a:rPr>
              <a:t>:</a:t>
            </a:r>
          </a:p>
          <a:p>
            <a:pPr lvl="0">
              <a:buClr>
                <a:srgbClr val="D16349"/>
              </a:buClr>
              <a:buFontTx/>
              <a:buChar char="-"/>
            </a:pPr>
            <a:r>
              <a:rPr lang="ru-RU" sz="1800" dirty="0">
                <a:solidFill>
                  <a:prstClr val="black"/>
                </a:solidFill>
              </a:rPr>
              <a:t>Отделение </a:t>
            </a:r>
            <a:r>
              <a:rPr lang="ru-RU" sz="1800" dirty="0" smtClean="0">
                <a:solidFill>
                  <a:prstClr val="black"/>
                </a:solidFill>
              </a:rPr>
              <a:t>гандбола – 64 </a:t>
            </a:r>
            <a:r>
              <a:rPr lang="ru-RU" sz="1800" dirty="0">
                <a:solidFill>
                  <a:prstClr val="black"/>
                </a:solidFill>
              </a:rPr>
              <a:t>чел</a:t>
            </a:r>
            <a:r>
              <a:rPr lang="ru-RU" sz="1800" dirty="0" smtClean="0">
                <a:solidFill>
                  <a:prstClr val="black"/>
                </a:solidFill>
              </a:rPr>
              <a:t>.</a:t>
            </a:r>
            <a:endParaRPr lang="ru-RU" dirty="0">
              <a:solidFill>
                <a:prstClr val="black"/>
              </a:solidFill>
            </a:endParaRPr>
          </a:p>
          <a:p>
            <a:pPr marL="0" lvl="0" indent="0">
              <a:buClr>
                <a:srgbClr val="D16349"/>
              </a:buClr>
              <a:buNone/>
            </a:pPr>
            <a:r>
              <a:rPr lang="ru-RU" dirty="0" err="1" smtClean="0">
                <a:solidFill>
                  <a:prstClr val="black"/>
                </a:solidFill>
              </a:rPr>
              <a:t>5.МБУ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«</a:t>
            </a:r>
            <a:r>
              <a:rPr lang="ru-RU" dirty="0" err="1">
                <a:solidFill>
                  <a:prstClr val="black"/>
                </a:solidFill>
              </a:rPr>
              <a:t>СШ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“</a:t>
            </a:r>
            <a:r>
              <a:rPr lang="ru-RU" dirty="0" smtClean="0">
                <a:solidFill>
                  <a:prstClr val="black"/>
                </a:solidFill>
              </a:rPr>
              <a:t>Спектр</a:t>
            </a:r>
            <a:r>
              <a:rPr lang="en-US" dirty="0" smtClean="0">
                <a:solidFill>
                  <a:prstClr val="black"/>
                </a:solidFill>
              </a:rPr>
              <a:t>”</a:t>
            </a:r>
            <a:r>
              <a:rPr lang="ru-RU" dirty="0">
                <a:solidFill>
                  <a:prstClr val="black"/>
                </a:solidFill>
              </a:rPr>
              <a:t>» </a:t>
            </a:r>
            <a:r>
              <a:rPr lang="ru-RU" dirty="0" err="1" smtClean="0">
                <a:solidFill>
                  <a:prstClr val="black"/>
                </a:solidFill>
              </a:rPr>
              <a:t>г.Казани</a:t>
            </a:r>
            <a:r>
              <a:rPr lang="ru-RU" dirty="0" smtClean="0">
                <a:solidFill>
                  <a:prstClr val="black"/>
                </a:solidFill>
              </a:rPr>
              <a:t>:</a:t>
            </a:r>
          </a:p>
          <a:p>
            <a:pPr lvl="0">
              <a:buClr>
                <a:srgbClr val="D16349"/>
              </a:buClr>
              <a:buFontTx/>
              <a:buChar char="-"/>
            </a:pPr>
            <a:r>
              <a:rPr lang="ru-RU" sz="1800" dirty="0">
                <a:solidFill>
                  <a:prstClr val="black"/>
                </a:solidFill>
              </a:rPr>
              <a:t>Отделение </a:t>
            </a:r>
            <a:r>
              <a:rPr lang="ru-RU" sz="1800" dirty="0" smtClean="0">
                <a:solidFill>
                  <a:prstClr val="black"/>
                </a:solidFill>
              </a:rPr>
              <a:t>тхэквондо – </a:t>
            </a:r>
            <a:r>
              <a:rPr lang="ru-RU" sz="1800" dirty="0">
                <a:solidFill>
                  <a:prstClr val="black"/>
                </a:solidFill>
              </a:rPr>
              <a:t>89 чел.</a:t>
            </a:r>
          </a:p>
          <a:p>
            <a:pPr marL="0" lvl="0" indent="0">
              <a:buClr>
                <a:srgbClr val="D16349"/>
              </a:buClr>
              <a:buNone/>
            </a:pP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6726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 коммерческой основе  развиваются следующие виды спорта: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Футбол (Школа «Юниор») – 25 чел.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Бальные танцы («Боса нова») – 110 чел.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Художественная гимнастика (</a:t>
            </a:r>
            <a:r>
              <a:rPr lang="ru-RU" dirty="0" err="1" smtClean="0"/>
              <a:t>СШОР</a:t>
            </a:r>
            <a:r>
              <a:rPr lang="ru-RU" dirty="0" smtClean="0"/>
              <a:t> «</a:t>
            </a:r>
            <a:r>
              <a:rPr lang="ru-RU" dirty="0" err="1" smtClean="0"/>
              <a:t>Приволжанка</a:t>
            </a:r>
            <a:r>
              <a:rPr lang="ru-RU" dirty="0" smtClean="0"/>
              <a:t>») – 150 чел.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Художественная гимнастика (</a:t>
            </a:r>
            <a:r>
              <a:rPr lang="ru-RU" dirty="0" err="1" smtClean="0"/>
              <a:t>СШОР</a:t>
            </a:r>
            <a:r>
              <a:rPr lang="ru-RU" dirty="0" smtClean="0"/>
              <a:t> «</a:t>
            </a:r>
            <a:r>
              <a:rPr lang="ru-RU" dirty="0" err="1"/>
              <a:t>И</a:t>
            </a:r>
            <a:r>
              <a:rPr lang="ru-RU" dirty="0" err="1" smtClean="0"/>
              <a:t>дель</a:t>
            </a:r>
            <a:r>
              <a:rPr lang="ru-RU" dirty="0" smtClean="0"/>
              <a:t>») – 170 чел.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Настольный теннис (</a:t>
            </a:r>
            <a:r>
              <a:rPr lang="ru-RU" dirty="0" err="1" smtClean="0"/>
              <a:t>СШОР</a:t>
            </a:r>
            <a:r>
              <a:rPr lang="ru-RU" dirty="0" smtClean="0"/>
              <a:t> «</a:t>
            </a:r>
            <a:r>
              <a:rPr lang="ru-RU" dirty="0" err="1" smtClean="0"/>
              <a:t>Идель</a:t>
            </a:r>
            <a:r>
              <a:rPr lang="ru-RU" dirty="0" smtClean="0"/>
              <a:t>») – 70 чел.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Дзюдо («Школа дзюдо») – 60 чел.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Айкидо (Федерация айкидо РТ) – 60 чел.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Брейк </a:t>
            </a:r>
            <a:r>
              <a:rPr lang="ru-RU" dirty="0" err="1" smtClean="0"/>
              <a:t>данс</a:t>
            </a:r>
            <a:r>
              <a:rPr lang="ru-RU" dirty="0" smtClean="0"/>
              <a:t> («Школа брейк </a:t>
            </a:r>
            <a:r>
              <a:rPr lang="ru-RU" dirty="0" err="1" smtClean="0"/>
              <a:t>данса</a:t>
            </a:r>
            <a:r>
              <a:rPr lang="ru-RU" dirty="0" smtClean="0"/>
              <a:t>») – 45 чел.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Карате («Национальный союз карате </a:t>
            </a:r>
            <a:r>
              <a:rPr lang="ru-RU" dirty="0" err="1" smtClean="0"/>
              <a:t>кекусинкайкан</a:t>
            </a:r>
            <a:r>
              <a:rPr lang="ru-RU" dirty="0" smtClean="0"/>
              <a:t> РТ») – 60 чел.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Танцы (Школа танца «Фани») – 180 чел.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Тхэквондо (</a:t>
            </a:r>
            <a:r>
              <a:rPr lang="ru-RU" dirty="0" err="1" smtClean="0"/>
              <a:t>СШ</a:t>
            </a:r>
            <a:r>
              <a:rPr lang="ru-RU" dirty="0" smtClean="0"/>
              <a:t> «Спектр») – 47 чел.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Шахматы (Шахматный клуб «Ладья-64») – 15 чел.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Беговелы</a:t>
            </a:r>
            <a:r>
              <a:rPr lang="ru-RU" dirty="0" smtClean="0"/>
              <a:t> («Крутые виражи») – 15 чел.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375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Соотношение общего числа занимающихся детей и подростков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5197655" cy="3124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3" r="7868"/>
          <a:stretch/>
        </p:blipFill>
        <p:spPr bwMode="auto">
          <a:xfrm>
            <a:off x="4283968" y="3414256"/>
            <a:ext cx="4658040" cy="32551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09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Сравнительный анализ посещаемости спорткомплекса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7498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 smtClean="0"/>
              <a:t>В разрезе февраль </a:t>
            </a:r>
            <a:r>
              <a:rPr lang="ru-RU" sz="1800" dirty="0" err="1" smtClean="0"/>
              <a:t>2018г</a:t>
            </a:r>
            <a:r>
              <a:rPr lang="ru-RU" sz="1800" dirty="0" smtClean="0"/>
              <a:t>./февраль </a:t>
            </a:r>
            <a:r>
              <a:rPr lang="ru-RU" sz="1800" dirty="0" err="1" smtClean="0"/>
              <a:t>2019г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310004"/>
              </p:ext>
            </p:extLst>
          </p:nvPr>
        </p:nvGraphicFramePr>
        <p:xfrm>
          <a:off x="179512" y="2276872"/>
          <a:ext cx="8784971" cy="3672407"/>
        </p:xfrm>
        <a:graphic>
          <a:graphicData uri="http://schemas.openxmlformats.org/drawingml/2006/table">
            <a:tbl>
              <a:tblPr/>
              <a:tblGrid>
                <a:gridCol w="1102530"/>
                <a:gridCol w="361578"/>
                <a:gridCol w="430639"/>
                <a:gridCol w="430639"/>
                <a:gridCol w="430639"/>
                <a:gridCol w="430639"/>
                <a:gridCol w="430639"/>
                <a:gridCol w="430639"/>
                <a:gridCol w="430639"/>
                <a:gridCol w="430639"/>
                <a:gridCol w="430639"/>
                <a:gridCol w="430639"/>
                <a:gridCol w="430639"/>
                <a:gridCol w="430639"/>
                <a:gridCol w="430639"/>
                <a:gridCol w="430639"/>
                <a:gridCol w="430639"/>
                <a:gridCol w="430639"/>
                <a:gridCol w="430639"/>
              </a:tblGrid>
              <a:tr h="143864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592" marR="6592" marT="659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Фани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наст теннис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бокс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футбол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дзюдо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лег. атлетика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айкидо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карате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тренажерный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тхэквондо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гандбол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кикбоксинг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шах маты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беговелы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бал. танцы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хип хоп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худ. гимнастика</a:t>
                      </a:r>
                    </a:p>
                  </a:txBody>
                  <a:tcPr marL="6592" marR="6592" marT="659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592" marR="6592" marT="65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592" marR="6592" marT="6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7"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февраль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2018г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</a:txBody>
                  <a:tcPr marL="6592" marR="6592" marT="65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92" marR="6592" marT="65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19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Всего, чел. в месяц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1458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2270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1542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983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410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389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248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323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214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332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2579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11266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9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Среднее количество в день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57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592" marR="6592" marT="65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7"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фе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враль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2019г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</a:txBody>
                  <a:tcPr marL="6592" marR="6592" marT="659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92" marR="6592" marT="65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19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Всего, чел. в месяц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1626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3415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2732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1641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525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382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455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215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222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2906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15356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9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Среднее количество в день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157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</a:t>
                      </a: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92" marR="6592" marT="65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813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900" dirty="0" smtClean="0"/>
              <a:t>Мероприятия, проводимые на базе </a:t>
            </a:r>
            <a:br>
              <a:rPr lang="ru-RU" sz="2900" dirty="0" smtClean="0"/>
            </a:br>
            <a:r>
              <a:rPr lang="ru-RU" sz="2900" dirty="0" err="1" smtClean="0"/>
              <a:t>СК</a:t>
            </a:r>
            <a:r>
              <a:rPr lang="ru-RU" sz="2900" dirty="0" smtClean="0"/>
              <a:t> «Центр бокса и настольного тенниса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7498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 smtClean="0"/>
              <a:t>В период с 2016 по 2019 </a:t>
            </a:r>
            <a:r>
              <a:rPr lang="ru-RU" sz="1800" dirty="0" err="1" smtClean="0"/>
              <a:t>г.г</a:t>
            </a:r>
            <a:r>
              <a:rPr lang="ru-RU" sz="1800" dirty="0" smtClean="0"/>
              <a:t>. на базе комплекса было проведено </a:t>
            </a:r>
            <a:r>
              <a:rPr lang="ru-RU" sz="1800" b="1" dirty="0" smtClean="0"/>
              <a:t>182 </a:t>
            </a:r>
            <a:r>
              <a:rPr lang="ru-RU" sz="1800" dirty="0" smtClean="0"/>
              <a:t>спортивно-массовых мероприятия</a:t>
            </a:r>
            <a:endParaRPr lang="ru-RU" sz="18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06877" y="2189992"/>
            <a:ext cx="8503920" cy="74982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ru-RU" sz="1700" b="1" dirty="0" smtClean="0"/>
              <a:t>105</a:t>
            </a:r>
            <a:r>
              <a:rPr lang="ru-RU" sz="1700" dirty="0" smtClean="0"/>
              <a:t> мероприятий календаря </a:t>
            </a:r>
            <a:r>
              <a:rPr lang="ru-RU" sz="1700" dirty="0" err="1" smtClean="0"/>
              <a:t>КФКиС</a:t>
            </a:r>
            <a:r>
              <a:rPr lang="ru-RU" sz="1700" dirty="0" smtClean="0"/>
              <a:t> </a:t>
            </a:r>
            <a:r>
              <a:rPr lang="ru-RU" sz="1700" dirty="0" err="1" smtClean="0"/>
              <a:t>г.Казани</a:t>
            </a:r>
            <a:r>
              <a:rPr lang="ru-RU" sz="1700" dirty="0" smtClean="0"/>
              <a:t> и </a:t>
            </a:r>
            <a:r>
              <a:rPr lang="ru-RU" sz="1700" dirty="0" err="1" smtClean="0"/>
              <a:t>МС</a:t>
            </a:r>
            <a:r>
              <a:rPr lang="ru-RU" sz="1700" dirty="0" smtClean="0"/>
              <a:t> РТ</a:t>
            </a:r>
          </a:p>
          <a:p>
            <a:pPr marL="0" indent="0">
              <a:buFont typeface="Wingdings 2"/>
              <a:buNone/>
            </a:pPr>
            <a:r>
              <a:rPr lang="ru-RU" sz="1700" b="1" dirty="0" smtClean="0"/>
              <a:t>93</a:t>
            </a:r>
            <a:r>
              <a:rPr lang="ru-RU" sz="1700" dirty="0" smtClean="0"/>
              <a:t> мероприятия, организованные иными спортивными организациями</a:t>
            </a:r>
            <a:endParaRPr lang="ru-RU" sz="17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699918"/>
              </p:ext>
            </p:extLst>
          </p:nvPr>
        </p:nvGraphicFramePr>
        <p:xfrm>
          <a:off x="301624" y="3367818"/>
          <a:ext cx="8534402" cy="911352"/>
        </p:xfrm>
        <a:graphic>
          <a:graphicData uri="http://schemas.openxmlformats.org/drawingml/2006/table">
            <a:tbl>
              <a:tblPr firstRow="1" firstCol="1" bandRow="1"/>
              <a:tblGrid>
                <a:gridCol w="1422240"/>
                <a:gridCol w="1422240"/>
                <a:gridCol w="1422240"/>
                <a:gridCol w="1422240"/>
                <a:gridCol w="1422721"/>
                <a:gridCol w="1422721"/>
              </a:tblGrid>
              <a:tr h="223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Муниципальные 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Республиканские 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Всероссийские 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Международные 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3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kumimoji="0" lang="ru-RU" sz="13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2016г</a:t>
                      </a:r>
                      <a:r>
                        <a:rPr lang="ru-RU" sz="13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3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  <a:endParaRPr kumimoji="0" lang="ru-RU" sz="13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2017г</a:t>
                      </a:r>
                      <a:r>
                        <a:rPr lang="ru-RU" sz="13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3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47</a:t>
                      </a:r>
                      <a:endParaRPr kumimoji="0" lang="ru-RU" sz="13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2018г</a:t>
                      </a:r>
                      <a:r>
                        <a:rPr lang="ru-RU" sz="13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3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49</a:t>
                      </a:r>
                      <a:endParaRPr kumimoji="0" lang="ru-RU" sz="13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337" marR="62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3275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50452"/>
            <a:ext cx="4198240" cy="7589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Работа с инвалидами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268760"/>
            <a:ext cx="4392488" cy="2880320"/>
          </a:xfrm>
        </p:spPr>
        <p:txBody>
          <a:bodyPr>
            <a:normAutofit fontScale="85000" lnSpcReduction="20000"/>
          </a:bodyPr>
          <a:lstStyle/>
          <a:p>
            <a:r>
              <a:rPr lang="ru-RU" sz="2000" dirty="0" smtClean="0"/>
              <a:t>Ежегодные праздники для детей-инвалидов совместно с мечетью «</a:t>
            </a:r>
            <a:r>
              <a:rPr lang="ru-RU" sz="2000" dirty="0" err="1" smtClean="0"/>
              <a:t>Гаиля</a:t>
            </a:r>
            <a:r>
              <a:rPr lang="ru-RU" sz="2000" dirty="0" smtClean="0"/>
              <a:t>» (</a:t>
            </a:r>
            <a:r>
              <a:rPr lang="ru-RU" sz="2000" dirty="0" err="1" smtClean="0"/>
              <a:t>2018г</a:t>
            </a:r>
            <a:r>
              <a:rPr lang="ru-RU" sz="2000" dirty="0" smtClean="0"/>
              <a:t>.)</a:t>
            </a:r>
          </a:p>
          <a:p>
            <a:r>
              <a:rPr lang="ru-RU" sz="2000" dirty="0" smtClean="0"/>
              <a:t>Индивидуальные </a:t>
            </a:r>
            <a:r>
              <a:rPr lang="ru-RU" sz="2000" dirty="0" err="1" smtClean="0"/>
              <a:t>спаринг</a:t>
            </a:r>
            <a:r>
              <a:rPr lang="ru-RU" sz="2000" dirty="0" smtClean="0"/>
              <a:t>-тренировки </a:t>
            </a:r>
            <a:r>
              <a:rPr lang="ru-RU" sz="2000" dirty="0"/>
              <a:t>по настольному </a:t>
            </a:r>
            <a:r>
              <a:rPr lang="ru-RU" sz="2000" dirty="0" smtClean="0"/>
              <a:t>теннису для учащихся Школы-интерната №1 (в течение года)</a:t>
            </a:r>
          </a:p>
          <a:p>
            <a:pPr lvl="0">
              <a:buClr>
                <a:srgbClr val="D16349"/>
              </a:buClr>
            </a:pPr>
            <a:r>
              <a:rPr lang="ru-RU" sz="2000" dirty="0">
                <a:solidFill>
                  <a:prstClr val="black"/>
                </a:solidFill>
              </a:rPr>
              <a:t>Проведение </a:t>
            </a:r>
            <a:r>
              <a:rPr lang="ru-RU" sz="2000" dirty="0" smtClean="0">
                <a:solidFill>
                  <a:prstClr val="black"/>
                </a:solidFill>
              </a:rPr>
              <a:t>ежегодного благотворительного  </a:t>
            </a:r>
            <a:r>
              <a:rPr lang="ru-RU" sz="2000" dirty="0">
                <a:solidFill>
                  <a:prstClr val="black"/>
                </a:solidFill>
              </a:rPr>
              <a:t>турнира по настольному теннису </a:t>
            </a:r>
            <a:r>
              <a:rPr lang="ru-RU" sz="2000" dirty="0" smtClean="0">
                <a:solidFill>
                  <a:prstClr val="black"/>
                </a:solidFill>
              </a:rPr>
              <a:t>для корпоративных команд совместно </a:t>
            </a:r>
            <a:r>
              <a:rPr lang="ru-RU" sz="2000" dirty="0">
                <a:solidFill>
                  <a:prstClr val="black"/>
                </a:solidFill>
              </a:rPr>
              <a:t>с Администрацией </a:t>
            </a:r>
            <a:r>
              <a:rPr lang="ru-RU" sz="2000" dirty="0" smtClean="0">
                <a:solidFill>
                  <a:prstClr val="black"/>
                </a:solidFill>
              </a:rPr>
              <a:t>Советского р-на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860032" y="3933056"/>
            <a:ext cx="4075928" cy="2638641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 smtClean="0"/>
              <a:t>Планируется:</a:t>
            </a:r>
          </a:p>
          <a:p>
            <a:r>
              <a:rPr lang="ru-RU" sz="2000" dirty="0" smtClean="0"/>
              <a:t>Организация тренировочных групп по виду спорта настольный теннис для детей-инвалидов школ-интернатов Советского района </a:t>
            </a:r>
            <a:r>
              <a:rPr lang="ru-RU" sz="2000" dirty="0" err="1" smtClean="0"/>
              <a:t>г.Казани</a:t>
            </a:r>
            <a:r>
              <a:rPr lang="ru-RU" sz="2000" dirty="0" smtClean="0"/>
              <a:t> с 2019-2020 </a:t>
            </a:r>
            <a:r>
              <a:rPr lang="ru-RU" sz="2000" dirty="0" err="1" smtClean="0"/>
              <a:t>уч.г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Прохождение курсов профессиональной подготовки 2 тренерами отделения настольного тенниса в 2019 г.</a:t>
            </a:r>
          </a:p>
          <a:p>
            <a:endParaRPr lang="ru-RU" sz="2000" dirty="0"/>
          </a:p>
        </p:txBody>
      </p:sp>
      <p:pic>
        <p:nvPicPr>
          <p:cNvPr id="2050" name="Picture 2" descr="C:\Users\Админ\Downloads\IMG-20190311-WA0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778" y="188640"/>
            <a:ext cx="2851792" cy="19021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\Downloads\IMG-20190311-WA00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1772816"/>
            <a:ext cx="3272827" cy="2182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Админ\Downloads\MG_00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086" y="3887214"/>
            <a:ext cx="2615952" cy="17432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\Downloads\MG_99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58858"/>
            <a:ext cx="2869012" cy="1911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504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-472658" y="18864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Работа с пенсионерами</a:t>
            </a:r>
            <a:endParaRPr lang="ru-RU" dirty="0"/>
          </a:p>
        </p:txBody>
      </p:sp>
      <p:sp>
        <p:nvSpPr>
          <p:cNvPr id="5" name="Объект 2"/>
          <p:cNvSpPr txBox="1">
            <a:spLocks noGrp="1"/>
          </p:cNvSpPr>
          <p:nvPr>
            <p:ph sz="quarter" idx="1"/>
          </p:nvPr>
        </p:nvSpPr>
        <p:spPr>
          <a:xfrm>
            <a:off x="301752" y="1527048"/>
            <a:ext cx="4342256" cy="457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Организация занятий в зале тенниса и в тренажерном зале в рамках «Пятилетки здоровья» 2 раза в неделю (среда и воскресенье)</a:t>
            </a:r>
          </a:p>
          <a:p>
            <a:r>
              <a:rPr lang="ru-RU" sz="2000" dirty="0" smtClean="0"/>
              <a:t>Проведение ежегодного турнира по настольному теннису памяти тренера </a:t>
            </a:r>
            <a:r>
              <a:rPr lang="ru-RU" sz="2000" dirty="0" err="1" smtClean="0"/>
              <a:t>В.В.Центовского</a:t>
            </a:r>
            <a:endParaRPr lang="ru-RU" sz="2000" dirty="0" smtClean="0"/>
          </a:p>
          <a:p>
            <a:r>
              <a:rPr lang="ru-RU" sz="2000" dirty="0" smtClean="0"/>
              <a:t>Проведение ежегодного турнира по настольному теннису совместно с Администрацией Советского р-на ко Дню пожилого человека</a:t>
            </a:r>
          </a:p>
          <a:p>
            <a:endParaRPr lang="ru-RU" sz="2000" dirty="0"/>
          </a:p>
        </p:txBody>
      </p:sp>
      <p:pic>
        <p:nvPicPr>
          <p:cNvPr id="3075" name="Picture 3" descr="C:\Users\Админ\Downloads\IMG-20190311-WA00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3"/>
          <a:stretch/>
        </p:blipFill>
        <p:spPr bwMode="auto">
          <a:xfrm>
            <a:off x="4555740" y="2507958"/>
            <a:ext cx="3472644" cy="21934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Админ\Downloads\IMG-20190311-WA00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5"/>
          <a:stretch/>
        </p:blipFill>
        <p:spPr bwMode="auto">
          <a:xfrm>
            <a:off x="5279714" y="4346326"/>
            <a:ext cx="3612766" cy="20328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Админ\Downloads\IMG-20190311-WA00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755778"/>
            <a:ext cx="2848210" cy="2138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077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34400" cy="758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chemeClr val="tx2"/>
                </a:solidFill>
                <a:latin typeface="Times New Roman"/>
                <a:ea typeface="Times New Roman"/>
                <a:cs typeface="+mj-cs"/>
              </a:rPr>
              <a:t>В </a:t>
            </a:r>
            <a:r>
              <a:rPr lang="ru-RU" sz="3000" b="1" dirty="0" err="1" smtClean="0">
                <a:solidFill>
                  <a:schemeClr val="tx2"/>
                </a:solidFill>
                <a:latin typeface="Times New Roman"/>
                <a:ea typeface="Times New Roman"/>
                <a:cs typeface="+mj-cs"/>
              </a:rPr>
              <a:t>МБУ</a:t>
            </a:r>
            <a:r>
              <a:rPr lang="ru-RU" sz="3000" b="1" dirty="0" smtClean="0">
                <a:solidFill>
                  <a:schemeClr val="tx2"/>
                </a:solidFill>
                <a:latin typeface="Times New Roman"/>
                <a:ea typeface="Times New Roman"/>
                <a:cs typeface="+mj-cs"/>
              </a:rPr>
              <a:t> «</a:t>
            </a:r>
            <a:r>
              <a:rPr lang="ru-RU" sz="3000" b="1" dirty="0" err="1" smtClean="0">
                <a:solidFill>
                  <a:schemeClr val="tx2"/>
                </a:solidFill>
                <a:latin typeface="Times New Roman"/>
                <a:ea typeface="Times New Roman"/>
                <a:cs typeface="+mj-cs"/>
              </a:rPr>
              <a:t>СШОР</a:t>
            </a:r>
            <a:r>
              <a:rPr lang="ru-RU" sz="3000" b="1" dirty="0" smtClean="0">
                <a:solidFill>
                  <a:schemeClr val="tx2"/>
                </a:solidFill>
                <a:latin typeface="Times New Roman"/>
                <a:ea typeface="Times New Roman"/>
                <a:cs typeface="+mj-cs"/>
              </a:rPr>
              <a:t> </a:t>
            </a:r>
            <a:r>
              <a:rPr lang="en-US" sz="3000" b="1" dirty="0" smtClean="0">
                <a:solidFill>
                  <a:schemeClr val="tx2"/>
                </a:solidFill>
                <a:latin typeface="Times New Roman"/>
                <a:ea typeface="Times New Roman"/>
                <a:cs typeface="+mj-cs"/>
              </a:rPr>
              <a:t>“</a:t>
            </a:r>
            <a:r>
              <a:rPr lang="ru-RU" sz="3000" b="1" dirty="0" err="1" smtClean="0">
                <a:solidFill>
                  <a:schemeClr val="tx2"/>
                </a:solidFill>
                <a:latin typeface="Times New Roman"/>
                <a:ea typeface="Times New Roman"/>
                <a:cs typeface="+mj-cs"/>
              </a:rPr>
              <a:t>Идель</a:t>
            </a:r>
            <a:r>
              <a:rPr lang="en-US" sz="3000" b="1" dirty="0" smtClean="0">
                <a:solidFill>
                  <a:schemeClr val="tx2"/>
                </a:solidFill>
                <a:latin typeface="Times New Roman"/>
                <a:ea typeface="Times New Roman"/>
                <a:cs typeface="+mj-cs"/>
              </a:rPr>
              <a:t>”</a:t>
            </a:r>
            <a:r>
              <a:rPr lang="ru-RU" sz="3000" b="1" dirty="0" smtClean="0">
                <a:solidFill>
                  <a:schemeClr val="tx2"/>
                </a:solidFill>
                <a:latin typeface="Times New Roman"/>
                <a:ea typeface="Times New Roman"/>
                <a:cs typeface="+mj-cs"/>
              </a:rPr>
              <a:t>» культивируются</a:t>
            </a:r>
          </a:p>
          <a:p>
            <a:r>
              <a:rPr lang="ru-RU" sz="3000" b="1" dirty="0" smtClean="0">
                <a:solidFill>
                  <a:schemeClr val="tx2"/>
                </a:solidFill>
                <a:latin typeface="Times New Roman"/>
                <a:ea typeface="Times New Roman"/>
                <a:cs typeface="+mj-cs"/>
              </a:rPr>
              <a:t> 2 вида спорта:</a:t>
            </a:r>
            <a:endParaRPr lang="ru-RU" sz="3000" b="1" dirty="0">
              <a:solidFill>
                <a:schemeClr val="tx2"/>
              </a:solidFill>
              <a:latin typeface="Times New Roman"/>
              <a:ea typeface="Times New Roman"/>
              <a:cs typeface="+mj-cs"/>
            </a:endParaRPr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4572000" y="1628020"/>
            <a:ext cx="4572000" cy="936104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/>
              <a:t>Художественная гимнастика</a:t>
            </a:r>
            <a:endParaRPr lang="ru-RU" sz="2400" b="1" dirty="0"/>
          </a:p>
        </p:txBody>
      </p:sp>
      <p:sp>
        <p:nvSpPr>
          <p:cNvPr id="11" name="Объект 4"/>
          <p:cNvSpPr txBox="1">
            <a:spLocks/>
          </p:cNvSpPr>
          <p:nvPr/>
        </p:nvSpPr>
        <p:spPr>
          <a:xfrm>
            <a:off x="-4098" y="1730977"/>
            <a:ext cx="4695564" cy="1348354"/>
          </a:xfrm>
          <a:prstGeom prst="rect">
            <a:avLst/>
          </a:prstGeom>
        </p:spPr>
        <p:txBody>
          <a:bodyPr vert="horz" anchor="t">
            <a:normAutofit fontScale="77500" lnSpcReduction="20000"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800" b="1" dirty="0" smtClean="0"/>
              <a:t>Настольный теннис</a:t>
            </a:r>
          </a:p>
          <a:p>
            <a:pPr marL="64008" indent="0">
              <a:buNone/>
            </a:pPr>
            <a:r>
              <a:rPr lang="ru-RU" sz="2600" dirty="0" smtClean="0"/>
              <a:t>(имеет статус </a:t>
            </a:r>
          </a:p>
          <a:p>
            <a:pPr marL="64008" indent="0">
              <a:buNone/>
            </a:pPr>
            <a:r>
              <a:rPr lang="ru-RU" sz="2600" dirty="0" smtClean="0"/>
              <a:t>олимпийского резерва)</a:t>
            </a:r>
            <a:endParaRPr lang="ru-RU" sz="26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079331"/>
            <a:ext cx="4054517" cy="2811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66" y="2953347"/>
            <a:ext cx="3312368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949521" y="2564124"/>
            <a:ext cx="3942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Открыто с сентября 2016 года</a:t>
            </a:r>
          </a:p>
        </p:txBody>
      </p:sp>
    </p:spTree>
    <p:extLst>
      <p:ext uri="{BB962C8B-B14F-4D97-AF65-F5344CB8AC3E}">
        <p14:creationId xmlns:p14="http://schemas.microsoft.com/office/powerpoint/2010/main" val="694387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772400" cy="99412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Представительство спортсменов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/>
                <a:ea typeface="Times New Roman"/>
              </a:rPr>
              <a:t>СШОР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 «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/>
                <a:ea typeface="Times New Roman"/>
              </a:rPr>
              <a:t>Идель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» 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в списках сборных команд 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России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9" name="Picture 3" descr="C:\Users\Админ\Desktop\НТ\фотки_школа\view_549142_4712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80928"/>
            <a:ext cx="2232248" cy="33483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655" y="1050659"/>
            <a:ext cx="5834689" cy="309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C:\Users\Админ\Desktop\НТ\фотки_школа\МолодежкаРТ_2014\view_638713_86987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622" y="4149080"/>
            <a:ext cx="3810000" cy="25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05064"/>
            <a:ext cx="3700463" cy="232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105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Среднее количество членов сборных команд Татарстана в 2016-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/>
                <a:ea typeface="Times New Roman"/>
              </a:rPr>
              <a:t>2018г.г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7" name="Picture 2" descr="http://agenda-u.org/sites/default/files/field/image/0305317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433017"/>
            <a:ext cx="3950025" cy="24687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Админ\Desktop\НТ\фотки_школа\МолодежкаРТ_2014\view_638713_86990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9"/>
          <a:stretch/>
        </p:blipFill>
        <p:spPr bwMode="auto">
          <a:xfrm>
            <a:off x="1043608" y="4468366"/>
            <a:ext cx="3417029" cy="23896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5790798" cy="3084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134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12576" y="8531"/>
            <a:ext cx="8534400" cy="758952"/>
          </a:xfrm>
        </p:spPr>
        <p:txBody>
          <a:bodyPr/>
          <a:lstStyle/>
          <a:p>
            <a:r>
              <a:rPr lang="ru-RU" dirty="0" smtClean="0"/>
              <a:t>Лучшие результаты спортсменов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72378414"/>
              </p:ext>
            </p:extLst>
          </p:nvPr>
        </p:nvGraphicFramePr>
        <p:xfrm>
          <a:off x="179513" y="764704"/>
          <a:ext cx="7033120" cy="487222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296143"/>
                <a:gridCol w="5736977"/>
              </a:tblGrid>
              <a:tr h="360040"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Уровень соревнований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393" marR="54393" marT="7555" marB="0"/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Результат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393" marR="54393" marT="7555" marB="0"/>
                </a:tc>
              </a:tr>
              <a:tr h="317525"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</a:rPr>
                        <a:t>Кубок Европы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393" marR="54393" marT="7555" marB="0"/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место в одиночном разряде – Шибаев А. (2017, 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2018г.г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93" marR="54393" marT="7555" marB="0"/>
                </a:tc>
              </a:tr>
              <a:tr h="317525"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</a:rPr>
                        <a:t>Первенство Европы среди молодежи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393" marR="54393" marT="7555" marB="0"/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место в парном разряде – Исмаилов С.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93" marR="54393" marT="7555" marB="0"/>
                </a:tc>
              </a:tr>
              <a:tr h="317525"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</a:rPr>
                        <a:t>Первенство мира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393" marR="54393" marT="7555" marB="0"/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место в парном разряде – Исмаилов С.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93" marR="54393" marT="7555" marB="0"/>
                </a:tc>
              </a:tr>
              <a:tr h="170637">
                <a:tc rowSpan="6"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effectLst/>
                        </a:rPr>
                        <a:t>Чемпионат России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393" marR="54393" marT="7555" marB="0"/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место в командном разряде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93" marR="54393" marT="7555" marB="0"/>
                </a:tc>
              </a:tr>
              <a:tr h="3175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место в смешанном парном разряде (Блажко А.)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93" marR="54393" marT="7555" marB="0"/>
                </a:tc>
              </a:tr>
              <a:tr h="2563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место в парном мужском  разряде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ИсмаиловС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Мутыгуллин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Р., Мурзин В) (2017 г.)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93" marR="54393" marT="7555" marB="0"/>
                </a:tc>
              </a:tr>
              <a:tr h="333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место в парном женском  разряде (Савельева А., Мохначева С.)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93" marR="54393" marT="7555" marB="0"/>
                </a:tc>
              </a:tr>
              <a:tr h="2428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место в командном разряде (</a:t>
                      </a:r>
                      <a:r>
                        <a:rPr lang="ru-RU" sz="1100" b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Охотникова</a:t>
                      </a: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Е.)</a:t>
                      </a:r>
                      <a:r>
                        <a:rPr lang="ru-RU" sz="1100" b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</a:t>
                      </a:r>
                      <a:r>
                        <a:rPr lang="ru-RU" sz="1100" b="1" baseline="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2019г</a:t>
                      </a:r>
                      <a:r>
                        <a:rPr lang="ru-RU" sz="1100" b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.)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93" marR="54393" marT="7555" marB="0"/>
                </a:tc>
              </a:tr>
              <a:tr h="288032">
                <a:tc vMerge="1"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393" marR="54393" marT="7555" marB="0"/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место в одиночном разряде (Исмаилов С.) (</a:t>
                      </a:r>
                      <a:r>
                        <a:rPr lang="ru-RU" sz="1100" b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2019г</a:t>
                      </a: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.)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93" marR="54393" marT="7555" marB="0"/>
                </a:tc>
              </a:tr>
              <a:tr h="602994"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</a:rPr>
                        <a:t>Первенство России среди юниоров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393" marR="54393" marT="7555" marB="0"/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место в парном разряде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Сабиров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А., 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Щигорцов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Д.)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место в командном разряде (Загоскин С., 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Щигорцов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Д., 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Зиганшин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Р.)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место в групповых упражнениях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Тукаева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А.)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93" marR="54393" marT="7555" marB="0"/>
                </a:tc>
              </a:tr>
              <a:tr h="1125198"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</a:rPr>
                        <a:t>Первенство России среди юношей и девушек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393" marR="54393" marT="7555" marB="0"/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место в командном разряде (Юнусова А., Степанова А.)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место в командном разряде (Юнусова А., 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Дебетеева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Р.) ((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место в смешанном парном разряде (Степанова А., 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Дыкин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А)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место в парном разряде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Дыкин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А.) 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место в смешанном парном разряде (Загоскин С.)(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место в многоборье (Нафикова С.) (</a:t>
                      </a:r>
                      <a:r>
                        <a:rPr lang="ru-RU" sz="1100" b="1" kern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2019г</a:t>
                      </a:r>
                      <a:r>
                        <a:rPr lang="ru-RU" sz="11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93" marR="54393" marT="7555" marB="0"/>
                </a:tc>
              </a:tr>
            </a:tbl>
          </a:graphicData>
        </a:graphic>
      </p:graphicFrame>
      <p:pic>
        <p:nvPicPr>
          <p:cNvPr id="6" name="Picture 3" descr="C:\Users\Админ\Desktop\НТ\фотки_школа\первенство рт_2004_2016\view_987007_13256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455" y="135518"/>
            <a:ext cx="1862844" cy="27635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Админ\Desktop\НТ\фотки_школа\PXdlv-9NlC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96"/>
          <a:stretch/>
        </p:blipFill>
        <p:spPr bwMode="auto">
          <a:xfrm>
            <a:off x="7212632" y="2708920"/>
            <a:ext cx="1742491" cy="24687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http://kxg-olimp.ru/images/gallery/sorevnovaniya-2013-2014/turnir-krasky-oseny-10-2013-obninsk/_MG_737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3" b="14344"/>
          <a:stretch/>
        </p:blipFill>
        <p:spPr bwMode="auto">
          <a:xfrm>
            <a:off x="5714763" y="5177627"/>
            <a:ext cx="3240360" cy="15113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5693389"/>
            <a:ext cx="4572000" cy="88088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Calibri"/>
              </a:rPr>
              <a:t>А также спортсмены школы регулярно становятся призерами первенств </a:t>
            </a:r>
            <a:r>
              <a:rPr lang="ru-RU" sz="1400" dirty="0" err="1">
                <a:latin typeface="Times New Roman"/>
                <a:ea typeface="Calibri"/>
              </a:rPr>
              <a:t>ПФО</a:t>
            </a:r>
            <a:r>
              <a:rPr lang="ru-RU" sz="1400" dirty="0">
                <a:latin typeface="Times New Roman"/>
                <a:ea typeface="Calibri"/>
              </a:rPr>
              <a:t> и всероссийских соревнований</a:t>
            </a:r>
            <a:r>
              <a:rPr lang="ru-RU" dirty="0">
                <a:latin typeface="Times New Roman"/>
                <a:ea typeface="Calibri"/>
              </a:rPr>
              <a:t>.</a:t>
            </a:r>
            <a:endParaRPr lang="ru-RU" sz="11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8292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Нафикова Сафина (2007 г.р.)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48644" y="1484784"/>
            <a:ext cx="4270248" cy="16139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 место Первенства России в индивидуальном многоборье по программе 1 </a:t>
            </a:r>
            <a:r>
              <a:rPr lang="ru-RU" sz="2000" dirty="0" err="1" smtClean="0"/>
              <a:t>взр.разряда</a:t>
            </a:r>
            <a:r>
              <a:rPr lang="ru-RU" sz="2000" dirty="0" smtClean="0"/>
              <a:t> (2007-</a:t>
            </a:r>
            <a:r>
              <a:rPr lang="ru-RU" sz="2000" dirty="0" err="1" smtClean="0"/>
              <a:t>2008г.р</a:t>
            </a:r>
            <a:r>
              <a:rPr lang="ru-RU" sz="2000" dirty="0" smtClean="0"/>
              <a:t>.), </a:t>
            </a:r>
            <a:r>
              <a:rPr lang="ru-RU" sz="2000" dirty="0" err="1" smtClean="0"/>
              <a:t>2019г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84984"/>
            <a:ext cx="4774874" cy="2689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295141" y="149563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ru-RU" sz="2000" dirty="0">
                <a:solidFill>
                  <a:prstClr val="black"/>
                </a:solidFill>
              </a:rPr>
              <a:t>2 место Первенства </a:t>
            </a:r>
            <a:r>
              <a:rPr lang="ru-RU" sz="2000" dirty="0" err="1">
                <a:solidFill>
                  <a:prstClr val="black"/>
                </a:solidFill>
              </a:rPr>
              <a:t>ПФО</a:t>
            </a:r>
            <a:r>
              <a:rPr lang="ru-RU" sz="2000" dirty="0">
                <a:solidFill>
                  <a:prstClr val="black"/>
                </a:solidFill>
              </a:rPr>
              <a:t> в индивидуальном многоборье по программе 1 </a:t>
            </a:r>
            <a:r>
              <a:rPr lang="ru-RU" sz="2000" dirty="0" err="1">
                <a:solidFill>
                  <a:prstClr val="black"/>
                </a:solidFill>
              </a:rPr>
              <a:t>взр.разряда</a:t>
            </a:r>
            <a:r>
              <a:rPr lang="ru-RU" sz="2000" dirty="0">
                <a:solidFill>
                  <a:prstClr val="black"/>
                </a:solidFill>
              </a:rPr>
              <a:t> (2007-</a:t>
            </a:r>
            <a:r>
              <a:rPr lang="ru-RU" sz="2000" dirty="0" err="1">
                <a:solidFill>
                  <a:prstClr val="black"/>
                </a:solidFill>
              </a:rPr>
              <a:t>2008г.р</a:t>
            </a:r>
            <a:r>
              <a:rPr lang="ru-RU" sz="2000" dirty="0">
                <a:solidFill>
                  <a:prstClr val="black"/>
                </a:solidFill>
              </a:rPr>
              <a:t>.), </a:t>
            </a:r>
            <a:r>
              <a:rPr lang="ru-RU" sz="2000" dirty="0" err="1">
                <a:solidFill>
                  <a:prstClr val="black"/>
                </a:solidFill>
              </a:rPr>
              <a:t>2019г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3636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46734503"/>
              </p:ext>
            </p:extLst>
          </p:nvPr>
        </p:nvGraphicFramePr>
        <p:xfrm>
          <a:off x="1024817" y="1844824"/>
          <a:ext cx="7199375" cy="244827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27140"/>
                <a:gridCol w="1107837"/>
                <a:gridCol w="1186968"/>
                <a:gridCol w="1345231"/>
                <a:gridCol w="1107837"/>
                <a:gridCol w="1424362"/>
              </a:tblGrid>
              <a:tr h="938528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Учебный год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Количество, чел.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(шт./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совм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 квалификационная категория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Высшая</a:t>
                      </a:r>
                      <a:r>
                        <a:rPr lang="ru-RU" sz="1400" baseline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квалификационная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категория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64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Отделение наст.тенниса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Отделение худ.гимнастики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Отделение наст.тенниса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Отделение худ.гимнастики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36442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2016-2017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18(18/0)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42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2017-2018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18 (17/1)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42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2018-2019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17 (17/0)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chemeClr val="tx2"/>
                </a:solidFill>
                <a:latin typeface="Times New Roman"/>
                <a:ea typeface="Times New Roman"/>
                <a:cs typeface="+mj-cs"/>
              </a:rPr>
              <a:t>Сравнительный анализ тренерского состава </a:t>
            </a:r>
            <a:endParaRPr lang="ru-RU" sz="3000" b="1" dirty="0">
              <a:solidFill>
                <a:schemeClr val="tx2"/>
              </a:solidFill>
              <a:latin typeface="Times New Roman"/>
              <a:ea typeface="Times New Roman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04939" y="4605228"/>
            <a:ext cx="22147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Средний педагогический стаж  тренеров по школе – </a:t>
            </a:r>
            <a:r>
              <a:rPr lang="ru-RU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17 лет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4743728"/>
            <a:ext cx="2448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Средний возраст тренеров по школе</a:t>
            </a:r>
            <a:r>
              <a:rPr lang="ru-RU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– 42,5 года</a:t>
            </a:r>
          </a:p>
        </p:txBody>
      </p:sp>
    </p:spTree>
    <p:extLst>
      <p:ext uri="{BB962C8B-B14F-4D97-AF65-F5344CB8AC3E}">
        <p14:creationId xmlns:p14="http://schemas.microsoft.com/office/powerpoint/2010/main" val="2455903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03" y="188640"/>
            <a:ext cx="8964488" cy="508918"/>
          </a:xfrm>
        </p:spPr>
        <p:txBody>
          <a:bodyPr>
            <a:noAutofit/>
          </a:bodyPr>
          <a:lstStyle/>
          <a:p>
            <a:r>
              <a:rPr lang="ru-RU" sz="2200" b="1" dirty="0">
                <a:latin typeface="Times New Roman"/>
                <a:ea typeface="Times New Roman"/>
              </a:rPr>
              <a:t>Сравнительный анализ комплектования </a:t>
            </a:r>
            <a:r>
              <a:rPr lang="ru-RU" sz="2200" b="1" dirty="0" smtClean="0">
                <a:latin typeface="Times New Roman"/>
                <a:ea typeface="Times New Roman"/>
              </a:rPr>
              <a:t>тренировочных групп</a:t>
            </a:r>
            <a:endParaRPr lang="ru-RU" sz="22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594619"/>
              </p:ext>
            </p:extLst>
          </p:nvPr>
        </p:nvGraphicFramePr>
        <p:xfrm>
          <a:off x="1028700" y="692696"/>
          <a:ext cx="7287716" cy="3376930"/>
        </p:xfrm>
        <a:graphic>
          <a:graphicData uri="http://schemas.openxmlformats.org/drawingml/2006/table">
            <a:tbl>
              <a:tblPr firstRow="1" firstCol="1" bandRow="1"/>
              <a:tblGrid>
                <a:gridCol w="698822"/>
                <a:gridCol w="899392"/>
                <a:gridCol w="809897"/>
                <a:gridCol w="809897"/>
                <a:gridCol w="899392"/>
                <a:gridCol w="900027"/>
                <a:gridCol w="638524"/>
                <a:gridCol w="827034"/>
                <a:gridCol w="804731"/>
              </a:tblGrid>
              <a:tr h="209550">
                <a:tc gridSpan="3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2016-2017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уч.год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2017-2018 уч.год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2018-2019 уч.год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Группа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Количество групп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Учащиеся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Группа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Количество групп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Учащиеся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</a:rPr>
                        <a:t>Группа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/>
                          <a:ea typeface="Times New Roman"/>
                        </a:rPr>
                        <a:t>Количество групп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Учащиеся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333375">
                <a:tc gridSpan="9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Отделение настольного тенниса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НП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231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НП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247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НП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249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ТСС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ТСС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95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ТСС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121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349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360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381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315">
                <a:tc gridSpan="9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Отделение художественной гимнастики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НП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НП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НП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45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ТСС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63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ТСС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63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ТСС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105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2007897"/>
              </p:ext>
            </p:extLst>
          </p:nvPr>
        </p:nvGraphicFramePr>
        <p:xfrm>
          <a:off x="216024" y="4077072"/>
          <a:ext cx="4355976" cy="255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1132442"/>
              </p:ext>
            </p:extLst>
          </p:nvPr>
        </p:nvGraphicFramePr>
        <p:xfrm>
          <a:off x="4564569" y="4005064"/>
          <a:ext cx="432048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4405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570370"/>
              </p:ext>
            </p:extLst>
          </p:nvPr>
        </p:nvGraphicFramePr>
        <p:xfrm>
          <a:off x="1044844" y="3477491"/>
          <a:ext cx="6661785" cy="2560320"/>
        </p:xfrm>
        <a:graphic>
          <a:graphicData uri="http://schemas.openxmlformats.org/drawingml/2006/table">
            <a:tbl>
              <a:tblPr firstRow="1" firstCol="1" bandRow="1"/>
              <a:tblGrid>
                <a:gridCol w="3061335"/>
                <a:gridCol w="1169670"/>
                <a:gridCol w="1260475"/>
                <a:gridCol w="1170305"/>
              </a:tblGrid>
              <a:tr h="29801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2016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2017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2018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01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/>
                          <a:ea typeface="Times New Roman"/>
                        </a:rPr>
                        <a:t>Разряд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Times New Roman"/>
                          <a:ea typeface="Times New Roman"/>
                        </a:rPr>
                        <a:t>Количество чел.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801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МСМК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01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МС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01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КМС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01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01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Массовые разряды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160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197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195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01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Процент от общего числа учащихся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51%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54%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50%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Заголовок 1"/>
          <p:cNvSpPr txBox="1">
            <a:spLocks/>
          </p:cNvSpPr>
          <p:nvPr/>
        </p:nvSpPr>
        <p:spPr>
          <a:xfrm>
            <a:off x="1691680" y="3006571"/>
            <a:ext cx="5368115" cy="47092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2060"/>
                </a:solidFill>
              </a:rPr>
              <a:t>Количество спортсменов-разрядников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952" y="260648"/>
            <a:ext cx="4584589" cy="2755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0532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2329" y="0"/>
            <a:ext cx="3960440" cy="652934"/>
          </a:xfrm>
        </p:spPr>
        <p:txBody>
          <a:bodyPr>
            <a:normAutofit fontScale="90000"/>
          </a:bodyPr>
          <a:lstStyle/>
          <a:p>
            <a:pPr hangingPunct="0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Times New Roman"/>
              </a:rPr>
              <a:t> </a:t>
            </a:r>
            <a:r>
              <a:rPr lang="ru-RU" sz="2400" b="1" dirty="0">
                <a:latin typeface="Times New Roman"/>
                <a:ea typeface="Times New Roman"/>
              </a:rPr>
              <a:t>Организация летнего </a:t>
            </a:r>
            <a:r>
              <a:rPr lang="ru-RU" sz="2400" b="1" dirty="0" smtClean="0">
                <a:latin typeface="Times New Roman"/>
                <a:ea typeface="Times New Roman"/>
              </a:rPr>
              <a:t>отдыха</a:t>
            </a:r>
            <a:endParaRPr lang="ru-RU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65" y="4744066"/>
            <a:ext cx="3738556" cy="20809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2" b="13677"/>
          <a:stretch/>
        </p:blipFill>
        <p:spPr bwMode="auto">
          <a:xfrm>
            <a:off x="5127020" y="737283"/>
            <a:ext cx="3549436" cy="2207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701" y="3140968"/>
            <a:ext cx="3510073" cy="2109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00082304"/>
              </p:ext>
            </p:extLst>
          </p:nvPr>
        </p:nvGraphicFramePr>
        <p:xfrm>
          <a:off x="107504" y="357883"/>
          <a:ext cx="4690367" cy="435862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53712"/>
                <a:gridCol w="767536"/>
                <a:gridCol w="86511"/>
                <a:gridCol w="1091304"/>
                <a:gridCol w="1091304"/>
              </a:tblGrid>
              <a:tr h="162539">
                <a:tc rowSpan="2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  <a:tabLst>
                          <a:tab pos="431165" algn="ctr"/>
                        </a:tabLs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Наименование ДОЛ, принадлежность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  <a:tabLst>
                          <a:tab pos="431165" algn="ctr"/>
                        </a:tabLs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Количество учащихся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25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  <a:tabLst>
                          <a:tab pos="431165" algn="ctr"/>
                        </a:tabLs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2016г.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  <a:tabLst>
                          <a:tab pos="431165" algn="ctr"/>
                        </a:tabLs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2017г.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  <a:tabLst>
                          <a:tab pos="431165" algn="ctr"/>
                        </a:tabLs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2018г.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39">
                <a:tc gridSpan="5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  <a:tabLst>
                          <a:tab pos="431165" algn="ctr"/>
                        </a:tabLs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отделение настольного тенниса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5078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ДОЛ «Искра» (г.Казань)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38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70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5078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ДОЛ «Экран» (г.Казань)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7617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на базе МЦ Сабинского р-на (пгт Б.Сабы)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5078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ДОЛ «Яльчик» (п.Яльчик)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54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64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5078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СК «Маяк» (г.Зеленодольск)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675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Всего: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167 (39%)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157 (45%)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169 (48%)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675">
                <a:tc gridSpan="5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отделение художественной гимнастики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5078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ГСК «Уникс» (пос.Васильево)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41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28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5078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Пансионат «Авангард» (Крым)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5078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Санаторий г.Зеленоградска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3675">
                <a:tc>
                  <a:txBody>
                    <a:bodyPr/>
                    <a:lstStyle/>
                    <a:p>
                      <a:pPr algn="l" hangingPunct="1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Всего: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40 (53%)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48 (64%)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111" marR="61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498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6488" y="188640"/>
            <a:ext cx="7294584" cy="758952"/>
          </a:xfrm>
        </p:spPr>
        <p:txBody>
          <a:bodyPr/>
          <a:lstStyle/>
          <a:p>
            <a:r>
              <a:rPr lang="ru-RU" dirty="0" err="1" smtClean="0"/>
              <a:t>Внутришкольные</a:t>
            </a:r>
            <a:r>
              <a:rPr lang="ru-RU" dirty="0" smtClean="0"/>
              <a:t> мероприятия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64674" y="1340768"/>
            <a:ext cx="4702296" cy="3493924"/>
          </a:xfrm>
        </p:spPr>
        <p:txBody>
          <a:bodyPr>
            <a:normAutofit fontScale="77500" lnSpcReduction="20000"/>
          </a:bodyPr>
          <a:lstStyle/>
          <a:p>
            <a:pPr marL="0" indent="0" algn="just" hangingPunct="0">
              <a:spcAft>
                <a:spcPts val="0"/>
              </a:spcAft>
              <a:buNone/>
            </a:pPr>
            <a:r>
              <a:rPr lang="ru-RU" sz="2800" b="1" dirty="0">
                <a:latin typeface="Times New Roman"/>
                <a:ea typeface="Times New Roman"/>
              </a:rPr>
              <a:t>Мероприятия календарного плана </a:t>
            </a:r>
            <a:r>
              <a:rPr lang="ru-RU" sz="2800" b="1" dirty="0" err="1">
                <a:latin typeface="Times New Roman"/>
                <a:ea typeface="Times New Roman"/>
              </a:rPr>
              <a:t>СШОР</a:t>
            </a:r>
            <a:r>
              <a:rPr lang="ru-RU" sz="2800" b="1" dirty="0">
                <a:latin typeface="Times New Roman"/>
                <a:ea typeface="Times New Roman"/>
              </a:rPr>
              <a:t>:</a:t>
            </a:r>
            <a:endParaRPr lang="ru-RU" sz="2400" dirty="0">
              <a:latin typeface="Times New Roman"/>
              <a:ea typeface="Times New Roman"/>
            </a:endParaRPr>
          </a:p>
          <a:p>
            <a:pPr algn="just" hangingPunct="0"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Times New Roman"/>
              </a:rPr>
              <a:t>Ежегодные </a:t>
            </a:r>
            <a:r>
              <a:rPr lang="ru-RU" sz="2800" dirty="0">
                <a:latin typeface="Times New Roman"/>
                <a:ea typeface="Times New Roman"/>
              </a:rPr>
              <a:t>семейные спортивные праздники (май)</a:t>
            </a:r>
            <a:endParaRPr lang="ru-RU" sz="2400" dirty="0">
              <a:latin typeface="Times New Roman"/>
              <a:ea typeface="Times New Roman"/>
            </a:endParaRPr>
          </a:p>
          <a:p>
            <a:pPr algn="just" hangingPunct="0"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Times New Roman"/>
              </a:rPr>
              <a:t>Первенства </a:t>
            </a:r>
            <a:r>
              <a:rPr lang="ru-RU" sz="2800" dirty="0">
                <a:latin typeface="Times New Roman"/>
                <a:ea typeface="Times New Roman"/>
              </a:rPr>
              <a:t>школы по настольному теннису и художественной </a:t>
            </a:r>
            <a:r>
              <a:rPr lang="ru-RU" sz="2800" dirty="0" smtClean="0">
                <a:latin typeface="Times New Roman"/>
                <a:ea typeface="Times New Roman"/>
              </a:rPr>
              <a:t>гимнастике</a:t>
            </a:r>
            <a:endParaRPr lang="ru-RU" sz="2400" dirty="0">
              <a:latin typeface="Times New Roman"/>
              <a:ea typeface="Times New Roman"/>
            </a:endParaRPr>
          </a:p>
          <a:p>
            <a:pPr algn="just" hangingPunct="0"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Times New Roman"/>
              </a:rPr>
              <a:t>Новогодние </a:t>
            </a:r>
            <a:r>
              <a:rPr lang="ru-RU" sz="2800" dirty="0">
                <a:latin typeface="Times New Roman"/>
                <a:ea typeface="Times New Roman"/>
              </a:rPr>
              <a:t>спортивные праздники</a:t>
            </a:r>
            <a:endParaRPr lang="ru-RU" sz="2400" dirty="0">
              <a:latin typeface="Times New Roman"/>
              <a:ea typeface="Times New Roman"/>
            </a:endParaRPr>
          </a:p>
          <a:p>
            <a:pPr algn="just" hangingPunct="0"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Times New Roman"/>
              </a:rPr>
              <a:t>Веселые </a:t>
            </a:r>
            <a:r>
              <a:rPr lang="ru-RU" sz="2800" dirty="0">
                <a:latin typeface="Times New Roman"/>
                <a:ea typeface="Times New Roman"/>
              </a:rPr>
              <a:t>старты для учащихся этапа начальной </a:t>
            </a:r>
            <a:r>
              <a:rPr lang="ru-RU" sz="2800" dirty="0" smtClean="0">
                <a:latin typeface="Times New Roman"/>
                <a:ea typeface="Times New Roman"/>
              </a:rPr>
              <a:t>подготовки</a:t>
            </a:r>
          </a:p>
          <a:p>
            <a:pPr algn="just" hangingPunct="0"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Times New Roman"/>
              </a:rPr>
              <a:t>День открытых дверей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18435" name="Picture 3" descr="C:\Users\Админ\Desktop\Елка\47584478_159440815033392_4597804818107584261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852936"/>
            <a:ext cx="2890714" cy="2168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Админ\Desktop\НТ\фотки_школа\сем_тур_2012\Фото00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437112"/>
            <a:ext cx="2911252" cy="21834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Админ\Desktop\Елка\47213262_323380994926661_5865597466214138596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393" y="836712"/>
            <a:ext cx="3127276" cy="2345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38" y="4518662"/>
            <a:ext cx="3024336" cy="2268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7" name="Picture 5" descr="C:\Users\Админ\Desktop\Елка\46692917_2353974631339531_648964883972315424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151" y="4638406"/>
            <a:ext cx="2705017" cy="20287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708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2400" cy="580926"/>
          </a:xfrm>
        </p:spPr>
        <p:txBody>
          <a:bodyPr>
            <a:normAutofit/>
          </a:bodyPr>
          <a:lstStyle/>
          <a:p>
            <a:r>
              <a:rPr lang="ru-RU" sz="2600" b="1" dirty="0" smtClean="0"/>
              <a:t>Выполнение бюджета</a:t>
            </a:r>
            <a:endParaRPr lang="ru-RU" sz="26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010198"/>
              </p:ext>
            </p:extLst>
          </p:nvPr>
        </p:nvGraphicFramePr>
        <p:xfrm>
          <a:off x="323528" y="1772816"/>
          <a:ext cx="8568955" cy="3168351"/>
        </p:xfrm>
        <a:graphic>
          <a:graphicData uri="http://schemas.openxmlformats.org/drawingml/2006/table">
            <a:tbl>
              <a:tblPr/>
              <a:tblGrid>
                <a:gridCol w="2473271"/>
                <a:gridCol w="1271145"/>
                <a:gridCol w="548811"/>
                <a:gridCol w="909978"/>
                <a:gridCol w="481238"/>
                <a:gridCol w="921644"/>
                <a:gridCol w="501654"/>
                <a:gridCol w="909978"/>
                <a:gridCol w="551236"/>
              </a:tblGrid>
              <a:tr h="2895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effectLst/>
                          <a:latin typeface="Times New Roman"/>
                        </a:rPr>
                        <a:t>2016 год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2017 год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/>
                        </a:rPr>
                        <a:t>2018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/>
                        </a:rPr>
                        <a:t>План на 2019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28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40445764,13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%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"/>
                        </a:rPr>
                        <a:t>46494516,72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50436564,84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50326461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9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Заработная плата и начисления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22549490,13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55,7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"/>
                        </a:rPr>
                        <a:t>28446551,42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effectLst/>
                          <a:latin typeface="Times New Roman"/>
                        </a:rPr>
                        <a:t>61,2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32735036,41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33182248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65,9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7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Коммунальные  расходы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2969904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7,3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3542100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"/>
                        </a:rPr>
                        <a:t>3560167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3145049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8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Командировочные  расходы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563460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1,3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613690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"/>
                        </a:rPr>
                        <a:t>777522,47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effectLst/>
                          <a:latin typeface="Times New Roman"/>
                        </a:rPr>
                        <a:t>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638818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3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Налоги (земельный, имущество, транспортный, экология, пени)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12993020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32,1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12472888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26,8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11973531,49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effectLst/>
                          <a:latin typeface="Times New Roman"/>
                        </a:rPr>
                        <a:t>23,7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"/>
                        </a:rPr>
                        <a:t>11964270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effectLst/>
                          <a:latin typeface="Times New Roman"/>
                        </a:rPr>
                        <a:t>23,8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Расходы на содержание объекта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1369890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3,6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1419287,3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effectLst/>
                          <a:latin typeface="Times New Roman"/>
                        </a:rPr>
                        <a:t>1390307,47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effectLst/>
                          <a:latin typeface="Times New Roman"/>
                        </a:rPr>
                        <a:t>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effectLst/>
                          <a:latin typeface="Times New Roman"/>
                        </a:rPr>
                        <a:t>1396076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effectLst/>
                          <a:latin typeface="Times New Roman"/>
                        </a:rPr>
                        <a:t>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623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Выполнение </a:t>
            </a:r>
            <a:r>
              <a:rPr lang="ru-RU" dirty="0" err="1" smtClean="0"/>
              <a:t>внебюджета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35703522"/>
              </p:ext>
            </p:extLst>
          </p:nvPr>
        </p:nvGraphicFramePr>
        <p:xfrm>
          <a:off x="395536" y="1844824"/>
          <a:ext cx="8504237" cy="2783229"/>
        </p:xfrm>
        <a:graphic>
          <a:graphicData uri="http://schemas.openxmlformats.org/drawingml/2006/table">
            <a:tbl>
              <a:tblPr/>
              <a:tblGrid>
                <a:gridCol w="2292127"/>
                <a:gridCol w="1020241"/>
                <a:gridCol w="534099"/>
                <a:gridCol w="1122085"/>
                <a:gridCol w="505771"/>
                <a:gridCol w="1222421"/>
                <a:gridCol w="436942"/>
                <a:gridCol w="931210"/>
                <a:gridCol w="439341"/>
              </a:tblGrid>
              <a:tr h="1776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Наименование 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2016 год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2017 год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2018 год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План на 2019 год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Внебюджет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Внебюджет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Внебюджет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effectLst/>
                          <a:latin typeface="Times New Roman"/>
                        </a:rPr>
                        <a:t>Внебюджет</a:t>
                      </a:r>
                      <a:endParaRPr lang="ru-RU" sz="10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ПОСТУПЛЕНИЯ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Доходы по плану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6 745 200,00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7 772 950,00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6 720 970,00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9 100 000,00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Фактическое поступление 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6 988 621,26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103,6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8 610 934,93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110,8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10 844 096,43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161,3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1 535 858,15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16,9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РАСХОДЫ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6 982 425,26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8 989 333,67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104,39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10 484 960,58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96,69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9 100 000,00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109,00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9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Заработная плата и начисления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4 534 130,89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64,9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6 467 425,73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75,1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7 404 095,38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68,3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6 765 000,00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74,3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Услуги связи интернет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16 409,09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0,2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14 779,46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0,2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49 653,87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0,5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49 000,00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0,5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Коммунальные  расходы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576 000,00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8,2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660 953,38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7,7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686 000,00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6,3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713 907,00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7,8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0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Командировочные  расходы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57 307,80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51 820,00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52 020,00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0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883" marR="8883" marT="888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Работы, услуги по содержанию имущества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1 855 885,28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26,6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1 788 867,30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20,8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2 293 391,33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21,1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1 520 073,00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25,7</a:t>
                      </a:r>
                    </a:p>
                  </a:txBody>
                  <a:tcPr marL="8883" marR="8883" marT="88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620835" y="4653136"/>
            <a:ext cx="7772400" cy="497061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Привлечение спонсорских средств в 2018-2019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/>
                <a:ea typeface="Times New Roman"/>
              </a:rPr>
              <a:t>г.г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67544" y="5150197"/>
            <a:ext cx="7272808" cy="1087115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Федерация Самбо РТ – </a:t>
            </a:r>
            <a:r>
              <a:rPr lang="ru-RU" sz="1400" dirty="0" err="1" smtClean="0"/>
              <a:t>17тыс.руб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Федерация настольного тенниса России – 180 </a:t>
            </a:r>
            <a:r>
              <a:rPr lang="ru-RU" sz="1400" dirty="0" err="1" smtClean="0"/>
              <a:t>тыс.руб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Федерация бокса РТ – 330 </a:t>
            </a:r>
            <a:r>
              <a:rPr lang="ru-RU" sz="1400" dirty="0" err="1" smtClean="0"/>
              <a:t>тыс.руб</a:t>
            </a:r>
            <a:r>
              <a:rPr lang="ru-RU" sz="1400" dirty="0" smtClean="0"/>
              <a:t>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43339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Уровень заработной платы тренерского состава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1444134"/>
            <a:ext cx="13014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2016 год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196026"/>
              </p:ext>
            </p:extLst>
          </p:nvPr>
        </p:nvGraphicFramePr>
        <p:xfrm>
          <a:off x="379453" y="1813466"/>
          <a:ext cx="8534399" cy="940251"/>
        </p:xfrm>
        <a:graphic>
          <a:graphicData uri="http://schemas.openxmlformats.org/drawingml/2006/table">
            <a:tbl>
              <a:tblPr/>
              <a:tblGrid>
                <a:gridCol w="1356218"/>
                <a:gridCol w="1490618"/>
                <a:gridCol w="1392873"/>
                <a:gridCol w="1420363"/>
                <a:gridCol w="1530327"/>
                <a:gridCol w="1344000"/>
              </a:tblGrid>
              <a:tr h="25676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тренеров 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отделения 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настольного тенниса</a:t>
                      </a:r>
                    </a:p>
                  </a:txBody>
                  <a:tcPr marL="9170" marR="9170" marT="9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тренеров 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отделения 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художественной гимнастики</a:t>
                      </a:r>
                    </a:p>
                  </a:txBody>
                  <a:tcPr marL="9170" marR="9170" marT="9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8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Бюджет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с учетом </a:t>
                      </a:r>
                      <a:r>
                        <a:rPr lang="ru-RU" sz="1400" b="0" i="0" u="none" strike="noStrike" dirty="0" err="1">
                          <a:effectLst/>
                          <a:latin typeface="Times New Roman"/>
                        </a:rPr>
                        <a:t>внебюджета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 с учетом </a:t>
                      </a:r>
                      <a:r>
                        <a:rPr lang="ru-RU" sz="1400" b="0" i="0" u="none" strike="noStrike" dirty="0" err="1">
                          <a:effectLst/>
                          <a:latin typeface="Times New Roman"/>
                        </a:rPr>
                        <a:t>ВКС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Бюджет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с учетом внебюджета 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 с учетом ВКС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5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19 928,11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21 358,25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29 119,88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21 041,69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25 606,69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25 759,68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95936" y="2662440"/>
            <a:ext cx="13014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2017 год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977787"/>
              </p:ext>
            </p:extLst>
          </p:nvPr>
        </p:nvGraphicFramePr>
        <p:xfrm>
          <a:off x="379453" y="3031772"/>
          <a:ext cx="8534399" cy="940251"/>
        </p:xfrm>
        <a:graphic>
          <a:graphicData uri="http://schemas.openxmlformats.org/drawingml/2006/table">
            <a:tbl>
              <a:tblPr/>
              <a:tblGrid>
                <a:gridCol w="1356218"/>
                <a:gridCol w="1490618"/>
                <a:gridCol w="1392873"/>
                <a:gridCol w="1420363"/>
                <a:gridCol w="1530327"/>
                <a:gridCol w="1344000"/>
              </a:tblGrid>
              <a:tr h="25676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тренеров 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отделения 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настольного тенниса</a:t>
                      </a:r>
                    </a:p>
                  </a:txBody>
                  <a:tcPr marL="9170" marR="9170" marT="9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тренеров 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отделения 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художественной гимнастики</a:t>
                      </a:r>
                    </a:p>
                  </a:txBody>
                  <a:tcPr marL="9170" marR="9170" marT="9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8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Бюджет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с учетом внебюджета 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 с учетом </a:t>
                      </a:r>
                      <a:r>
                        <a:rPr lang="ru-RU" sz="1400" b="0" i="0" u="none" strike="noStrike" dirty="0" err="1">
                          <a:effectLst/>
                          <a:latin typeface="Times New Roman"/>
                        </a:rPr>
                        <a:t>ВКС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Бюджет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с учетом </a:t>
                      </a:r>
                      <a:r>
                        <a:rPr lang="ru-RU" sz="1400" b="0" i="0" u="none" strike="noStrike" dirty="0" err="1">
                          <a:effectLst/>
                          <a:latin typeface="Times New Roman"/>
                        </a:rPr>
                        <a:t>внебюджета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 с учетом </a:t>
                      </a:r>
                      <a:r>
                        <a:rPr lang="ru-RU" sz="1400" b="0" i="0" u="none" strike="noStrike" dirty="0" err="1">
                          <a:effectLst/>
                          <a:latin typeface="Times New Roman"/>
                        </a:rPr>
                        <a:t>ВКС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5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28 040,96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30 485,13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37 018,08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32 207,18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42 522,27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42 561,17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115333" y="3935805"/>
            <a:ext cx="13014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2018 год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268829"/>
              </p:ext>
            </p:extLst>
          </p:nvPr>
        </p:nvGraphicFramePr>
        <p:xfrm>
          <a:off x="379453" y="4305137"/>
          <a:ext cx="8534399" cy="940251"/>
        </p:xfrm>
        <a:graphic>
          <a:graphicData uri="http://schemas.openxmlformats.org/drawingml/2006/table">
            <a:tbl>
              <a:tblPr/>
              <a:tblGrid>
                <a:gridCol w="1356218"/>
                <a:gridCol w="1490618"/>
                <a:gridCol w="1392873"/>
                <a:gridCol w="1420363"/>
                <a:gridCol w="1530327"/>
                <a:gridCol w="1344000"/>
              </a:tblGrid>
              <a:tr h="25676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тренеров отделения 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настольного тенниса</a:t>
                      </a:r>
                    </a:p>
                  </a:txBody>
                  <a:tcPr marL="9170" marR="9170" marT="9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тренеров 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отделения 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художественной гимнастики</a:t>
                      </a:r>
                    </a:p>
                  </a:txBody>
                  <a:tcPr marL="9170" marR="9170" marT="9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8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Бюджет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с учетом внебюджета 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 с учетом </a:t>
                      </a:r>
                      <a:r>
                        <a:rPr lang="ru-RU" sz="1400" b="0" i="0" u="none" strike="noStrike" dirty="0" err="1">
                          <a:effectLst/>
                          <a:latin typeface="Times New Roman"/>
                        </a:rPr>
                        <a:t>ВКС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Бюджет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с учетом </a:t>
                      </a:r>
                      <a:r>
                        <a:rPr lang="ru-RU" sz="1400" b="0" i="0" u="none" strike="noStrike" dirty="0" err="1">
                          <a:effectLst/>
                          <a:latin typeface="Times New Roman"/>
                        </a:rPr>
                        <a:t>внебюджета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 с учетом ВКС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5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36 339,49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39 242,66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43 518,04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42 296,40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63 421,03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64 469,09</a:t>
                      </a:r>
                    </a:p>
                  </a:txBody>
                  <a:tcPr marL="9170" marR="9170" marT="9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613778"/>
              </p:ext>
            </p:extLst>
          </p:nvPr>
        </p:nvGraphicFramePr>
        <p:xfrm>
          <a:off x="467544" y="5445224"/>
          <a:ext cx="2592288" cy="891540"/>
        </p:xfrm>
        <a:graphic>
          <a:graphicData uri="http://schemas.openxmlformats.org/drawingml/2006/table">
            <a:tbl>
              <a:tblPr/>
              <a:tblGrid>
                <a:gridCol w="2592288"/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Увеличение заработной платы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 в 2017 году   40%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в 2018 году   30%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общее увеличение на 70%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655085"/>
              </p:ext>
            </p:extLst>
          </p:nvPr>
        </p:nvGraphicFramePr>
        <p:xfrm>
          <a:off x="6084168" y="5445224"/>
          <a:ext cx="2808312" cy="891540"/>
        </p:xfrm>
        <a:graphic>
          <a:graphicData uri="http://schemas.openxmlformats.org/drawingml/2006/table">
            <a:tbl>
              <a:tblPr/>
              <a:tblGrid>
                <a:gridCol w="2808312"/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Увеличение заработной платы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 в 2017 году   53%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в 2018 году   30%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общее увеличение на 83%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959125"/>
              </p:ext>
            </p:extLst>
          </p:nvPr>
        </p:nvGraphicFramePr>
        <p:xfrm>
          <a:off x="3203848" y="5301208"/>
          <a:ext cx="2592288" cy="1104900"/>
        </p:xfrm>
        <a:graphic>
          <a:graphicData uri="http://schemas.openxmlformats.org/drawingml/2006/table">
            <a:tbl>
              <a:tblPr/>
              <a:tblGrid>
                <a:gridCol w="2592288"/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Среднее</a:t>
                      </a:r>
                      <a:r>
                        <a:rPr lang="ru-RU" sz="14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 у</a:t>
                      </a:r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величение </a:t>
                      </a:r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заработной платы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 в 2017 году   </a:t>
                      </a:r>
                      <a:r>
                        <a:rPr lang="ru-RU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46%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в 2018 году   30%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общее увеличение на </a:t>
                      </a:r>
                      <a:r>
                        <a:rPr lang="ru-RU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76%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620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Уровень заработной платы прочих сотрудников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447395"/>
            <a:ext cx="13014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2016 год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3968" y="1500038"/>
            <a:ext cx="13014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2017 год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04248" y="1500038"/>
            <a:ext cx="13014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2018 год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924973"/>
              </p:ext>
            </p:extLst>
          </p:nvPr>
        </p:nvGraphicFramePr>
        <p:xfrm>
          <a:off x="224701" y="1988840"/>
          <a:ext cx="2835131" cy="753283"/>
        </p:xfrm>
        <a:graphic>
          <a:graphicData uri="http://schemas.openxmlformats.org/drawingml/2006/table">
            <a:tbl>
              <a:tblPr/>
              <a:tblGrid>
                <a:gridCol w="1394971"/>
                <a:gridCol w="1440160"/>
              </a:tblGrid>
              <a:tr h="4030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Бюджет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с учетом </a:t>
                      </a:r>
                      <a:r>
                        <a:rPr lang="ru-RU" sz="1400" b="0" i="0" u="none" strike="noStrike" dirty="0" err="1">
                          <a:effectLst/>
                          <a:latin typeface="Times New Roman"/>
                        </a:rPr>
                        <a:t>внебюджета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0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14 241,81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17 554,62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995703"/>
              </p:ext>
            </p:extLst>
          </p:nvPr>
        </p:nvGraphicFramePr>
        <p:xfrm>
          <a:off x="3309034" y="1988840"/>
          <a:ext cx="2664296" cy="716886"/>
        </p:xfrm>
        <a:graphic>
          <a:graphicData uri="http://schemas.openxmlformats.org/drawingml/2006/table">
            <a:tbl>
              <a:tblPr/>
              <a:tblGrid>
                <a:gridCol w="1362503"/>
                <a:gridCol w="1301793"/>
              </a:tblGrid>
              <a:tr h="4046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Бюджет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с учетом </a:t>
                      </a:r>
                      <a:r>
                        <a:rPr lang="ru-RU" sz="1400" b="0" i="0" u="none" strike="noStrike" dirty="0" err="1">
                          <a:effectLst/>
                          <a:latin typeface="Times New Roman"/>
                        </a:rPr>
                        <a:t>внебюджета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16 086,15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20 114,02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974524"/>
              </p:ext>
            </p:extLst>
          </p:nvPr>
        </p:nvGraphicFramePr>
        <p:xfrm>
          <a:off x="6122817" y="1988840"/>
          <a:ext cx="2664296" cy="720080"/>
        </p:xfrm>
        <a:graphic>
          <a:graphicData uri="http://schemas.openxmlformats.org/drawingml/2006/table">
            <a:tbl>
              <a:tblPr/>
              <a:tblGrid>
                <a:gridCol w="1296144"/>
                <a:gridCol w="1368152"/>
              </a:tblGrid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Бюджет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с учетом внебюджета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8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17 633,11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21 798,69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511006"/>
              </p:ext>
            </p:extLst>
          </p:nvPr>
        </p:nvGraphicFramePr>
        <p:xfrm>
          <a:off x="597447" y="3573016"/>
          <a:ext cx="8026402" cy="2120265"/>
        </p:xfrm>
        <a:graphic>
          <a:graphicData uri="http://schemas.openxmlformats.org/drawingml/2006/table">
            <a:tbl>
              <a:tblPr/>
              <a:tblGrid>
                <a:gridCol w="1768098"/>
                <a:gridCol w="1373774"/>
                <a:gridCol w="772748"/>
                <a:gridCol w="1192512"/>
                <a:gridCol w="772748"/>
                <a:gridCol w="1373774"/>
                <a:gridCol w="772748"/>
              </a:tblGrid>
              <a:tr h="3048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Arial"/>
                        </a:rPr>
                        <a:t>категория персонала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Arial"/>
                        </a:rPr>
                        <a:t>2016 год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Arial"/>
                        </a:rPr>
                        <a:t>2017 год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Arial"/>
                        </a:rPr>
                        <a:t>2018 год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Arial"/>
                        </a:rPr>
                        <a:t>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Arial"/>
                        </a:rPr>
                        <a:t>Всего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Arial"/>
                        </a:rPr>
                        <a:t>3 554 704,29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Arial"/>
                        </a:rPr>
                        <a:t>5 033 641,65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5 828 254,47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тренерский состав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179 170,00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5,04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999 979,96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19,87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1 685 534,92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28,92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руководители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889 231,91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25,02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1 350 423,43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26,83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1 505 879,95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25,84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административно- хозяйственный персонал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2 486 302,38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69,94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2 683 238,26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53,31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2 636 839,60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45,24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1115615" y="2828836"/>
            <a:ext cx="69900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Распределение внебюджетной заработной платы </a:t>
            </a:r>
            <a:r>
              <a:rPr lang="ru-RU" b="1" dirty="0" smtClean="0">
                <a:solidFill>
                  <a:srgbClr val="002060"/>
                </a:solidFill>
              </a:rPr>
              <a:t>между </a:t>
            </a:r>
            <a:r>
              <a:rPr lang="ru-RU" b="1" dirty="0" err="1" smtClean="0">
                <a:solidFill>
                  <a:srgbClr val="002060"/>
                </a:solidFill>
              </a:rPr>
              <a:t>категорияи</a:t>
            </a:r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ru-RU" b="1" dirty="0">
                <a:solidFill>
                  <a:srgbClr val="002060"/>
                </a:solidFill>
              </a:rPr>
              <a:t>персонала	</a:t>
            </a:r>
            <a:r>
              <a:rPr lang="ru-RU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18762585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772400" cy="508918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Укрепление материальной базы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90728" cy="4062192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/>
              <a:t>В 2016 году выполнено: </a:t>
            </a:r>
          </a:p>
          <a:p>
            <a:pPr marL="0" indent="0">
              <a:buNone/>
            </a:pPr>
            <a:r>
              <a:rPr lang="ru-RU" dirty="0"/>
              <a:t>1. Установка дополнительного освещения в зал </a:t>
            </a:r>
            <a:r>
              <a:rPr lang="ru-RU" dirty="0" smtClean="0"/>
              <a:t>тенниса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b="1" dirty="0" smtClean="0"/>
              <a:t>2000 руб.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2. Оборудование ливневых стоков системой </a:t>
            </a:r>
            <a:r>
              <a:rPr lang="ru-RU" dirty="0" smtClean="0"/>
              <a:t>обогрева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b="1" dirty="0" smtClean="0"/>
              <a:t>3000 руб.</a:t>
            </a:r>
            <a:endParaRPr lang="ru-RU" b="1" dirty="0"/>
          </a:p>
          <a:p>
            <a:r>
              <a:rPr lang="ru-RU" b="1" dirty="0"/>
              <a:t>В 2017 году </a:t>
            </a:r>
            <a:r>
              <a:rPr lang="ru-RU" b="1" dirty="0" smtClean="0"/>
              <a:t>выполнено</a:t>
            </a:r>
            <a:r>
              <a:rPr lang="ru-RU" b="1" dirty="0"/>
              <a:t>:</a:t>
            </a:r>
          </a:p>
          <a:p>
            <a:pPr marL="0" indent="0">
              <a:buNone/>
            </a:pPr>
            <a:r>
              <a:rPr lang="ru-RU" dirty="0"/>
              <a:t>1. Переоборудование туалета (установка детских унитазов</a:t>
            </a:r>
            <a:r>
              <a:rPr lang="ru-RU" dirty="0" smtClean="0"/>
              <a:t>) – </a:t>
            </a:r>
            <a:r>
              <a:rPr lang="ru-RU" b="1" dirty="0" smtClean="0"/>
              <a:t>18000 руб.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2. Ремонт душевых (замена ванн в душевых кабинах</a:t>
            </a:r>
            <a:r>
              <a:rPr lang="ru-RU" dirty="0" smtClean="0"/>
              <a:t>)- </a:t>
            </a:r>
            <a:r>
              <a:rPr lang="ru-RU" b="1" dirty="0" smtClean="0"/>
              <a:t>43000 руб.</a:t>
            </a:r>
            <a:endParaRPr lang="ru-RU" b="1" dirty="0"/>
          </a:p>
          <a:p>
            <a:r>
              <a:rPr lang="ru-RU" b="1" dirty="0"/>
              <a:t>В 2018 году выполнено</a:t>
            </a:r>
            <a:r>
              <a:rPr lang="ru-RU" b="1" dirty="0" smtClean="0"/>
              <a:t>: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1.  Установлена дополнительная вентиляция в тренировочном зале </a:t>
            </a:r>
            <a:r>
              <a:rPr lang="ru-RU" dirty="0" smtClean="0"/>
              <a:t>бокса – </a:t>
            </a:r>
            <a:r>
              <a:rPr lang="ru-RU" b="1" dirty="0" smtClean="0"/>
              <a:t>16500 руб.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2. Проведена замена </a:t>
            </a:r>
            <a:r>
              <a:rPr lang="ru-RU" dirty="0" err="1"/>
              <a:t>металлогалогеновых</a:t>
            </a:r>
            <a:r>
              <a:rPr lang="ru-RU" dirty="0"/>
              <a:t> светильников на светодиодные в универсальном зале -  98 шт. и зале тенниса - 64 шт. </a:t>
            </a:r>
            <a:r>
              <a:rPr lang="ru-RU" dirty="0" smtClean="0"/>
              <a:t>– </a:t>
            </a:r>
            <a:r>
              <a:rPr lang="ru-RU" b="1" dirty="0" smtClean="0"/>
              <a:t>400000 руб</a:t>
            </a:r>
            <a:r>
              <a:rPr lang="ru-RU" dirty="0" smtClean="0"/>
              <a:t>., а </a:t>
            </a:r>
            <a:r>
              <a:rPr lang="ru-RU" dirty="0"/>
              <a:t>так же модернизация освещения универсального зала, что привело к экономии в 2018 году 36 638 кВт электроэнергии, что в натуральном выражении составляет 231 308 рублей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3. Текущий ремонт – </a:t>
            </a:r>
            <a:r>
              <a:rPr lang="ru-RU" b="1" dirty="0" smtClean="0"/>
              <a:t>300000 руб</a:t>
            </a:r>
            <a:r>
              <a:rPr lang="ru-RU" dirty="0" smtClean="0"/>
              <a:t>.:</a:t>
            </a:r>
          </a:p>
          <a:p>
            <a:pPr>
              <a:buFontTx/>
              <a:buChar char="-"/>
            </a:pPr>
            <a:r>
              <a:rPr lang="ru-RU" dirty="0" smtClean="0"/>
              <a:t>Замена плитки на лестнице у центрального входа;</a:t>
            </a:r>
          </a:p>
          <a:p>
            <a:pPr>
              <a:buFontTx/>
              <a:buChar char="-"/>
            </a:pPr>
            <a:r>
              <a:rPr lang="ru-RU" dirty="0" smtClean="0"/>
              <a:t>Ремонт 6 раздевалок;</a:t>
            </a:r>
          </a:p>
          <a:p>
            <a:pPr>
              <a:buFontTx/>
              <a:buChar char="-"/>
            </a:pPr>
            <a:r>
              <a:rPr lang="ru-RU" dirty="0" smtClean="0"/>
              <a:t>Ремонт санузлов;</a:t>
            </a:r>
          </a:p>
          <a:p>
            <a:pPr>
              <a:buFontTx/>
              <a:buChar char="-"/>
            </a:pPr>
            <a:r>
              <a:rPr lang="ru-RU" dirty="0" smtClean="0"/>
              <a:t>Оборудование комнаты для совещаний.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8347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Проблемные 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Приобретение напольного покрытия для занятий художественной гимнастикой. Требуемая сумма – 600 </a:t>
            </a:r>
            <a:r>
              <a:rPr lang="ru-RU" dirty="0" err="1" smtClean="0"/>
              <a:t>тыс.руб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Передача в собственность участка земли площадью 4167 </a:t>
            </a:r>
            <a:r>
              <a:rPr lang="ru-RU" dirty="0" err="1" smtClean="0"/>
              <a:t>кв.м</a:t>
            </a:r>
            <a:r>
              <a:rPr lang="ru-RU" dirty="0" smtClean="0"/>
              <a:t>., появившегося после ограждения забором в период проведения </a:t>
            </a:r>
            <a:r>
              <a:rPr lang="ru-RU" dirty="0" err="1" smtClean="0"/>
              <a:t>Универсиды</a:t>
            </a:r>
            <a:r>
              <a:rPr lang="ru-RU" dirty="0" smtClean="0"/>
              <a:t> 2013 года.</a:t>
            </a:r>
          </a:p>
          <a:p>
            <a:r>
              <a:rPr lang="ru-RU" dirty="0" smtClean="0"/>
              <a:t>Закупка </a:t>
            </a:r>
            <a:r>
              <a:rPr lang="ru-RU" dirty="0"/>
              <a:t>оборудования </a:t>
            </a:r>
            <a:r>
              <a:rPr lang="ru-RU" dirty="0" smtClean="0"/>
              <a:t>для проведения официальных соревнований согласно </a:t>
            </a:r>
            <a:r>
              <a:rPr lang="ru-RU" dirty="0"/>
              <a:t>приказа МВД 1092   (Шатер </a:t>
            </a:r>
            <a:r>
              <a:rPr lang="ru-RU" dirty="0" err="1"/>
              <a:t>5х5</a:t>
            </a:r>
            <a:r>
              <a:rPr lang="ru-RU" dirty="0"/>
              <a:t>, шатер </a:t>
            </a:r>
            <a:r>
              <a:rPr lang="ru-RU" dirty="0" err="1"/>
              <a:t>3х3</a:t>
            </a:r>
            <a:r>
              <a:rPr lang="ru-RU" dirty="0"/>
              <a:t>,  </a:t>
            </a:r>
            <a:r>
              <a:rPr lang="ru-RU" dirty="0" err="1"/>
              <a:t>локализатор</a:t>
            </a:r>
            <a:r>
              <a:rPr lang="ru-RU" dirty="0"/>
              <a:t> взрыва, </a:t>
            </a:r>
            <a:r>
              <a:rPr lang="ru-RU" dirty="0" err="1"/>
              <a:t>металлодетектор</a:t>
            </a:r>
            <a:r>
              <a:rPr lang="ru-RU" dirty="0"/>
              <a:t>, досмотровое зеркало, заграждение автомобильное ( 300 000 руб</a:t>
            </a:r>
            <a:r>
              <a:rPr lang="ru-RU" dirty="0" smtClean="0"/>
              <a:t>.)</a:t>
            </a:r>
          </a:p>
          <a:p>
            <a:r>
              <a:rPr lang="ru-RU" dirty="0" smtClean="0"/>
              <a:t>Установка будки охраны и 3 шлагбаумов </a:t>
            </a:r>
            <a:r>
              <a:rPr lang="ru-RU" dirty="0"/>
              <a:t>для более </a:t>
            </a:r>
            <a:r>
              <a:rPr lang="ru-RU" dirty="0" smtClean="0"/>
              <a:t>эффективной </a:t>
            </a:r>
            <a:r>
              <a:rPr lang="ru-RU" dirty="0"/>
              <a:t>организации движения </a:t>
            </a:r>
            <a:r>
              <a:rPr lang="ru-RU" dirty="0" smtClean="0"/>
              <a:t>транспорта посетителей комплекса на территории комплекса (215 </a:t>
            </a:r>
            <a:r>
              <a:rPr lang="ru-RU" dirty="0" err="1" smtClean="0"/>
              <a:t>тыс.руб</a:t>
            </a:r>
            <a:r>
              <a:rPr lang="ru-RU" dirty="0" smtClean="0"/>
              <a:t>.)</a:t>
            </a:r>
          </a:p>
          <a:p>
            <a:r>
              <a:rPr lang="ru-RU" dirty="0" smtClean="0"/>
              <a:t>Решение вопроса регулирования температурного режима.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10771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2463</TotalTime>
  <Words>2316</Words>
  <Application>Microsoft Office PowerPoint</Application>
  <PresentationFormat>Экран (4:3)</PresentationFormat>
  <Paragraphs>762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Официальная</vt:lpstr>
      <vt:lpstr>Презентация PowerPoint</vt:lpstr>
      <vt:lpstr>СК «Центр бокса и настольного тенниса»</vt:lpstr>
      <vt:lpstr>Презентация PowerPoint</vt:lpstr>
      <vt:lpstr>В комплексе организованы комнаты отдыха спортсменов на 30 мест </vt:lpstr>
      <vt:lpstr>В здании базируются следующие муниципальные спортивные школы</vt:lpstr>
      <vt:lpstr>На коммерческой основе  развиваются следующие виды спорта:</vt:lpstr>
      <vt:lpstr>Соотношение общего числа занимающихся детей и подростков</vt:lpstr>
      <vt:lpstr>Сравнительный анализ посещаемости спорткомплекса</vt:lpstr>
      <vt:lpstr>Мероприятия, проводимые на базе  СК «Центр бокса и настольного тенниса»</vt:lpstr>
      <vt:lpstr>Работа с инвалидами</vt:lpstr>
      <vt:lpstr>Работа с пенсионерами</vt:lpstr>
      <vt:lpstr>В МБУ «СШОР “Идель”» культивируются  2 вида спорта:</vt:lpstr>
      <vt:lpstr>Представительство спортсменов СШОР «Идель» в списках сборных команд России</vt:lpstr>
      <vt:lpstr>Среднее количество членов сборных команд Татарстана в 2016-2018г.г.</vt:lpstr>
      <vt:lpstr>Лучшие результаты спортсменов</vt:lpstr>
      <vt:lpstr>Нафикова Сафина (2007 г.р.)</vt:lpstr>
      <vt:lpstr>Сравнительный анализ тренерского состава </vt:lpstr>
      <vt:lpstr>Сравнительный анализ комплектования тренировочных групп</vt:lpstr>
      <vt:lpstr>Презентация PowerPoint</vt:lpstr>
      <vt:lpstr> Организация летнего отдыха</vt:lpstr>
      <vt:lpstr>Внутришкольные мероприятия</vt:lpstr>
      <vt:lpstr>Выполнение бюджета</vt:lpstr>
      <vt:lpstr>Выполнение внебюджета</vt:lpstr>
      <vt:lpstr>Уровень заработной платы тренерского состава</vt:lpstr>
      <vt:lpstr>Уровень заработной платы прочих сотрудников</vt:lpstr>
      <vt:lpstr>Укрепление материальной базы</vt:lpstr>
      <vt:lpstr>Проблемные вопросы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деятельности  МБОУ ДО «СДЮСШОР по настольному теннису»</dc:title>
  <dc:creator>SAI</dc:creator>
  <cp:lastModifiedBy>Админ</cp:lastModifiedBy>
  <cp:revision>107</cp:revision>
  <cp:lastPrinted>2018-04-17T13:26:10Z</cp:lastPrinted>
  <dcterms:created xsi:type="dcterms:W3CDTF">2018-04-13T10:07:07Z</dcterms:created>
  <dcterms:modified xsi:type="dcterms:W3CDTF">2019-03-13T11:53:02Z</dcterms:modified>
</cp:coreProperties>
</file>