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A2BAC6F-8241-4E25-AE04-E4C01E552F4B}" type="datetimeFigureOut">
              <a:rPr lang="ru-RU" smtClean="0"/>
              <a:t>19.06.2015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A302923-1DB1-4BE1-B303-B0D8F7CE5EA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981276" cy="1470025"/>
          </a:xfrm>
        </p:spPr>
        <p:txBody>
          <a:bodyPr/>
          <a:lstStyle/>
          <a:p>
            <a:pPr marL="182880" indent="0">
              <a:buNone/>
            </a:pPr>
            <a:r>
              <a:rPr lang="ru-RU" sz="4000" dirty="0" smtClean="0"/>
              <a:t>МБОУ </a:t>
            </a:r>
            <a:r>
              <a:rPr lang="ru-RU" sz="4000" dirty="0"/>
              <a:t>ДО «СДЮСШОР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по </a:t>
            </a:r>
            <a:r>
              <a:rPr lang="ru-RU" sz="4000" dirty="0"/>
              <a:t>настольному теннису</a:t>
            </a:r>
            <a:r>
              <a:rPr lang="ru-RU" sz="4000" dirty="0" smtClean="0"/>
              <a:t>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84" y="5589240"/>
            <a:ext cx="8424936" cy="882119"/>
          </a:xfrm>
        </p:spPr>
        <p:txBody>
          <a:bodyPr>
            <a:noAutofit/>
          </a:bodyPr>
          <a:lstStyle/>
          <a:p>
            <a:r>
              <a:rPr lang="ru-RU" sz="3400" dirty="0" smtClean="0"/>
              <a:t>Итоги работы в 2014 году</a:t>
            </a:r>
            <a:endParaRPr lang="ru-RU" sz="3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56" b="25776"/>
          <a:stretch/>
        </p:blipFill>
        <p:spPr>
          <a:xfrm>
            <a:off x="467544" y="2276872"/>
            <a:ext cx="8018617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429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620688"/>
            <a:ext cx="3733800" cy="489448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СДЮСШОР ведет образовательную деятельность на основании бессрочной лицензии (переоформленной в соответствие требованиям ФЗ-273 «Об образовании» в 2015 году)</a:t>
            </a:r>
            <a:endParaRPr lang="ru-RU" sz="24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4104456" cy="5644835"/>
          </a:xfrm>
        </p:spPr>
      </p:pic>
    </p:spTree>
    <p:extLst>
      <p:ext uri="{BB962C8B-B14F-4D97-AF65-F5344CB8AC3E}">
        <p14:creationId xmlns:p14="http://schemas.microsoft.com/office/powerpoint/2010/main" val="263595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Учебно-тренировочный процесс велся на базах: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2740996"/>
              </p:ext>
            </p:extLst>
          </p:nvPr>
        </p:nvGraphicFramePr>
        <p:xfrm>
          <a:off x="468313" y="1606664"/>
          <a:ext cx="8183562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781"/>
                <a:gridCol w="409178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База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% занимающихся от общего числа обучающихся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СК «Центр</a:t>
                      </a:r>
                      <a:r>
                        <a:rPr lang="ru-RU" baseline="0" dirty="0" smtClean="0"/>
                        <a:t> бокса и настольного тенниса»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ДЮСШ «Олимп»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СОШ №23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СОШ №113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10 %</a:t>
                      </a:r>
                      <a:endParaRPr lang="ru-RU" dirty="0"/>
                    </a:p>
                  </a:txBody>
                  <a:tcPr/>
                </a:tc>
              </a:tr>
              <a:tr h="272211">
                <a:tc>
                  <a:txBody>
                    <a:bodyPr/>
                    <a:lstStyle/>
                    <a:p>
                      <a:r>
                        <a:rPr lang="ru-RU" dirty="0" smtClean="0"/>
                        <a:t>СОШ</a:t>
                      </a:r>
                      <a:r>
                        <a:rPr lang="ru-RU" baseline="0" dirty="0" smtClean="0"/>
                        <a:t> №4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15 %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6629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Педагогический процесс осуществляют 14 тренеров-преподавателей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933406"/>
              </p:ext>
            </p:extLst>
          </p:nvPr>
        </p:nvGraphicFramePr>
        <p:xfrm>
          <a:off x="467544" y="2132856"/>
          <a:ext cx="8183565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13"/>
                <a:gridCol w="1636713"/>
                <a:gridCol w="1636713"/>
                <a:gridCol w="1636713"/>
                <a:gridCol w="1636713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Высшее образование  (100%)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 квалификации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Профильное образование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Проходят переподготовку в КФУ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Высшая квалиф.</a:t>
                      </a:r>
                      <a:r>
                        <a:rPr lang="ru-RU" sz="1400" baseline="0" dirty="0" smtClean="0"/>
                        <a:t> категория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Первая квалиф. категория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СЗД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47936" y="4149080"/>
            <a:ext cx="8183880" cy="105156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1800" b="0" dirty="0" smtClean="0">
                <a:solidFill>
                  <a:schemeClr val="tx1"/>
                </a:solidFill>
                <a:effectLst/>
              </a:rPr>
              <a:t>*Тренер- преподаватель Галанов П.Н., является выпускником СДЮСШОР и студентом магистратуры ПГАФКиС , приступил к работе с 01.09.2014г. </a:t>
            </a:r>
            <a:endParaRPr lang="ru-RU" sz="1800" b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4550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Комплектование групп учащихся  в 2014 году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021486"/>
              </p:ext>
            </p:extLst>
          </p:nvPr>
        </p:nvGraphicFramePr>
        <p:xfrm>
          <a:off x="468313" y="1844675"/>
          <a:ext cx="8183562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54"/>
                <a:gridCol w="2727854"/>
                <a:gridCol w="272785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mtClean="0"/>
                        <a:t>Этап</a:t>
                      </a:r>
                      <a:r>
                        <a:rPr lang="ru-RU" baseline="0" smtClean="0"/>
                        <a:t> подготовки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групп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учащихся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ГНП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УТГ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ВСМ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454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Члены сборных команд России в 2014 году</a:t>
            </a:r>
            <a:endParaRPr lang="ru-RU" dirty="0"/>
          </a:p>
        </p:txBody>
      </p:sp>
      <p:sp>
        <p:nvSpPr>
          <p:cNvPr id="4" name="Текст 2"/>
          <p:cNvSpPr txBox="1">
            <a:spLocks noGrp="1"/>
          </p:cNvSpPr>
          <p:nvPr>
            <p:ph idx="1"/>
          </p:nvPr>
        </p:nvSpPr>
        <p:spPr>
          <a:xfrm>
            <a:off x="539552" y="1772816"/>
            <a:ext cx="8183880" cy="3384376"/>
          </a:xfrm>
          <a:prstGeom prst="rect">
            <a:avLst/>
          </a:prstGeom>
        </p:spPr>
        <p:txBody>
          <a:bodyPr vert="horz" lIns="118872" tIns="0" numCol="2" anchor="t">
            <a:noAutofit/>
          </a:bodyPr>
          <a:lstStyle>
            <a:lvl1pPr marL="0" marR="36576" indent="0" algn="l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 kumimoji="0" sz="1800" b="0" kern="1200">
                <a:solidFill>
                  <a:schemeClr val="accent1">
                    <a:shade val="50000"/>
                    <a:satMod val="11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2400" b="1" u="sng" dirty="0" smtClean="0">
                <a:latin typeface="+mj-lt"/>
              </a:rPr>
              <a:t>Основной состав: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400" dirty="0" smtClean="0">
                <a:latin typeface="+mj-lt"/>
              </a:rPr>
              <a:t>Савельева А.,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400" dirty="0" smtClean="0">
                <a:latin typeface="+mj-lt"/>
              </a:rPr>
              <a:t>Исмаилов С.,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400" dirty="0" smtClean="0">
                <a:latin typeface="+mj-lt"/>
              </a:rPr>
              <a:t>Гречишникова К.,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400" dirty="0" smtClean="0">
                <a:latin typeface="+mj-lt"/>
              </a:rPr>
              <a:t>Шакурова А.,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400" dirty="0" smtClean="0">
                <a:latin typeface="+mj-lt"/>
              </a:rPr>
              <a:t>Халикова А.</a:t>
            </a:r>
          </a:p>
          <a:p>
            <a:endParaRPr lang="ru-RU" sz="2400" dirty="0" smtClean="0">
              <a:latin typeface="+mj-lt"/>
            </a:endParaRPr>
          </a:p>
          <a:p>
            <a:endParaRPr lang="ru-RU" sz="2400" dirty="0" smtClean="0">
              <a:latin typeface="+mj-lt"/>
            </a:endParaRPr>
          </a:p>
          <a:p>
            <a:endParaRPr lang="ru-RU" sz="2400" dirty="0">
              <a:latin typeface="+mj-lt"/>
            </a:endParaRPr>
          </a:p>
          <a:p>
            <a:endParaRPr lang="ru-RU" sz="2400" dirty="0" smtClean="0">
              <a:latin typeface="+mj-lt"/>
            </a:endParaRPr>
          </a:p>
          <a:p>
            <a:endParaRPr lang="ru-RU" sz="2400" dirty="0">
              <a:latin typeface="+mj-lt"/>
            </a:endParaRPr>
          </a:p>
          <a:p>
            <a:endParaRPr lang="ru-RU" sz="2400" dirty="0" smtClean="0">
              <a:latin typeface="+mj-lt"/>
            </a:endParaRPr>
          </a:p>
          <a:p>
            <a:endParaRPr lang="ru-RU" sz="2400" dirty="0">
              <a:latin typeface="+mj-lt"/>
            </a:endParaRPr>
          </a:p>
          <a:p>
            <a:endParaRPr lang="ru-RU" sz="2400" dirty="0" smtClean="0">
              <a:latin typeface="+mj-lt"/>
            </a:endParaRPr>
          </a:p>
          <a:p>
            <a:r>
              <a:rPr lang="ru-RU" sz="2400" b="1" u="sng" dirty="0" smtClean="0">
                <a:latin typeface="+mj-lt"/>
              </a:rPr>
              <a:t>Резервный состав: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latin typeface="+mj-lt"/>
              </a:rPr>
              <a:t>Лебедева В.,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 smtClean="0">
                <a:latin typeface="+mj-lt"/>
              </a:rPr>
              <a:t>Шибаева Э. 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0998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выстуления на соревнованиях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696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ИСМАИЛОВ САЪДИ, </a:t>
            </a:r>
            <a:br>
              <a:rPr lang="ru-RU" dirty="0" smtClean="0"/>
            </a:br>
            <a:r>
              <a:rPr lang="ru-RU" dirty="0" smtClean="0"/>
              <a:t>1996 г.р.,  МС России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9489"/>
          <a:stretch/>
        </p:blipFill>
        <p:spPr>
          <a:xfrm>
            <a:off x="4644008" y="2204864"/>
            <a:ext cx="3962400" cy="3590925"/>
          </a:xfrm>
        </p:spPr>
      </p:pic>
      <p:sp>
        <p:nvSpPr>
          <p:cNvPr id="6" name="Прямоугольник 5"/>
          <p:cNvSpPr/>
          <p:nvPr/>
        </p:nvSpPr>
        <p:spPr>
          <a:xfrm>
            <a:off x="395536" y="1484784"/>
            <a:ext cx="4572000" cy="39395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5176" indent="-265176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400" b="1" u="sng" dirty="0">
                <a:solidFill>
                  <a:prstClr val="black"/>
                </a:solidFill>
              </a:rPr>
              <a:t>¼ финала </a:t>
            </a:r>
            <a:r>
              <a:rPr lang="ru-RU" sz="2400" dirty="0">
                <a:solidFill>
                  <a:prstClr val="black"/>
                </a:solidFill>
              </a:rPr>
              <a:t>первенства Мира среди </a:t>
            </a:r>
            <a:r>
              <a:rPr lang="ru-RU" sz="2400" dirty="0" smtClean="0">
                <a:solidFill>
                  <a:prstClr val="black"/>
                </a:solidFill>
              </a:rPr>
              <a:t>юниоров</a:t>
            </a:r>
            <a:endParaRPr lang="ru-RU" sz="2400" dirty="0">
              <a:solidFill>
                <a:prstClr val="black"/>
              </a:solidFill>
            </a:endParaRPr>
          </a:p>
          <a:p>
            <a:pPr marL="265176" lvl="0" indent="-265176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400" b="1" u="sng" dirty="0" smtClean="0">
                <a:solidFill>
                  <a:prstClr val="black"/>
                </a:solidFill>
              </a:rPr>
              <a:t>9 </a:t>
            </a:r>
            <a:r>
              <a:rPr lang="ru-RU" sz="2400" b="1" u="sng" dirty="0">
                <a:solidFill>
                  <a:prstClr val="black"/>
                </a:solidFill>
              </a:rPr>
              <a:t>место </a:t>
            </a:r>
            <a:r>
              <a:rPr lang="ru-RU" sz="2400" dirty="0">
                <a:solidFill>
                  <a:prstClr val="black"/>
                </a:solidFill>
              </a:rPr>
              <a:t>первенства Европы среди юниоров </a:t>
            </a:r>
            <a:endParaRPr lang="ru-RU" sz="2400" dirty="0" smtClean="0">
              <a:solidFill>
                <a:prstClr val="black"/>
              </a:solidFill>
            </a:endParaRPr>
          </a:p>
          <a:p>
            <a:pPr marL="265176" lvl="0" indent="-265176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400" b="1" u="sng" dirty="0" smtClean="0">
                <a:solidFill>
                  <a:prstClr val="black"/>
                </a:solidFill>
              </a:rPr>
              <a:t>1 место </a:t>
            </a:r>
            <a:r>
              <a:rPr lang="ru-RU" sz="2400" dirty="0" smtClean="0">
                <a:solidFill>
                  <a:prstClr val="black"/>
                </a:solidFill>
              </a:rPr>
              <a:t>первенства России среди юниоров</a:t>
            </a:r>
          </a:p>
          <a:p>
            <a:pPr marL="265176" lvl="0" indent="-265176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400" b="1" u="sng" dirty="0" smtClean="0">
                <a:solidFill>
                  <a:prstClr val="black"/>
                </a:solidFill>
              </a:rPr>
              <a:t>2 место </a:t>
            </a:r>
            <a:r>
              <a:rPr lang="ru-RU" sz="2400" dirty="0" smtClean="0">
                <a:solidFill>
                  <a:prstClr val="black"/>
                </a:solidFill>
              </a:rPr>
              <a:t>первенства России среди молодежи</a:t>
            </a:r>
          </a:p>
          <a:p>
            <a:pPr marL="265176" lvl="0" indent="-265176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400" b="1" u="sng" dirty="0" smtClean="0">
                <a:solidFill>
                  <a:prstClr val="black"/>
                </a:solidFill>
              </a:rPr>
              <a:t>1 место </a:t>
            </a:r>
            <a:r>
              <a:rPr lang="ru-RU" sz="2400" dirty="0" smtClean="0">
                <a:solidFill>
                  <a:prstClr val="black"/>
                </a:solidFill>
              </a:rPr>
              <a:t>Спартакиады молодежи России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339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ШИБАЕВА Эльза, </a:t>
            </a:r>
            <a:br>
              <a:rPr lang="ru-RU" dirty="0" smtClean="0"/>
            </a:br>
            <a:r>
              <a:rPr lang="ru-RU" dirty="0" smtClean="0"/>
              <a:t>1990 г.р., МС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4248472" cy="4187952"/>
          </a:xfrm>
        </p:spPr>
        <p:txBody>
          <a:bodyPr>
            <a:normAutofit/>
          </a:bodyPr>
          <a:lstStyle/>
          <a:p>
            <a:r>
              <a:rPr lang="ru-RU" sz="2400" b="1" u="sng" dirty="0" smtClean="0"/>
              <a:t>3 место </a:t>
            </a:r>
            <a:r>
              <a:rPr lang="ru-RU" sz="2400" dirty="0" smtClean="0"/>
              <a:t>чемпионата России</a:t>
            </a:r>
          </a:p>
          <a:p>
            <a:r>
              <a:rPr lang="ru-RU" sz="2400" b="1" u="sng" dirty="0" smtClean="0"/>
              <a:t>3 место </a:t>
            </a:r>
            <a:r>
              <a:rPr lang="ru-RU" sz="2400" dirty="0" smtClean="0"/>
              <a:t>Кубка России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11"/>
          <a:stretch/>
        </p:blipFill>
        <p:spPr>
          <a:xfrm>
            <a:off x="4932040" y="1556792"/>
            <a:ext cx="3330554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15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САВЕЛЬЕВА Антонина, </a:t>
            </a:r>
            <a:br>
              <a:rPr lang="ru-RU" dirty="0" smtClean="0"/>
            </a:br>
            <a:r>
              <a:rPr lang="ru-RU" dirty="0" smtClean="0"/>
              <a:t>1986 г.р., МС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4248472" cy="4187952"/>
          </a:xfrm>
        </p:spPr>
        <p:txBody>
          <a:bodyPr>
            <a:normAutofit/>
          </a:bodyPr>
          <a:lstStyle/>
          <a:p>
            <a:r>
              <a:rPr lang="ru-RU" sz="2400" b="1" u="sng" dirty="0" smtClean="0"/>
              <a:t>1 место </a:t>
            </a:r>
            <a:r>
              <a:rPr lang="ru-RU" sz="2400" dirty="0" smtClean="0"/>
              <a:t>чемпионата ПФО</a:t>
            </a:r>
          </a:p>
          <a:p>
            <a:r>
              <a:rPr lang="ru-RU" sz="2400" b="1" u="sng" dirty="0" smtClean="0"/>
              <a:t>3 место </a:t>
            </a:r>
            <a:r>
              <a:rPr lang="ru-RU" sz="2400" dirty="0" smtClean="0"/>
              <a:t>Кубка России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068960"/>
            <a:ext cx="4464496" cy="286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06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68751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ГРЕЧИШНИКОВА Кристина, </a:t>
            </a:r>
            <a:br>
              <a:rPr lang="ru-RU" dirty="0" smtClean="0"/>
            </a:br>
            <a:r>
              <a:rPr lang="ru-RU" dirty="0" smtClean="0"/>
              <a:t>1996 г.р., МС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4248472" cy="4187952"/>
          </a:xfrm>
        </p:spPr>
        <p:txBody>
          <a:bodyPr>
            <a:normAutofit/>
          </a:bodyPr>
          <a:lstStyle/>
          <a:p>
            <a:r>
              <a:rPr lang="ru-RU" sz="2400" b="1" u="sng" dirty="0" smtClean="0"/>
              <a:t>2 место </a:t>
            </a:r>
            <a:r>
              <a:rPr lang="ru-RU" sz="2400" dirty="0" smtClean="0"/>
              <a:t>первенства России среди юниоров</a:t>
            </a:r>
          </a:p>
          <a:p>
            <a:r>
              <a:rPr lang="ru-RU" sz="2400" b="1" u="sng" dirty="0" smtClean="0"/>
              <a:t>3 место </a:t>
            </a:r>
            <a:r>
              <a:rPr lang="ru-RU" sz="2400" dirty="0" smtClean="0"/>
              <a:t>Кубка России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1" t="16905" r="55157" b="26641"/>
          <a:stretch/>
        </p:blipFill>
        <p:spPr>
          <a:xfrm>
            <a:off x="5580112" y="1484784"/>
            <a:ext cx="2312284" cy="421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00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5328592" cy="10515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Призеры первенства России среди юниоров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3" y="1772816"/>
            <a:ext cx="8222615" cy="1152128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u="sng" dirty="0" smtClean="0"/>
              <a:t>3 место </a:t>
            </a:r>
          </a:p>
          <a:p>
            <a:pPr marL="0" indent="0">
              <a:buNone/>
            </a:pPr>
            <a:r>
              <a:rPr lang="ru-RU" sz="2400" b="1" dirty="0" smtClean="0"/>
              <a:t>Халикова А. (1996 г.р.),</a:t>
            </a:r>
          </a:p>
          <a:p>
            <a:pPr marL="0" indent="0">
              <a:buNone/>
            </a:pPr>
            <a:r>
              <a:rPr lang="ru-RU" sz="2400" b="1" dirty="0" smtClean="0"/>
              <a:t>Шакурова А. (2000 г.р.)</a:t>
            </a:r>
            <a:endParaRPr lang="ru-RU" sz="24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3497" y="2780928"/>
            <a:ext cx="4768583" cy="1051560"/>
          </a:xfrm>
          <a:prstGeom prst="rect">
            <a:avLst/>
          </a:prstGeom>
        </p:spPr>
        <p:txBody>
          <a:bodyPr vert="horz" anchor="b"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dirty="0" smtClean="0"/>
              <a:t>Призеры Спартакиады молодежи России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3497" y="3832488"/>
            <a:ext cx="5200631" cy="1238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>
              <a:spcBef>
                <a:spcPts val="250"/>
              </a:spcBef>
              <a:buClr>
                <a:srgbClr val="F07F09"/>
              </a:buClr>
              <a:buSzPct val="80000"/>
              <a:buFont typeface="Wingdings 2"/>
              <a:buChar char=""/>
            </a:pPr>
            <a:r>
              <a:rPr lang="ru-RU" sz="2400" b="1" u="sng" dirty="0">
                <a:solidFill>
                  <a:prstClr val="black"/>
                </a:solidFill>
              </a:rPr>
              <a:t>3 место </a:t>
            </a:r>
            <a:endParaRPr lang="ru-RU" sz="2400" b="1" u="sng" dirty="0" smtClean="0">
              <a:solidFill>
                <a:prstClr val="black"/>
              </a:solidFill>
            </a:endParaRPr>
          </a:p>
          <a:p>
            <a:pPr lvl="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300" b="1" dirty="0" smtClean="0">
                <a:solidFill>
                  <a:prstClr val="black"/>
                </a:solidFill>
              </a:rPr>
              <a:t>Охотникова Е. </a:t>
            </a:r>
            <a:r>
              <a:rPr lang="ru-RU" sz="2300" b="1" dirty="0">
                <a:solidFill>
                  <a:prstClr val="black"/>
                </a:solidFill>
              </a:rPr>
              <a:t>(</a:t>
            </a:r>
            <a:r>
              <a:rPr lang="ru-RU" sz="2300" b="1" dirty="0" smtClean="0">
                <a:solidFill>
                  <a:prstClr val="black"/>
                </a:solidFill>
              </a:rPr>
              <a:t>1994 </a:t>
            </a:r>
            <a:r>
              <a:rPr lang="ru-RU" sz="2300" b="1" dirty="0">
                <a:solidFill>
                  <a:prstClr val="black"/>
                </a:solidFill>
              </a:rPr>
              <a:t>г.р.), </a:t>
            </a:r>
            <a:r>
              <a:rPr lang="ru-RU" sz="2400" b="1" dirty="0" smtClean="0">
                <a:solidFill>
                  <a:prstClr val="black"/>
                </a:solidFill>
              </a:rPr>
              <a:t>Шахова Ю. (1994 </a:t>
            </a:r>
            <a:r>
              <a:rPr lang="ru-RU" sz="2400" b="1" dirty="0">
                <a:solidFill>
                  <a:prstClr val="black"/>
                </a:solidFill>
              </a:rPr>
              <a:t>г.р.)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248" y="2693272"/>
            <a:ext cx="3470087" cy="347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71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Всероссие соревнования среди ДЮСШ и СДЮСШОР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064896" cy="2808312"/>
          </a:xfrm>
        </p:spPr>
        <p:txBody>
          <a:bodyPr>
            <a:normAutofit/>
          </a:bodyPr>
          <a:lstStyle/>
          <a:p>
            <a:r>
              <a:rPr lang="ru-RU" sz="2400" b="1" u="sng" dirty="0" smtClean="0"/>
              <a:t>1 место сборная команда девушек СДЮСШОР (2000 и 2003 г.р.)</a:t>
            </a:r>
          </a:p>
          <a:p>
            <a:pPr marL="0" indent="0">
              <a:buNone/>
            </a:pPr>
            <a:endParaRPr lang="ru-RU" sz="2400" b="1" u="sng" dirty="0" smtClean="0"/>
          </a:p>
          <a:p>
            <a:r>
              <a:rPr lang="ru-RU" sz="2400" b="1" u="sng" dirty="0" smtClean="0"/>
              <a:t>3 место сборная команда юношей СДЮСШОР (</a:t>
            </a:r>
            <a:r>
              <a:rPr lang="ru-RU" sz="2400" b="1" u="sng" dirty="0"/>
              <a:t>2000 и 2003 г.р.)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75119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Летние тренировочные сборы в ДОЛ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6992"/>
            <a:ext cx="4170363" cy="320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4465304" cy="334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92079" y="1379528"/>
            <a:ext cx="3234259" cy="173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F07F09"/>
              </a:buClr>
              <a:buSzPct val="80000"/>
            </a:pPr>
            <a:endParaRPr lang="ru-RU" sz="2400" i="1" dirty="0">
              <a:solidFill>
                <a:prstClr val="black"/>
              </a:solidFill>
            </a:endParaRPr>
          </a:p>
          <a:p>
            <a:pPr lvl="0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1600" dirty="0" smtClean="0">
                <a:solidFill>
                  <a:prstClr val="black"/>
                </a:solidFill>
              </a:rPr>
              <a:t>155 учащихся  приняли участие в УТС в детских оздоровительных лагерях: «Экран», «Искра», «Яльяик»</a:t>
            </a:r>
            <a:endParaRPr lang="ru-RU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46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Участие в республиканских смотр-конкурсах РЦФКиЮС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064896" cy="28083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i="1" dirty="0" smtClean="0"/>
              <a:t>СДЮСШОР приняла участие во всех организованных смотр-конкурсах в 2014 году.</a:t>
            </a:r>
          </a:p>
          <a:p>
            <a:pPr marL="0" indent="0" algn="ctr">
              <a:buNone/>
            </a:pPr>
            <a:r>
              <a:rPr lang="ru-RU" sz="2400" i="1" dirty="0" smtClean="0"/>
              <a:t>Результаты:</a:t>
            </a:r>
          </a:p>
          <a:p>
            <a:pPr marL="0" indent="0" algn="ctr">
              <a:buNone/>
            </a:pPr>
            <a:endParaRPr lang="ru-RU" sz="2400" i="1" dirty="0" smtClean="0"/>
          </a:p>
          <a:p>
            <a:pPr marL="0" indent="0">
              <a:buNone/>
            </a:pPr>
            <a:r>
              <a:rPr lang="ru-RU" sz="2400" b="1" u="sng" dirty="0" smtClean="0"/>
              <a:t>4 место </a:t>
            </a:r>
            <a:r>
              <a:rPr lang="ru-RU" sz="2400" dirty="0" smtClean="0"/>
              <a:t>в смотр-конкурсе на лучшую постановку УВР;</a:t>
            </a:r>
          </a:p>
          <a:p>
            <a:pPr marL="0" indent="0">
              <a:buNone/>
            </a:pPr>
            <a:r>
              <a:rPr lang="ru-RU" sz="2400" b="1" u="sng" dirty="0" smtClean="0"/>
              <a:t>2 и 3 места </a:t>
            </a:r>
            <a:r>
              <a:rPr lang="ru-RU" sz="2400" dirty="0" smtClean="0"/>
              <a:t>тренеров-преподавателей Степанова Р.В. и Тихонова В.А. в смотр-конкурсе «Лучший детский тренер»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3462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120" y="2276872"/>
            <a:ext cx="8183880" cy="1051560"/>
          </a:xfrm>
        </p:spPr>
        <p:txBody>
          <a:bodyPr>
            <a:normAutofit/>
          </a:bodyPr>
          <a:lstStyle/>
          <a:p>
            <a:r>
              <a:rPr lang="ru-RU" dirty="0" smtClean="0"/>
              <a:t>Финансовая деятельность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6569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 получения средств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352928" cy="418795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Бюджетное финансирование – </a:t>
            </a:r>
            <a:r>
              <a:rPr lang="ru-RU" sz="1800" b="1" dirty="0" smtClean="0"/>
              <a:t>38586,3 тыс.руб</a:t>
            </a:r>
          </a:p>
          <a:p>
            <a:pPr marL="0" indent="0">
              <a:buNone/>
            </a:pPr>
            <a:endParaRPr lang="ru-RU" sz="1800" b="1" dirty="0" smtClean="0"/>
          </a:p>
          <a:p>
            <a:r>
              <a:rPr lang="ru-RU" sz="1800" dirty="0" smtClean="0"/>
              <a:t>Внебюджетные источники финансирования –</a:t>
            </a:r>
            <a:r>
              <a:rPr lang="ru-RU" sz="1800" b="1" dirty="0" smtClean="0"/>
              <a:t>4476 тыс.руб.</a:t>
            </a:r>
          </a:p>
          <a:p>
            <a:pPr marL="0" indent="0">
              <a:buNone/>
            </a:pPr>
            <a:r>
              <a:rPr lang="ru-RU" sz="1800" b="1" dirty="0" smtClean="0"/>
              <a:t>    Из них:</a:t>
            </a:r>
          </a:p>
          <a:p>
            <a:pPr>
              <a:buFontTx/>
              <a:buChar char="-"/>
            </a:pPr>
            <a:r>
              <a:rPr lang="ru-RU" sz="1800" i="1" dirty="0" smtClean="0"/>
              <a:t>Доход от реализации платных дополнительных образовательных услуг – </a:t>
            </a:r>
            <a:r>
              <a:rPr lang="ru-RU" sz="1800" b="1" dirty="0" smtClean="0"/>
              <a:t>376,6 тыс.руб </a:t>
            </a:r>
          </a:p>
          <a:p>
            <a:pPr>
              <a:buFontTx/>
              <a:buChar char="-"/>
            </a:pPr>
            <a:r>
              <a:rPr lang="ru-RU" sz="1800" i="1" dirty="0" smtClean="0"/>
              <a:t>Доход от производственной деятельности  (проведение спортивно-массовых мероприятий, организация услуг тренажерного зала, универсального зала, зала настольного тенниса </a:t>
            </a:r>
            <a:r>
              <a:rPr lang="ru-RU" sz="1800" b="1" dirty="0" smtClean="0"/>
              <a:t>– 3099,4 тыс.руб</a:t>
            </a:r>
          </a:p>
          <a:p>
            <a:pPr>
              <a:buFontTx/>
              <a:buChar char="-"/>
            </a:pPr>
            <a:r>
              <a:rPr lang="ru-RU" sz="1800" dirty="0" smtClean="0"/>
              <a:t>Средства гранта НБО «Фонд поддержки олимпийцев» </a:t>
            </a:r>
            <a:r>
              <a:rPr lang="ru-RU" sz="1800" b="1" dirty="0" smtClean="0"/>
              <a:t>– 1000 тыс.руб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49722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Расходование  внебюджетных средств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7660"/>
              </p:ext>
            </p:extLst>
          </p:nvPr>
        </p:nvGraphicFramePr>
        <p:xfrm>
          <a:off x="827584" y="1772816"/>
          <a:ext cx="7488832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  <a:gridCol w="374441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Статья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Сумма,</a:t>
                      </a:r>
                      <a:r>
                        <a:rPr lang="ru-RU" baseline="0" dirty="0" smtClean="0"/>
                        <a:t> тыс.руб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Заработная 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1995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Коммунальные услуги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объекта и имущества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Транспортные услуги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Командирование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555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Инвентарь и спортивная</a:t>
                      </a:r>
                      <a:r>
                        <a:rPr lang="ru-RU" baseline="0" dirty="0" smtClean="0"/>
                        <a:t> форма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Прочие 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1632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1712</TotalTime>
  <Words>504</Words>
  <Application>Microsoft Office PowerPoint</Application>
  <PresentationFormat>Экран (4:3)</PresentationFormat>
  <Paragraphs>132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МБОУ ДО «СДЮСШОР  по настольному теннису»</vt:lpstr>
      <vt:lpstr>СДЮСШОР ведет образовательную деятельность на основании бессрочной лицензии (переоформленной в соответствие требованиям ФЗ-273 «Об образовании» в 2015 году)</vt:lpstr>
      <vt:lpstr>Учебно-тренировочный процесс велся на базах:</vt:lpstr>
      <vt:lpstr>Педагогический процесс осуществляют 14 тренеров-преподавателей</vt:lpstr>
      <vt:lpstr>Комплектование групп учащихся  в 2014 году</vt:lpstr>
      <vt:lpstr>Члены сборных команд России в 2014 году</vt:lpstr>
      <vt:lpstr>Результаты выстуления на соревнованиях</vt:lpstr>
      <vt:lpstr>ИСМАИЛОВ САЪДИ,  1996 г.р.,  МС России</vt:lpstr>
      <vt:lpstr>ШИБАЕВА Эльза,  1990 г.р., МС России</vt:lpstr>
      <vt:lpstr>САВЕЛЬЕВА Антонина,  1986 г.р., МС России</vt:lpstr>
      <vt:lpstr>ГРЕЧИШНИКОВА Кристина,  1996 г.р., МС России</vt:lpstr>
      <vt:lpstr>Призеры первенства России среди юниоров</vt:lpstr>
      <vt:lpstr>Всероссие соревнования среди ДЮСШ и СДЮСШОР</vt:lpstr>
      <vt:lpstr>Летние тренировочные сборы в ДОЛ</vt:lpstr>
      <vt:lpstr>Участие в республиканских смотр-конкурсах РЦФКиЮС</vt:lpstr>
      <vt:lpstr>Финансовая деятельность</vt:lpstr>
      <vt:lpstr>Источники получения средств</vt:lpstr>
      <vt:lpstr>Расходование  внебюджетных средств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ДО «СДЮСШОР  по настольному теннису»</dc:title>
  <dc:creator>Админ</dc:creator>
  <cp:lastModifiedBy>Админ</cp:lastModifiedBy>
  <cp:revision>25</cp:revision>
  <dcterms:created xsi:type="dcterms:W3CDTF">2015-05-27T14:26:19Z</dcterms:created>
  <dcterms:modified xsi:type="dcterms:W3CDTF">2015-06-19T13:34:13Z</dcterms:modified>
</cp:coreProperties>
</file>