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tags" Target="tags/tag1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63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56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93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78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79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80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5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479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01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082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107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134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567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259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834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919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28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AC794CC-96FD-462C-9CD1-32E8EE12B645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F609DE1-4C20-4F29-B81A-9E42E155D5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64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556792"/>
            <a:ext cx="6172200" cy="13613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ПРОФИЛАКТИКА</a:t>
            </a:r>
            <a:b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КОКЛЮША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214291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Министерство здравоохранения Республики Татарстан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Государственное автономное профессиональное образовательное учреждение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Зеленодольский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медицинский колледж»</a:t>
            </a:r>
          </a:p>
          <a:p>
            <a:endParaRPr lang="ru-RU" dirty="0"/>
          </a:p>
        </p:txBody>
      </p:sp>
      <p:pic>
        <p:nvPicPr>
          <p:cNvPr id="13314" name="Picture 2" descr="https://kerch.fm/uploads/posts/2023-05/1683873424_1358233320_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3968" y="3765088"/>
            <a:ext cx="4643470" cy="3092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225742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3200" b="1" u="sng" dirty="0">
                <a:latin typeface="Times New Roman" pitchFamily="18" charset="0"/>
                <a:cs typeface="Times New Roman" pitchFamily="18" charset="0"/>
              </a:rPr>
              <a:t>Коклюш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острое инфекционное заболевание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бактериальной природы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проявляющееся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виде приступов спазматического кашля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сопровождающих катаральную симптоматику.</a:t>
            </a:r>
          </a:p>
          <a:p>
            <a:endParaRPr lang="ru-RU" dirty="0"/>
          </a:p>
        </p:txBody>
      </p:sp>
      <p:pic>
        <p:nvPicPr>
          <p:cNvPr id="4" name="Рисунок 3" descr="160276.327820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8104" y="3212976"/>
            <a:ext cx="2754643" cy="29337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666" y="836712"/>
            <a:ext cx="7467600" cy="634082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Исторические данные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Впервые заболевание, сопровождающееся явлениями судорожного кашля, было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описано в XVI веке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 время эпидемии этого заболевания в Париже.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1847-м году описание коклюша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составил российский ученый Степан Фомич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Хотовицкий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620688"/>
            <a:ext cx="7467600" cy="706090"/>
          </a:xfrm>
        </p:spPr>
        <p:txBody>
          <a:bodyPr>
            <a:norm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ТИОЛОГИЯ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84784"/>
            <a:ext cx="6798736" cy="3444997"/>
          </a:xfrm>
        </p:spPr>
        <p:txBody>
          <a:bodyPr/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Возбудитель коклюша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грамотрицательная, гемолитическая па­лочка, неподвижная, не образующая кап­сул и спор, неустойчивая во внешней среде.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80928"/>
            <a:ext cx="3672408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888" y="620688"/>
            <a:ext cx="7467600" cy="634082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ПАТОГЕНЕЗ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32243" y="1556792"/>
            <a:ext cx="6798736" cy="403244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Входные ворота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слизистая оболочка верхних дыха­тельных путей. </a:t>
            </a:r>
          </a:p>
          <a:p>
            <a:pPr marL="0" indent="0" algn="just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Коклюшные микробы рас­пространяются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бронхогенным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путем, до­стигая бронхиол и альвеол.</a:t>
            </a:r>
          </a:p>
          <a:p>
            <a:pPr marL="0" indent="0" algn="just">
              <a:buNone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Экзотоксин </a:t>
            </a:r>
            <a:r>
              <a:rPr lang="en-US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выраженное влияние на весь орга­низм и, прежде всего, на дыхательную, сосудистую, нервную, иммунную системы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спазм брон­хов и повышение тонуса периферических сосудов кожи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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возникает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генерализован­ный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сосудистый спазм</a:t>
            </a:r>
          </a:p>
          <a:p>
            <a:endParaRPr lang="ru-RU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7467600" cy="404664"/>
          </a:xfrm>
        </p:spPr>
        <p:txBody>
          <a:bodyPr>
            <a:no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ЭПИДЕМИОЛОГИЯ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3949" y="404664"/>
            <a:ext cx="8147248" cy="53237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 инфек­ции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больные (дети, взрослые),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бактерионосители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палочки</a:t>
            </a:r>
          </a:p>
          <a:p>
            <a:r>
              <a:rPr lang="ru-RU" sz="1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Больной коклюшем является источни­ком инфекции с 1-го по 25-й день заболе­вания (при условии проведения рацио­нальной антибактериальной терапии).</a:t>
            </a:r>
          </a:p>
          <a:p>
            <a:r>
              <a:rPr 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Механизм передачи</a:t>
            </a:r>
            <a:r>
              <a:rPr lang="ru-RU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капельный. </a:t>
            </a:r>
          </a:p>
          <a:p>
            <a:r>
              <a:rPr 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Путь передачи </a:t>
            </a: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 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воздушно-капельный. Зараже­ние происходит при тесном и достаточно длительном контакте с больным </a:t>
            </a:r>
          </a:p>
          <a:p>
            <a:r>
              <a:rPr 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Индекс </a:t>
            </a:r>
            <a:r>
              <a:rPr lang="ru-RU" sz="18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контагиозности</a:t>
            </a:r>
            <a:r>
              <a:rPr 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 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70—100%.</a:t>
            </a:r>
          </a:p>
          <a:p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Заболеваемость, возрастная структу­ра. 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Коклюшем болеют дети различного возраста, в том числе новорожденные, и взрослые. Максимальный уровень заболе­ваемости коклюшем наблюдается в возра­стной группе </a:t>
            </a: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3—6 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лет.</a:t>
            </a:r>
          </a:p>
          <a:p>
            <a:r>
              <a:rPr 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Сезонность:</a:t>
            </a: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коклюша характерны осенне-зимний подъем с максимальной заболеваемостью в ноябре-декабре и ве­сенне-летний спад с минимальной заболе­ваемостью в мае—июне.</a:t>
            </a:r>
          </a:p>
          <a:p>
            <a:r>
              <a:rPr 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Периодичность:</a:t>
            </a: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подъем заболевае­мости коклюшем регистрируется через 2-3 года.</a:t>
            </a:r>
          </a:p>
          <a:p>
            <a:r>
              <a:rPr 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Иммунитет</a:t>
            </a:r>
            <a:r>
              <a:rPr lang="ru-RU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после перенесенного кок­люша стойкий; повторные заболевания отмечаются на фоне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иммунодефицитного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состояния и требуют лабораторного под­тверждения.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КЛИНИКА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358246" cy="4643470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Общее недомогание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снижение аппетита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Незначительное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увеличение температуры тела,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которое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сопровождается насморком и небольшим кашлем,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симптомы начинают быстро усиливаться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Симптомы у взрослых напоминают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симптомы бронхита,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поэтому заболевание сразу выявить не очень просто.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некоторых болезнь проходит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незаметно,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что ведет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массовому инфицированию контактных лиц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8194" name="Picture 2" descr="https://mtdata.ru/u7/photo5BCB/20152359728-0/original.jpg"/>
          <p:cNvPicPr>
            <a:picLocks noChangeAspect="1" noChangeArrowheads="1"/>
          </p:cNvPicPr>
          <p:nvPr/>
        </p:nvPicPr>
        <p:blipFill>
          <a:blip r:embed="rId2"/>
          <a:srcRect l="18751" r="6249" b="28571"/>
          <a:stretch>
            <a:fillRect/>
          </a:stretch>
        </p:blipFill>
        <p:spPr bwMode="auto">
          <a:xfrm>
            <a:off x="2143108" y="4286256"/>
            <a:ext cx="4429108" cy="2214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63353"/>
            <a:ext cx="7467600" cy="562074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ОСЛОЖНЕНИЯ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620688"/>
            <a:ext cx="7467600" cy="4873752"/>
          </a:xfrm>
        </p:spPr>
        <p:txBody>
          <a:bodyPr/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Коклюш у взрослых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проходит довольно тяжело и может стать причиной серьезных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осложнений,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таких как судороги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энецфалопатия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У пациентов в возрасте старше 30 лет в 5-9 % случаев возникает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пневмония.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У женщин старше 50 лет в 34% случаев выявляется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недержание мочи, связанное с коклюшем.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Кроме того регистрируются такие осложнения, как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переломы ребер, паховая грыжа, удушье, грыжа поясничного диска, обмороки</a:t>
            </a:r>
          </a:p>
        </p:txBody>
      </p:sp>
      <p:pic>
        <p:nvPicPr>
          <p:cNvPr id="7170" name="Picture 2" descr="https://diamed24.ru/wp-content/uploads/2023/04/mezhpozvonochnaya-gryzha1.jpg"/>
          <p:cNvPicPr>
            <a:picLocks noChangeAspect="1" noChangeArrowheads="1"/>
          </p:cNvPicPr>
          <p:nvPr/>
        </p:nvPicPr>
        <p:blipFill>
          <a:blip r:embed="rId2"/>
          <a:srcRect l="48750" t="29855"/>
          <a:stretch>
            <a:fillRect/>
          </a:stretch>
        </p:blipFill>
        <p:spPr bwMode="auto">
          <a:xfrm>
            <a:off x="1907704" y="4725144"/>
            <a:ext cx="2714644" cy="1857756"/>
          </a:xfrm>
          <a:prstGeom prst="rect">
            <a:avLst/>
          </a:prstGeom>
          <a:noFill/>
        </p:spPr>
      </p:pic>
      <p:pic>
        <p:nvPicPr>
          <p:cNvPr id="7174" name="Picture 6" descr="https://kartinkof.club/uploads/posts/2023-05/1683609868_kartinkof-club-p-obmorok-kartinki-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4218" y="4293096"/>
            <a:ext cx="2928958" cy="1953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694" y="258577"/>
            <a:ext cx="7467600" cy="722151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ПРОФИЛАКТИКА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Тщательно мыть руки</a:t>
            </a: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https://api.bashinform.ru/attachments/0f13385addc39a98bc3611e50e4cf441ae601ca9/store/crop/0/0/900/638/1600/0/0/039b1c2b7b127f8bdabdfa33c2ec5b0a9c309d247a2c22e809ad89e30362/5622899b69417041e8728d179c82496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500306"/>
            <a:ext cx="4500594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6064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ПРОФИЛАКТИКА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контакте с больными носить хирургические маски</a:t>
            </a:r>
          </a:p>
        </p:txBody>
      </p:sp>
      <p:pic>
        <p:nvPicPr>
          <p:cNvPr id="4" name="Рисунок 3" descr="https://thumbs.dreamstime.com/b/man-protective-mask-against-infectious-diseases-flu-face-vector-illustration-healthcare-concept-175530902.jpg"/>
          <p:cNvPicPr/>
          <p:nvPr/>
        </p:nvPicPr>
        <p:blipFill>
          <a:blip r:embed="rId2"/>
          <a:srcRect l="14928" t="9389" r="14123" b="11268"/>
          <a:stretch>
            <a:fillRect/>
          </a:stretch>
        </p:blipFill>
        <p:spPr bwMode="auto">
          <a:xfrm>
            <a:off x="2786050" y="3000372"/>
            <a:ext cx="3423537" cy="3298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377055"/>
            <a:ext cx="6798736" cy="3444997"/>
          </a:xfrm>
        </p:spPr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Детям до года и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непривитым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лицам, контактировавшим с больным, проводят экстренную профилактику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7467600" cy="62569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ПРОФИЛАКТИКА</a:t>
            </a:r>
          </a:p>
        </p:txBody>
      </p:sp>
      <p:pic>
        <p:nvPicPr>
          <p:cNvPr id="5" name="Рисунок 4" descr="DD-05142016-0O1A8603.jpg"/>
          <p:cNvPicPr/>
          <p:nvPr/>
        </p:nvPicPr>
        <p:blipFill>
          <a:blip r:embed="rId2" cstate="print"/>
          <a:srcRect l="10025" r="11017" b="13459"/>
          <a:stretch>
            <a:fillRect/>
          </a:stretch>
        </p:blipFill>
        <p:spPr>
          <a:xfrm>
            <a:off x="4514984" y="3178978"/>
            <a:ext cx="3571900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467600" cy="722922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ПРОФИЛАКТИКА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26064" y="1340768"/>
            <a:ext cx="6798736" cy="3444997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Изолировать больного</a:t>
            </a:r>
          </a:p>
        </p:txBody>
      </p:sp>
      <p:pic>
        <p:nvPicPr>
          <p:cNvPr id="5" name="Рисунок 4" descr="34688747_2655509_dd96f953854580b668a17eed5009e6d1_wm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8454" y="2564904"/>
            <a:ext cx="4786346" cy="327725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23885" y="476672"/>
            <a:ext cx="7467600" cy="648072"/>
          </a:xfrm>
        </p:spPr>
        <p:txBody>
          <a:bodyPr>
            <a:no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ПРОФИЛАКТИКА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958317" y="1340768"/>
            <a:ext cx="6798736" cy="3444997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Проводить дезинфекцию</a:t>
            </a:r>
          </a:p>
        </p:txBody>
      </p:sp>
      <p:pic>
        <p:nvPicPr>
          <p:cNvPr id="6" name="Рисунок 5" descr="3644013.jpg"/>
          <p:cNvPicPr/>
          <p:nvPr/>
        </p:nvPicPr>
        <p:blipFill>
          <a:blip r:embed="rId2" cstate="print"/>
          <a:srcRect l="8579" t="7831" r="2402" b="6024"/>
          <a:stretch>
            <a:fillRect/>
          </a:stretch>
        </p:blipFill>
        <p:spPr>
          <a:xfrm>
            <a:off x="3632694" y="2780928"/>
            <a:ext cx="4429155" cy="3143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4293096"/>
            <a:ext cx="7467600" cy="175679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Берегите себя и будьте здоровы</a:t>
            </a:r>
          </a:p>
        </p:txBody>
      </p:sp>
      <p:pic>
        <p:nvPicPr>
          <p:cNvPr id="1026" name="Picture 2" descr="https://zaryasa.ru/wp-content/uploads/2023/10/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6685" y="578320"/>
            <a:ext cx="5585382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53eeffe43ba538670e9b025116c98f2bc7841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137</TotalTime>
  <Words>222</Words>
  <Application>Microsoft Office PowerPoint</Application>
  <PresentationFormat>Экран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Натуральные материалы</vt:lpstr>
      <vt:lpstr>ПРОФИЛАКТИКА КОКЛЮША</vt:lpstr>
      <vt:lpstr>Определение</vt:lpstr>
      <vt:lpstr>Исторические данные</vt:lpstr>
      <vt:lpstr>ЭТИОЛОГИЯ</vt:lpstr>
      <vt:lpstr>ПАТОГЕНЕЗ</vt:lpstr>
      <vt:lpstr>ЭПИДЕМИОЛОГИЯ</vt:lpstr>
      <vt:lpstr>КЛИНИКА</vt:lpstr>
      <vt:lpstr>ОСЛОЖНЕНИЯ</vt:lpstr>
      <vt:lpstr>ПРОФИЛАКТИКА</vt:lpstr>
      <vt:lpstr>ПРОФИЛАКТИКА</vt:lpstr>
      <vt:lpstr>Презентация PowerPoint</vt:lpstr>
      <vt:lpstr>ПРОФИЛАКТИКА</vt:lpstr>
      <vt:lpstr>ПРОФИЛАКТИКА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КОКЛЮШ.</dc:title>
  <dc:creator>Я</dc:creator>
  <cp:lastModifiedBy>Гульнара Миндубаева</cp:lastModifiedBy>
  <cp:revision>15</cp:revision>
  <dcterms:created xsi:type="dcterms:W3CDTF">2023-11-12T08:19:49Z</dcterms:created>
  <dcterms:modified xsi:type="dcterms:W3CDTF">2023-11-14T05:50:22Z</dcterms:modified>
</cp:coreProperties>
</file>