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18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11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6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7ED7D-E447-488B-ABBE-E68E0597EBF0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E457FC7-AA50-4B69-B6A7-DE186F26AD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05B88-B95D-4E8D-BB23-EDF1AC5A355C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ECF02-34D8-46D1-BC39-B7E7359DDF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0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Овал 14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84F5F3-893A-4727-B061-BB77FDC13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2CBCD-68CD-471D-9988-00CF01048BB8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6A7C1-A313-48A6-AE2F-BB35CC7D7E0C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99AB1-6DF4-4264-A64A-6737DC5B11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Овал 9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0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863D6-3589-45D8-A6BE-884FCFCC61A8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62BB452-A761-4A33-9DEB-5A317A3D38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C0796-92E1-4673-A789-52E4B907F938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BAE62-77CD-4EF3-B5FD-9B3BEBA921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оугольник 10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оугольник 1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Овал 24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Овал 2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31B51-C364-403F-912A-85A1DDAAB95F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35515386-5341-40A4-8D85-7152070FB7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0A298-76F0-486E-BEE3-477E8B98CE3D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69CB5-6FC8-4D02-92FE-E6F9773B5E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E8848-3D04-41B8-9570-A25E46E7716B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C1DECBA-8CCB-4D9C-8061-05E277B05F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0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0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33EB4CD-D6D2-48BB-B3FA-55B7940B32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B20A1-A211-4305-8318-DA24C33D8904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2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1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8D101-7B5F-47AF-8579-110BA9F592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94605-4E8C-425B-B73C-B2F86FB9E040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6D84E1E1-216B-4C85-B374-4EE3C36F5AEF}" type="datetimeFigureOut">
              <a:rPr lang="ru-RU"/>
              <a:pPr>
                <a:defRPr/>
              </a:pPr>
              <a:t>31.03.2017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>
                <a:solidFill>
                  <a:schemeClr val="accent3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8866A3A-F552-469B-970C-CE9AB55679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8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9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8C438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8C438F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8C438F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8C438F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8C438F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8C438F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8C438F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8C438F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8C438F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A04DA3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C4652D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B5D3D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5400" b="1" smtClean="0">
                <a:latin typeface="Segoe Print"/>
              </a:rPr>
              <a:t>English-speaking countries</a:t>
            </a:r>
            <a:endParaRPr lang="ru-RU" sz="5400" b="1" smtClean="0">
              <a:latin typeface="Segoe Prin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нада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79900" y="2614613"/>
            <a:ext cx="4498975" cy="3597275"/>
          </a:xfrm>
          <a:prstGeom prst="rect">
            <a:avLst/>
          </a:prstGeom>
          <a:noFill/>
        </p:spPr>
      </p:pic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smtClean="0">
                <a:solidFill>
                  <a:srgbClr val="8C438F"/>
                </a:solidFill>
                <a:latin typeface="Segoe Print"/>
              </a:rPr>
              <a:t>Canada</a:t>
            </a:r>
            <a:endParaRPr lang="ru-RU" smtClean="0">
              <a:solidFill>
                <a:srgbClr val="8C438F"/>
              </a:solidFill>
            </a:endParaRPr>
          </a:p>
        </p:txBody>
      </p:sp>
      <p:sp>
        <p:nvSpPr>
          <p:cNvPr id="22531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en-US" dirty="0" smtClean="0"/>
              <a:t>Canada's population is over 26mln. people. Canada is a member of the Commonwealth.</a:t>
            </a: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en-US" sz="20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3" descr="австралия1.gif"/>
          <p:cNvPicPr>
            <a:picLocks noChangeAspect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4716463" y="2960688"/>
            <a:ext cx="3975100" cy="330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smtClean="0">
                <a:solidFill>
                  <a:srgbClr val="8C438F"/>
                </a:solidFill>
                <a:latin typeface="Segoe Print"/>
              </a:rPr>
              <a:t>Australia</a:t>
            </a:r>
            <a:endParaRPr lang="ru-RU" b="1" smtClean="0">
              <a:solidFill>
                <a:srgbClr val="8C438F"/>
              </a:solidFill>
              <a:latin typeface="Segoe Print"/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marL="82550" indent="-82550" algn="just" eaLnBrk="1" hangingPunct="1">
              <a:buFont typeface="Wingdings 2" pitchFamily="18" charset="2"/>
              <a:buNone/>
            </a:pPr>
            <a:r>
              <a:rPr lang="en-US" dirty="0" smtClean="0"/>
              <a:t>Australia has the area about 8 million square km. The union of territories of Australia includes: continent of Australia, island of Tasmania and number of small islands. </a:t>
            </a:r>
            <a:endParaRPr lang="ru-RU" dirty="0" smtClean="0"/>
          </a:p>
          <a:p>
            <a:pPr marL="82550" indent="-82550" eaLnBrk="1" hangingPunct="1">
              <a:buFont typeface="Wingdings 2" pitchFamily="18" charset="2"/>
              <a:buNone/>
            </a:pPr>
            <a:endParaRPr lang="ru-RU" dirty="0" smtClean="0"/>
          </a:p>
          <a:p>
            <a:pPr marL="82550" indent="-82550" eaLnBrk="1" hangingPunct="1">
              <a:buFont typeface="Wingdings 2" pitchFamily="18" charset="2"/>
              <a:buNone/>
            </a:pPr>
            <a:endParaRPr lang="ru-RU" dirty="0" smtClean="0"/>
          </a:p>
          <a:p>
            <a:pPr marL="82550" indent="-82550" eaLnBrk="1" hangingPunct="1"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австралия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0838" y="2487613"/>
            <a:ext cx="3176587" cy="2389187"/>
          </a:xfrm>
          <a:prstGeom prst="rect">
            <a:avLst/>
          </a:prstGeom>
          <a:noFill/>
        </p:spPr>
      </p:pic>
      <p:pic>
        <p:nvPicPr>
          <p:cNvPr id="4" name="Рисунок 3" descr="Флаг Австралия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00" y="3846513"/>
            <a:ext cx="3321050" cy="2493962"/>
          </a:xfrm>
          <a:prstGeom prst="rect">
            <a:avLst/>
          </a:prstGeom>
          <a:noFill/>
        </p:spPr>
      </p:pic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smtClean="0">
                <a:solidFill>
                  <a:srgbClr val="8C438F"/>
                </a:solidFill>
                <a:latin typeface="Segoe Print"/>
              </a:rPr>
              <a:t>Australia</a:t>
            </a:r>
            <a:endParaRPr lang="ru-RU" smtClean="0">
              <a:solidFill>
                <a:srgbClr val="8C438F"/>
              </a:solidFill>
            </a:endParaRPr>
          </a:p>
        </p:txBody>
      </p:sp>
      <p:sp>
        <p:nvSpPr>
          <p:cNvPr id="24580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marL="0" indent="0" algn="just" eaLnBrk="1" hangingPunct="1">
              <a:buFont typeface="Wingdings 2" pitchFamily="18" charset="2"/>
              <a:buNone/>
            </a:pPr>
            <a:r>
              <a:rPr lang="en-US" dirty="0" smtClean="0"/>
              <a:t>The population of Australia is more than 16 million people. The Australian Union is a capitalist self-operating federal state.</a:t>
            </a: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marL="0" indent="0" algn="just" eaLnBrk="1" hangingPunct="1">
              <a:buFont typeface="Wingdings 2" pitchFamily="18" charset="2"/>
              <a:buNone/>
            </a:pPr>
            <a:endParaRPr lang="en-US" sz="20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3" descr="нз1.jpg"/>
          <p:cNvPicPr>
            <a:picLocks noChangeAspect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4211638" y="2276475"/>
            <a:ext cx="4572000" cy="325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smtClean="0">
                <a:solidFill>
                  <a:srgbClr val="8C438F"/>
                </a:solidFill>
                <a:latin typeface="Segoe Print"/>
                <a:ea typeface="Segoe UI Symbol"/>
                <a:cs typeface="Segoe UI Symbol"/>
              </a:rPr>
              <a:t>New</a:t>
            </a:r>
            <a:r>
              <a:rPr lang="en-US" b="1" smtClean="0">
                <a:solidFill>
                  <a:srgbClr val="8C438F"/>
                </a:solidFill>
                <a:latin typeface="Segoe Print"/>
                <a:ea typeface="Segoe UI Symbol"/>
                <a:cs typeface="Segoe UI Symbol"/>
              </a:rPr>
              <a:t> Zealand</a:t>
            </a:r>
            <a:endParaRPr lang="ru-RU" b="1" smtClean="0">
              <a:solidFill>
                <a:srgbClr val="8C438F"/>
              </a:solidFill>
              <a:latin typeface="Segoe Print"/>
              <a:ea typeface="Segoe UI Symbol"/>
              <a:cs typeface="Segoe UI Symbol"/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1557338"/>
            <a:ext cx="8642350" cy="4714875"/>
          </a:xfrm>
        </p:spPr>
        <p:txBody>
          <a:bodyPr/>
          <a:lstStyle/>
          <a:p>
            <a:pPr marL="0" indent="0" algn="just" eaLnBrk="1" hangingPunct="1">
              <a:buFont typeface="Wingdings 2" pitchFamily="18" charset="2"/>
              <a:buNone/>
            </a:pPr>
            <a:r>
              <a:rPr lang="en-US" dirty="0" smtClean="0"/>
              <a:t>New Zealand is situated </a:t>
            </a:r>
            <a:endParaRPr lang="ru-RU" dirty="0" smtClean="0"/>
          </a:p>
          <a:p>
            <a:pPr marL="0" indent="0" algn="just" eaLnBrk="1" hangingPunct="1">
              <a:buFont typeface="Wingdings 2" pitchFamily="18" charset="2"/>
              <a:buNone/>
            </a:pPr>
            <a:r>
              <a:rPr lang="en-US" dirty="0" smtClean="0"/>
              <a:t>to the south-east of </a:t>
            </a:r>
            <a:endParaRPr lang="ru-RU" dirty="0" smtClean="0"/>
          </a:p>
          <a:p>
            <a:pPr marL="0" indent="0" algn="just" eaLnBrk="1" hangingPunct="1">
              <a:buFont typeface="Wingdings 2" pitchFamily="18" charset="2"/>
              <a:buNone/>
            </a:pPr>
            <a:r>
              <a:rPr lang="en-US" dirty="0" smtClean="0"/>
              <a:t>Australia. It is located </a:t>
            </a:r>
            <a:endParaRPr lang="ru-RU" dirty="0" smtClean="0"/>
          </a:p>
          <a:p>
            <a:pPr marL="0" indent="0" algn="just" eaLnBrk="1" hangingPunct="1">
              <a:buFont typeface="Wingdings 2" pitchFamily="18" charset="2"/>
              <a:buNone/>
            </a:pPr>
            <a:r>
              <a:rPr lang="en-US" dirty="0" smtClean="0"/>
              <a:t>on big islands: North </a:t>
            </a:r>
            <a:endParaRPr lang="ru-RU" dirty="0" smtClean="0"/>
          </a:p>
          <a:p>
            <a:pPr marL="0" indent="0" algn="just" eaLnBrk="1" hangingPunct="1">
              <a:buFont typeface="Wingdings 2" pitchFamily="18" charset="2"/>
              <a:buNone/>
            </a:pPr>
            <a:r>
              <a:rPr lang="en-US" dirty="0" smtClean="0"/>
              <a:t>Island, South Island </a:t>
            </a:r>
            <a:endParaRPr lang="ru-RU" dirty="0" smtClean="0"/>
          </a:p>
          <a:p>
            <a:pPr marL="0" indent="0" algn="just" eaLnBrk="1" hangingPunct="1">
              <a:buFont typeface="Wingdings 2" pitchFamily="18" charset="2"/>
              <a:buNone/>
            </a:pPr>
            <a:r>
              <a:rPr lang="en-US" dirty="0" smtClean="0"/>
              <a:t>and Stewart Island, </a:t>
            </a:r>
            <a:endParaRPr lang="ru-RU" dirty="0" smtClean="0"/>
          </a:p>
          <a:p>
            <a:pPr marL="0" indent="0" algn="just" eaLnBrk="1" hangingPunct="1">
              <a:buFont typeface="Wingdings 2" pitchFamily="18" charset="2"/>
              <a:buNone/>
            </a:pPr>
            <a:r>
              <a:rPr lang="en-US" dirty="0" smtClean="0"/>
              <a:t>as well as many small </a:t>
            </a:r>
            <a:endParaRPr lang="ru-RU" smtClean="0"/>
          </a:p>
          <a:p>
            <a:pPr marL="0" indent="0" algn="just" eaLnBrk="1" hangingPunct="1">
              <a:buFont typeface="Wingdings 2" pitchFamily="18" charset="2"/>
              <a:buNone/>
            </a:pPr>
            <a:r>
              <a:rPr lang="en-US" smtClean="0"/>
              <a:t>islands</a:t>
            </a:r>
            <a:r>
              <a:rPr lang="en-US" dirty="0" smtClean="0"/>
              <a:t>.</a:t>
            </a: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en-US" sz="20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en-US" sz="2000" dirty="0" smtClean="0"/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marL="0" indent="0" algn="just" eaLnBrk="1" hangingPunct="1">
              <a:buFont typeface="Wingdings 2" pitchFamily="18" charset="2"/>
              <a:buNone/>
            </a:pPr>
            <a:r>
              <a:rPr lang="ru-RU" sz="2000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нз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6638" y="3133725"/>
            <a:ext cx="2193925" cy="3151188"/>
          </a:xfrm>
          <a:prstGeom prst="rect">
            <a:avLst/>
          </a:prstGeom>
          <a:noFill/>
        </p:spPr>
      </p:pic>
      <p:pic>
        <p:nvPicPr>
          <p:cNvPr id="4" name="Рисунок 3" descr="нз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97675" y="3206750"/>
            <a:ext cx="2022475" cy="3041650"/>
          </a:xfrm>
          <a:prstGeom prst="rect">
            <a:avLst/>
          </a:prstGeom>
          <a:noFill/>
        </p:spPr>
      </p:pic>
      <p:sp>
        <p:nvSpPr>
          <p:cNvPr id="2662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8C438F"/>
                </a:solidFill>
                <a:latin typeface="Segoe Print"/>
                <a:ea typeface="Segoe UI Symbol"/>
                <a:cs typeface="Segoe UI Symbol"/>
              </a:rPr>
              <a:t>New Zealand</a:t>
            </a:r>
            <a:endParaRPr lang="ru-RU" smtClean="0">
              <a:solidFill>
                <a:srgbClr val="8C438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The population of New Zealand is more than three million people. New Zealand is a capitalist state and self-governing member of the Commonwealth.</a:t>
            </a: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/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/>
          </a:p>
          <a:p>
            <a:pPr marL="0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smtClean="0">
                <a:solidFill>
                  <a:srgbClr val="8C438F"/>
                </a:solidFill>
                <a:latin typeface="Segoe Print"/>
              </a:rPr>
              <a:t>English-speaking countries</a:t>
            </a:r>
            <a:endParaRPr lang="ru-RU" smtClean="0">
              <a:solidFill>
                <a:srgbClr val="8C438F"/>
              </a:solidFill>
            </a:endParaRPr>
          </a:p>
        </p:txBody>
      </p:sp>
      <p:sp>
        <p:nvSpPr>
          <p:cNvPr id="14338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r>
              <a:rPr lang="en-US" sz="3200" dirty="0" smtClean="0"/>
              <a:t>English-speaking countries are:</a:t>
            </a:r>
            <a:r>
              <a:rPr lang="ru-RU" sz="3200" dirty="0" smtClean="0"/>
              <a:t> </a:t>
            </a:r>
            <a:r>
              <a:rPr lang="en-US" sz="3200" dirty="0" smtClean="0"/>
              <a:t>Great Britain, USA, Canada,</a:t>
            </a:r>
            <a:r>
              <a:rPr lang="ru-RU" sz="3200" dirty="0" smtClean="0"/>
              <a:t> </a:t>
            </a:r>
            <a:r>
              <a:rPr lang="en-US" sz="3200" dirty="0" smtClean="0"/>
              <a:t>Australia, New Zealand.</a:t>
            </a:r>
            <a:endParaRPr lang="ru-RU" sz="32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32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</p:txBody>
      </p:sp>
      <p:pic>
        <p:nvPicPr>
          <p:cNvPr id="4" name="Рисунок 1" descr="71dfe91b31518f90fefc8c641d00ba4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643182"/>
            <a:ext cx="5000628" cy="3750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великобрита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3100" y="1689100"/>
            <a:ext cx="5321300" cy="4260850"/>
          </a:xfrm>
          <a:prstGeom prst="rect">
            <a:avLst/>
          </a:prstGeom>
          <a:noFill/>
        </p:spPr>
      </p:pic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8C438F"/>
                </a:solidFill>
                <a:latin typeface="Segoe Print"/>
              </a:rPr>
              <a:t>The UK</a:t>
            </a:r>
            <a:endParaRPr lang="ru-RU" b="1" smtClean="0">
              <a:solidFill>
                <a:srgbClr val="8C438F"/>
              </a:solidFill>
              <a:latin typeface="Segoe Print"/>
            </a:endParaRPr>
          </a:p>
        </p:txBody>
      </p:sp>
      <p:grpSp>
        <p:nvGrpSpPr>
          <p:cNvPr id="3" name="Содержимое 2"/>
          <p:cNvGrpSpPr>
            <a:grpSpLocks noGrp="1"/>
          </p:cNvGrpSpPr>
          <p:nvPr/>
        </p:nvGrpSpPr>
        <p:grpSpPr bwMode="auto">
          <a:xfrm>
            <a:off x="-1" y="1285875"/>
            <a:ext cx="8748713" cy="4951414"/>
            <a:chOff x="0" y="810"/>
            <a:chExt cx="5511" cy="3119"/>
          </a:xfrm>
        </p:grpSpPr>
        <p:pic>
          <p:nvPicPr>
            <p:cNvPr id="15363" name="Содержимое 2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810"/>
              <a:ext cx="5372" cy="2922"/>
            </a:xfrm>
            <a:prstGeom prst="rect">
              <a:avLst/>
            </a:prstGeom>
            <a:noFill/>
          </p:spPr>
        </p:pic>
        <p:sp>
          <p:nvSpPr>
            <p:cNvPr id="15364" name="Text Box 4"/>
            <p:cNvSpPr txBox="1">
              <a:spLocks noChangeArrowheads="1"/>
            </p:cNvSpPr>
            <p:nvPr/>
          </p:nvSpPr>
          <p:spPr bwMode="auto">
            <a:xfrm>
              <a:off x="158" y="1026"/>
              <a:ext cx="5353" cy="29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None/>
              </a:pPr>
              <a:r>
                <a:rPr lang="en-US" sz="2600" dirty="0">
                  <a:latin typeface="Georgia" pitchFamily="18" charset="0"/>
                </a:rPr>
                <a:t>The United </a:t>
              </a:r>
              <a:r>
                <a:rPr lang="en-US" sz="2600" dirty="0" smtClean="0">
                  <a:latin typeface="Georgia" pitchFamily="18" charset="0"/>
                </a:rPr>
                <a:t>Kingdom</a:t>
              </a:r>
              <a:endParaRPr lang="ru-RU" sz="2600" dirty="0" smtClean="0">
                <a:latin typeface="Georgia" pitchFamily="18" charset="0"/>
              </a:endParaRPr>
            </a:p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None/>
              </a:pPr>
              <a:r>
                <a:rPr lang="en-US" sz="2600" dirty="0" smtClean="0">
                  <a:latin typeface="Georgia" pitchFamily="18" charset="0"/>
                </a:rPr>
                <a:t>of </a:t>
              </a:r>
              <a:r>
                <a:rPr lang="en-US" sz="2600" dirty="0">
                  <a:latin typeface="Georgia" pitchFamily="18" charset="0"/>
                </a:rPr>
                <a:t>Great Britain and </a:t>
              </a:r>
              <a:endParaRPr lang="ru-RU" sz="2600" dirty="0" smtClean="0">
                <a:latin typeface="Georgia" pitchFamily="18" charset="0"/>
              </a:endParaRPr>
            </a:p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None/>
              </a:pPr>
              <a:r>
                <a:rPr lang="en-US" sz="2600" dirty="0" smtClean="0">
                  <a:latin typeface="Georgia" pitchFamily="18" charset="0"/>
                </a:rPr>
                <a:t>Northern </a:t>
              </a:r>
              <a:r>
                <a:rPr lang="en-US" sz="2600" dirty="0">
                  <a:latin typeface="Georgia" pitchFamily="18" charset="0"/>
                </a:rPr>
                <a:t>Ireland </a:t>
              </a:r>
              <a:endParaRPr lang="ru-RU" sz="2600" dirty="0" smtClean="0">
                <a:latin typeface="Georgia" pitchFamily="18" charset="0"/>
              </a:endParaRPr>
            </a:p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None/>
              </a:pPr>
              <a:r>
                <a:rPr lang="en-US" sz="2600" dirty="0" smtClean="0">
                  <a:latin typeface="Georgia" pitchFamily="18" charset="0"/>
                </a:rPr>
                <a:t>consists </a:t>
              </a:r>
              <a:r>
                <a:rPr lang="en-US" sz="2600" dirty="0">
                  <a:latin typeface="Georgia" pitchFamily="18" charset="0"/>
                </a:rPr>
                <a:t>of 4 parts: </a:t>
              </a:r>
              <a:endParaRPr lang="ru-RU" sz="2600" dirty="0" smtClean="0">
                <a:latin typeface="Georgia" pitchFamily="18" charset="0"/>
              </a:endParaRPr>
            </a:p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None/>
              </a:pPr>
              <a:r>
                <a:rPr lang="en-US" sz="2600" dirty="0" smtClean="0">
                  <a:latin typeface="Georgia" pitchFamily="18" charset="0"/>
                </a:rPr>
                <a:t>Wales</a:t>
              </a:r>
              <a:r>
                <a:rPr lang="en-US" sz="2600" dirty="0">
                  <a:latin typeface="Georgia" pitchFamily="18" charset="0"/>
                </a:rPr>
                <a:t>, Scotland, </a:t>
              </a:r>
              <a:endParaRPr lang="ru-RU" sz="2600" dirty="0" smtClean="0">
                <a:latin typeface="Georgia" pitchFamily="18" charset="0"/>
              </a:endParaRPr>
            </a:p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None/>
              </a:pPr>
              <a:r>
                <a:rPr lang="en-US" sz="2600" dirty="0" smtClean="0">
                  <a:latin typeface="Georgia" pitchFamily="18" charset="0"/>
                </a:rPr>
                <a:t>Northern </a:t>
              </a:r>
              <a:r>
                <a:rPr lang="en-US" sz="2600" dirty="0">
                  <a:latin typeface="Georgia" pitchFamily="18" charset="0"/>
                </a:rPr>
                <a:t>Ireland </a:t>
              </a:r>
              <a:endParaRPr lang="ru-RU" sz="2600" dirty="0" smtClean="0">
                <a:latin typeface="Georgia" pitchFamily="18" charset="0"/>
              </a:endParaRPr>
            </a:p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None/>
              </a:pPr>
              <a:r>
                <a:rPr lang="en-US" sz="2600" dirty="0" smtClean="0">
                  <a:latin typeface="Georgia" pitchFamily="18" charset="0"/>
                </a:rPr>
                <a:t>and </a:t>
              </a:r>
              <a:r>
                <a:rPr lang="en-US" sz="2600" dirty="0">
                  <a:latin typeface="Georgia" pitchFamily="18" charset="0"/>
                </a:rPr>
                <a:t>England.</a:t>
              </a:r>
              <a:endParaRPr lang="ru-RU" sz="2600" dirty="0">
                <a:latin typeface="Georgia" pitchFamily="18" charset="0"/>
              </a:endParaRPr>
            </a:p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None/>
              </a:pPr>
              <a:endParaRPr lang="ru-RU" sz="1900" dirty="0">
                <a:latin typeface="Georgia" pitchFamily="18" charset="0"/>
              </a:endParaRPr>
            </a:p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None/>
              </a:pPr>
              <a:endParaRPr lang="ru-RU" sz="1900" dirty="0">
                <a:latin typeface="Georgia" pitchFamily="18" charset="0"/>
              </a:endParaRPr>
            </a:p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None/>
              </a:pPr>
              <a:endParaRPr lang="ru-RU" sz="1900" dirty="0">
                <a:latin typeface="Georgia" pitchFamily="18" charset="0"/>
              </a:endParaRPr>
            </a:p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None/>
              </a:pPr>
              <a:endParaRPr lang="ru-RU" sz="1900" dirty="0">
                <a:latin typeface="Georgia" pitchFamily="18" charset="0"/>
              </a:endParaRPr>
            </a:p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None/>
              </a:pPr>
              <a:endParaRPr lang="ru-RU" sz="1900" dirty="0">
                <a:latin typeface="Georgia" pitchFamily="18" charset="0"/>
              </a:endParaRPr>
            </a:p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chemeClr val="accent1"/>
                </a:buClr>
                <a:buSzPct val="85000"/>
                <a:buFont typeface="Wingdings 2" pitchFamily="18" charset="2"/>
                <a:buNone/>
              </a:pPr>
              <a:endParaRPr lang="ru-RU" sz="1900" dirty="0">
                <a:latin typeface="Georgia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3" descr="великобритания1.jpg"/>
          <p:cNvPicPr>
            <a:picLocks noChangeAspect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5651500" y="2060575"/>
            <a:ext cx="2822575" cy="404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smtClean="0">
                <a:solidFill>
                  <a:srgbClr val="8C438F"/>
                </a:solidFill>
                <a:latin typeface="Segoe Print"/>
              </a:rPr>
              <a:t>The UK</a:t>
            </a:r>
            <a:endParaRPr lang="ru-RU" sz="3600" smtClean="0">
              <a:solidFill>
                <a:srgbClr val="8C438F"/>
              </a:solidFill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3000" dirty="0" smtClean="0"/>
              <a:t>The British Isles are group of islands </a:t>
            </a:r>
            <a:endParaRPr lang="ru-RU" sz="3000" dirty="0" smtClean="0"/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3000" dirty="0" smtClean="0"/>
              <a:t>which lie out of the northwest </a:t>
            </a:r>
            <a:endParaRPr lang="ru-RU" sz="3000" dirty="0" smtClean="0"/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3000" dirty="0" smtClean="0"/>
              <a:t>coast of the European </a:t>
            </a:r>
            <a:endParaRPr lang="ru-RU" sz="3000" dirty="0" smtClean="0"/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3000" dirty="0" smtClean="0"/>
              <a:t>continent.</a:t>
            </a:r>
            <a:endParaRPr lang="ru-RU" sz="3000" dirty="0" smtClean="0"/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500" dirty="0" smtClean="0"/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500" dirty="0" smtClean="0"/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500" dirty="0" smtClean="0"/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500" dirty="0" smtClean="0"/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500" dirty="0" smtClean="0"/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500" dirty="0" smtClean="0"/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19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Великобритания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275" y="3352800"/>
            <a:ext cx="3694113" cy="2462213"/>
          </a:xfrm>
          <a:prstGeom prst="rect">
            <a:avLst/>
          </a:prstGeom>
          <a:noFill/>
        </p:spPr>
      </p:pic>
      <p:pic>
        <p:nvPicPr>
          <p:cNvPr id="4" name="Рисунок 3" descr="великобритания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3925888"/>
            <a:ext cx="3090863" cy="2225675"/>
          </a:xfrm>
          <a:prstGeom prst="rect">
            <a:avLst/>
          </a:prstGeom>
          <a:noFill/>
        </p:spPr>
      </p:pic>
      <p:sp>
        <p:nvSpPr>
          <p:cNvPr id="1741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smtClean="0">
                <a:solidFill>
                  <a:srgbClr val="8C438F"/>
                </a:solidFill>
                <a:latin typeface="Segoe Print"/>
              </a:rPr>
              <a:t>The UK</a:t>
            </a:r>
            <a:endParaRPr lang="ru-RU" smtClean="0">
              <a:solidFill>
                <a:srgbClr val="8C438F"/>
              </a:solidFill>
            </a:endParaRPr>
          </a:p>
        </p:txBody>
      </p:sp>
      <p:sp>
        <p:nvSpPr>
          <p:cNvPr id="17412" name="Содержимое 2"/>
          <p:cNvSpPr>
            <a:spLocks noGrp="1"/>
          </p:cNvSpPr>
          <p:nvPr>
            <p:ph sz="quarter" idx="1"/>
          </p:nvPr>
        </p:nvSpPr>
        <p:spPr>
          <a:xfrm>
            <a:off x="323850" y="1527175"/>
            <a:ext cx="8482013" cy="4710113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en-US" dirty="0" smtClean="0"/>
              <a:t>There are no high mountains, no long rivers, no large forests in the UK. The population of Britain is nearly 56 million people. Britain is a capitalist English-speaking country.</a:t>
            </a: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3" descr="сша3.jpg"/>
          <p:cNvPicPr>
            <a:picLocks noChangeAspect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4356100" y="3284538"/>
            <a:ext cx="4427538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smtClean="0">
                <a:solidFill>
                  <a:srgbClr val="8C438F"/>
                </a:solidFill>
                <a:latin typeface="Segoe Print"/>
              </a:rPr>
              <a:t>The United States of America</a:t>
            </a:r>
            <a:endParaRPr lang="ru-RU" sz="3600" b="1" smtClean="0">
              <a:solidFill>
                <a:srgbClr val="8C438F"/>
              </a:solidFill>
              <a:latin typeface="Segoe Print"/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marL="0" indent="0" algn="just" eaLnBrk="1" hangingPunct="1">
              <a:buFont typeface="Wingdings 2" pitchFamily="18" charset="2"/>
              <a:buNone/>
            </a:pPr>
            <a:r>
              <a:rPr lang="en-US" dirty="0" smtClean="0"/>
              <a:t>The USA is located in the central part of the North American continent. The population of the USA makes more than 236 million people. The USA is a highly developed industrial English-speaking country.</a:t>
            </a: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smtClean="0">
                <a:solidFill>
                  <a:srgbClr val="8C438F"/>
                </a:solidFill>
                <a:latin typeface="Segoe Print"/>
              </a:rPr>
              <a:t>The United</a:t>
            </a:r>
            <a:r>
              <a:rPr lang="en-US" b="1" smtClean="0">
                <a:solidFill>
                  <a:srgbClr val="8C438F"/>
                </a:solidFill>
                <a:latin typeface="Segoe Print"/>
              </a:rPr>
              <a:t> States of America</a:t>
            </a:r>
            <a:endParaRPr lang="ru-RU" smtClean="0">
              <a:solidFill>
                <a:srgbClr val="8C438F"/>
              </a:solidFill>
            </a:endParaRPr>
          </a:p>
        </p:txBody>
      </p:sp>
      <p:sp>
        <p:nvSpPr>
          <p:cNvPr id="19458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r>
              <a:rPr lang="en-US" dirty="0" smtClean="0"/>
              <a:t>There are two main political parties: the Democratic Party and the Republican Party.</a:t>
            </a: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marL="0" indent="0" algn="ctr" eaLnBrk="1" hangingPunct="1">
              <a:buFont typeface="Wingdings 2" pitchFamily="18" charset="2"/>
              <a:buNone/>
            </a:pPr>
            <a:endParaRPr lang="en-US" sz="2000" dirty="0" smtClean="0"/>
          </a:p>
        </p:txBody>
      </p:sp>
      <p:pic>
        <p:nvPicPr>
          <p:cNvPr id="4" name="Рисунок 3" descr="сша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3050" y="2414588"/>
            <a:ext cx="5984875" cy="2919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ша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2625" y="3998913"/>
            <a:ext cx="4432300" cy="2346325"/>
          </a:xfrm>
          <a:prstGeom prst="rect">
            <a:avLst/>
          </a:prstGeom>
          <a:noFill/>
        </p:spPr>
      </p:pic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8C438F"/>
                </a:solidFill>
                <a:latin typeface="Segoe Print"/>
              </a:rPr>
              <a:t> The United States of America</a:t>
            </a:r>
            <a:endParaRPr lang="ru-RU" smtClean="0">
              <a:solidFill>
                <a:srgbClr val="8C438F"/>
              </a:solidFill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marL="0" indent="0" algn="just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dirty="0" smtClean="0"/>
              <a:t>The United States - is a multinational country, so people in the USA speak English and other languages. But English is the state language.</a:t>
            </a:r>
            <a:endParaRPr lang="ru-RU" dirty="0" smtClean="0"/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dirty="0" smtClean="0"/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000" dirty="0" smtClean="0"/>
          </a:p>
        </p:txBody>
      </p:sp>
      <p:pic>
        <p:nvPicPr>
          <p:cNvPr id="5" name="Рисунок 4" descr="сша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550" y="2846388"/>
            <a:ext cx="2833688" cy="1897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3" descr="канада1.gif"/>
          <p:cNvPicPr>
            <a:picLocks noChangeAspect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4716463" y="2752725"/>
            <a:ext cx="4170362" cy="366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8C438F"/>
                </a:solidFill>
                <a:latin typeface="Segoe Print"/>
              </a:rPr>
              <a:t>Canada</a:t>
            </a:r>
            <a:endParaRPr lang="ru-RU" b="1" smtClean="0">
              <a:solidFill>
                <a:srgbClr val="8C438F"/>
              </a:solidFill>
              <a:latin typeface="Segoe Print"/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marL="0" indent="0" algn="just" eaLnBrk="1" hangingPunct="1">
              <a:buFont typeface="Wingdings 2" pitchFamily="18" charset="2"/>
              <a:buNone/>
            </a:pPr>
            <a:r>
              <a:rPr lang="en-US" dirty="0" smtClean="0"/>
              <a:t>Canada has an area of ​​about 10 million square kilometers. Its west coast is washed by the Pacific Ocean and the east coast of the Atlantic Ocean. </a:t>
            </a: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722</TotalTime>
  <Words>362</Words>
  <Application>Microsoft Office PowerPoint</Application>
  <PresentationFormat>Экран (4:3)</PresentationFormat>
  <Paragraphs>96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Официальная</vt:lpstr>
      <vt:lpstr>English-speaking countries</vt:lpstr>
      <vt:lpstr>English-speaking countries</vt:lpstr>
      <vt:lpstr>The UK</vt:lpstr>
      <vt:lpstr>The UK</vt:lpstr>
      <vt:lpstr>The UK</vt:lpstr>
      <vt:lpstr>The United States of America</vt:lpstr>
      <vt:lpstr>The United States of America</vt:lpstr>
      <vt:lpstr> The United States of America</vt:lpstr>
      <vt:lpstr>Canada</vt:lpstr>
      <vt:lpstr>Canada</vt:lpstr>
      <vt:lpstr>Australia</vt:lpstr>
      <vt:lpstr>Australia</vt:lpstr>
      <vt:lpstr>New Zealand</vt:lpstr>
      <vt:lpstr>New Zealand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English-speaking countries</dc:title>
  <dc:creator>User</dc:creator>
  <cp:lastModifiedBy>777</cp:lastModifiedBy>
  <cp:revision>51</cp:revision>
  <dcterms:created xsi:type="dcterms:W3CDTF">2013-04-25T07:58:03Z</dcterms:created>
  <dcterms:modified xsi:type="dcterms:W3CDTF">2017-03-31T10:06:41Z</dcterms:modified>
</cp:coreProperties>
</file>