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60" r:id="rId2"/>
    <p:sldId id="257" r:id="rId3"/>
    <p:sldId id="262" r:id="rId4"/>
    <p:sldId id="263" r:id="rId5"/>
    <p:sldId id="264" r:id="rId6"/>
    <p:sldId id="266" r:id="rId7"/>
    <p:sldId id="279" r:id="rId8"/>
    <p:sldId id="281" r:id="rId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19" d="100"/>
          <a:sy n="119" d="100"/>
        </p:scale>
        <p:origin x="-1404" y="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4B60D902-5FD3-4C49-931B-9B440D2C6981}" type="datetimeFigureOut">
              <a:rPr lang="ru-RU"/>
              <a:pPr>
                <a:defRPr/>
              </a:pPr>
              <a:t>19.03.2020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244F284D-BFE0-4E72-AB5C-EC485D8224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728989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12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B45524-886E-4B9E-8D7D-A8F086BA1D33}" type="datetimeFigureOut">
              <a:rPr lang="ru-RU"/>
              <a:pPr>
                <a:defRPr/>
              </a:pPr>
              <a:t>19.03.2020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E3AB5B-878B-4177-98E2-21B2E5A205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8299E0-2BD9-4936-9352-ED014754C0B0}" type="datetimeFigureOut">
              <a:rPr lang="ru-RU"/>
              <a:pPr>
                <a:defRPr/>
              </a:pPr>
              <a:t>19.03.2020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CE5AD4-10B9-492D-9D9F-C4E0BFB193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90464E-51F2-42BD-866D-D957B7169F86}" type="datetimeFigureOut">
              <a:rPr lang="ru-RU"/>
              <a:pPr>
                <a:defRPr/>
              </a:pPr>
              <a:t>19.03.2020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D217-C5E8-42B4-8193-6E01CCF1A8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39CAF9-864B-4FD9-9A46-414A2105C11B}" type="datetimeFigureOut">
              <a:rPr lang="ru-RU"/>
              <a:pPr>
                <a:defRPr/>
              </a:pPr>
              <a:t>19.03.2020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B269E2-34D4-4059-A2F9-2D0DE4250B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8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F93A1C-D8AF-44A9-BA11-ABCBCD632E89}" type="datetimeFigureOut">
              <a:rPr lang="ru-RU"/>
              <a:pPr>
                <a:defRPr/>
              </a:pPr>
              <a:t>19.03.2020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2D1FBD-4AB3-4362-BF09-9DF510D8FE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E519DB-71A4-4F2D-BD90-0C3A777AFC8F}" type="datetimeFigureOut">
              <a:rPr lang="ru-RU"/>
              <a:pPr>
                <a:defRPr/>
              </a:pPr>
              <a:t>19.03.2020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BEBBD5-C2A8-4109-98E9-7E11992C03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2D3D80-3EFE-4275-A515-3B98940E9031}" type="datetimeFigureOut">
              <a:rPr lang="ru-RU"/>
              <a:pPr>
                <a:defRPr/>
              </a:pPr>
              <a:t>19.03.2020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3D618A-7E6D-4D50-B408-81CF225D52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0105F8-9535-408E-AC0A-60F8581DDD70}" type="datetimeFigureOut">
              <a:rPr lang="ru-RU"/>
              <a:pPr>
                <a:defRPr/>
              </a:pPr>
              <a:t>19.03.2020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C6D2B3-FEFB-4979-861D-6DE46DF8FF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161860-3C48-4270-965D-52D0F846856C}" type="datetimeFigureOut">
              <a:rPr lang="ru-RU"/>
              <a:pPr>
                <a:defRPr/>
              </a:pPr>
              <a:t>19.03.2020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AE4F37-4134-4F4A-869A-DB678F28DE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C943C8-5F54-4717-B646-643E286064FA}" type="datetimeFigureOut">
              <a:rPr lang="ru-RU"/>
              <a:pPr>
                <a:defRPr/>
              </a:pPr>
              <a:t>19.03.2020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911FB2-1F8C-4CA1-9456-601F35008C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Rectangle 9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DEECE8-9A23-444E-9D66-E5E85007F4CA}" type="datetimeFigureOut">
              <a:rPr lang="ru-RU"/>
              <a:pPr>
                <a:defRPr/>
              </a:pPr>
              <a:t>19.03.2020</a:t>
            </a:fld>
            <a:endParaRPr lang="ru-RU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315983-834B-41D0-A2DC-5D99517AAB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875" y="4371975"/>
            <a:ext cx="6511925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3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0" y="731838"/>
            <a:ext cx="6400800" cy="347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3043703-71B3-4C12-8D87-ADBFF3249D92}" type="datetimeFigureOut">
              <a:rPr lang="ru-RU"/>
              <a:pPr>
                <a:defRPr/>
              </a:pPr>
              <a:t>19.03.2020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172200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C3A26E2-92AA-4DBE-ACE8-64ADED1178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3" r:id="rId3"/>
    <p:sldLayoutId id="2147483670" r:id="rId4"/>
    <p:sldLayoutId id="2147483669" r:id="rId5"/>
    <p:sldLayoutId id="2147483668" r:id="rId6"/>
    <p:sldLayoutId id="2147483667" r:id="rId7"/>
    <p:sldLayoutId id="2147483666" r:id="rId8"/>
    <p:sldLayoutId id="2147483674" r:id="rId9"/>
    <p:sldLayoutId id="2147483665" r:id="rId10"/>
    <p:sldLayoutId id="2147483664" r:id="rId11"/>
  </p:sldLayoutIdLst>
  <p:transition spd="slow">
    <p:fade/>
  </p:transition>
  <p:timing>
    <p:tnLst>
      <p:par>
        <p:cTn id="1" dur="indefinite" restart="never" nodeType="tmRoot"/>
      </p:par>
    </p:tnLst>
  </p:timing>
  <p:txStyles>
    <p:titleStyle>
      <a:lvl1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2pPr>
      <a:lvl3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3pPr>
      <a:lvl4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4pPr>
      <a:lvl5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www.badshops.ru/art_product/200transgen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4" descr="S6658"/>
          <p:cNvPicPr>
            <a:picLocks noChangeAspect="1" noChangeArrowheads="1"/>
          </p:cNvPicPr>
          <p:nvPr/>
        </p:nvPicPr>
        <p:blipFill>
          <a:blip r:embed="rId2"/>
          <a:srcRect l="41635"/>
          <a:stretch>
            <a:fillRect/>
          </a:stretch>
        </p:blipFill>
        <p:spPr bwMode="auto">
          <a:xfrm>
            <a:off x="684213" y="0"/>
            <a:ext cx="8459787" cy="6858000"/>
          </a:xfrm>
          <a:prstGeom prst="rect">
            <a:avLst/>
          </a:prstGeom>
          <a:noFill/>
          <a:ln w="25400">
            <a:solidFill>
              <a:srgbClr val="0000FF"/>
            </a:solidFill>
            <a:miter lim="800000"/>
            <a:headEnd/>
            <a:tailEnd/>
          </a:ln>
        </p:spPr>
      </p:pic>
      <p:sp>
        <p:nvSpPr>
          <p:cNvPr id="16387" name="WordArt 6"/>
          <p:cNvSpPr>
            <a:spLocks noChangeArrowheads="1" noChangeShapeType="1" noTextEdit="1"/>
          </p:cNvSpPr>
          <p:nvPr/>
        </p:nvSpPr>
        <p:spPr bwMode="auto">
          <a:xfrm rot="5400000">
            <a:off x="-2844006" y="3032919"/>
            <a:ext cx="6480175" cy="792163"/>
          </a:xfrm>
          <a:prstGeom prst="rect">
            <a:avLst/>
          </a:prstGeom>
        </p:spPr>
        <p:txBody>
          <a:bodyPr vert="wordArtVert" wrap="none" fromWordArt="1">
            <a:prstTxWarp prst="textWave4">
              <a:avLst>
                <a:gd name="adj1" fmla="val 13005"/>
                <a:gd name="adj2" fmla="val 0"/>
              </a:avLst>
            </a:prstTxWarp>
          </a:bodyPr>
          <a:lstStyle/>
          <a:p>
            <a:pPr algn="ctr" fontAlgn="auto"/>
            <a:r>
              <a:rPr lang="en-US" sz="3600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00FF00"/>
                    </a:gs>
                    <a:gs pos="100000">
                      <a:srgbClr val="00CCFF"/>
                    </a:gs>
                  </a:gsLst>
                  <a:lin ang="0" scaled="1"/>
                </a:gradFill>
                <a:effectLst>
                  <a:outerShdw dist="99190" dir="7788334" algn="ctr" rotWithShape="0">
                    <a:srgbClr val="000080">
                      <a:alpha val="79999"/>
                    </a:srgbClr>
                  </a:outerShdw>
                </a:effectLst>
                <a:latin typeface="Arial"/>
                <a:cs typeface="Arial"/>
              </a:rPr>
              <a:t>Ecology</a:t>
            </a:r>
            <a:endParaRPr lang="ru-RU" sz="3600" kern="10" dirty="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rgbClr val="00FF00"/>
                  </a:gs>
                  <a:gs pos="100000">
                    <a:srgbClr val="00CCFF"/>
                  </a:gs>
                </a:gsLst>
                <a:lin ang="0" scaled="1"/>
              </a:gradFill>
              <a:effectLst>
                <a:outerShdw dist="99190" dir="7788334" algn="ctr" rotWithShape="0">
                  <a:srgbClr val="000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16388" name="WordArt 8"/>
          <p:cNvSpPr>
            <a:spLocks noChangeArrowheads="1" noChangeShapeType="1" noTextEdit="1"/>
          </p:cNvSpPr>
          <p:nvPr/>
        </p:nvSpPr>
        <p:spPr bwMode="auto">
          <a:xfrm>
            <a:off x="1547813" y="1557338"/>
            <a:ext cx="6121400" cy="15843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 smtClean="0">
                <a:ln w="47625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3366FF"/>
                </a:solidFill>
                <a:effectLst>
                  <a:outerShdw dist="563972" dir="14049741" sx="125000" sy="125000" algn="tl" rotWithShape="0">
                    <a:srgbClr val="C7DFD3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Ecology</a:t>
            </a:r>
            <a:endParaRPr lang="ru-RU" sz="3600" kern="10" dirty="0">
              <a:ln w="47625">
                <a:solidFill>
                  <a:srgbClr val="008000"/>
                </a:solidFill>
                <a:round/>
                <a:headEnd/>
                <a:tailEnd/>
              </a:ln>
              <a:solidFill>
                <a:srgbClr val="3366FF"/>
              </a:solidFill>
              <a:effectLst>
                <a:outerShdw dist="563972" dir="14049741" sx="125000" sy="125000" algn="tl" rotWithShape="0">
                  <a:srgbClr val="C7DFD3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5071" y="1484784"/>
            <a:ext cx="9144000" cy="2367136"/>
          </a:xfrm>
        </p:spPr>
        <p:txBody>
          <a:bodyPr/>
          <a:lstStyle/>
          <a:p>
            <a:pPr marL="0" indent="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7200" dirty="0" smtClean="0"/>
              <a:t>«</a:t>
            </a:r>
            <a:r>
              <a:rPr lang="en-US" sz="7200" dirty="0" smtClean="0">
                <a:latin typeface="AR BERKLEY" pitchFamily="2" charset="0"/>
              </a:rPr>
              <a:t>Look after this planet, it’s the only we have</a:t>
            </a:r>
            <a:r>
              <a:rPr lang="ru-RU" sz="7200" dirty="0" smtClean="0"/>
              <a:t>»</a:t>
            </a:r>
            <a:br>
              <a:rPr lang="ru-RU" sz="7200" dirty="0" smtClean="0"/>
            </a:br>
            <a:r>
              <a:rPr lang="en-US" sz="7200" dirty="0" smtClean="0">
                <a:latin typeface="AR BERKLEY" pitchFamily="2" charset="0"/>
              </a:rPr>
              <a:t>Prince Philip</a:t>
            </a:r>
            <a:endParaRPr lang="ru-RU" sz="7200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688975"/>
          </a:xfrm>
        </p:spPr>
        <p:txBody>
          <a:bodyPr/>
          <a:lstStyle/>
          <a:p>
            <a:pPr marL="0" indent="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en-US" sz="4800" dirty="0" smtClean="0">
                <a:solidFill>
                  <a:schemeClr val="accent6"/>
                </a:solidFill>
              </a:rPr>
              <a:t>The ways of air pollution</a:t>
            </a:r>
            <a:endParaRPr lang="ru-RU" sz="4800" dirty="0" smtClean="0">
              <a:solidFill>
                <a:schemeClr val="accent6"/>
              </a:solidFill>
            </a:endParaRPr>
          </a:p>
        </p:txBody>
      </p:sp>
      <p:sp>
        <p:nvSpPr>
          <p:cNvPr id="18434" name="Text Box 4"/>
          <p:cNvSpPr>
            <a:spLocks noGrp="1" noChangeArrowheads="1"/>
          </p:cNvSpPr>
          <p:nvPr>
            <p:ph type="body" idx="4294967295"/>
          </p:nvPr>
        </p:nvSpPr>
        <p:spPr>
          <a:xfrm>
            <a:off x="323850" y="981075"/>
            <a:ext cx="8362950" cy="5688013"/>
          </a:xfrm>
        </p:spPr>
        <p:txBody>
          <a:bodyPr/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b="1" smtClean="0"/>
              <a:t>In big cities such as Vladivostok </a:t>
            </a:r>
            <a:r>
              <a:rPr lang="en-US" b="1" i="1" smtClean="0"/>
              <a:t>cars</a:t>
            </a:r>
            <a:r>
              <a:rPr lang="en-US" b="1" smtClean="0"/>
              <a:t> are the biggest air polluters</a:t>
            </a:r>
            <a:endParaRPr lang="ru-RU" b="1" smtClean="0"/>
          </a:p>
          <a:p>
            <a:pPr>
              <a:spcBef>
                <a:spcPct val="50000"/>
              </a:spcBef>
              <a:buFontTx/>
              <a:buNone/>
            </a:pPr>
            <a:endParaRPr lang="ru-RU" sz="3600" b="1" smtClean="0"/>
          </a:p>
        </p:txBody>
      </p:sp>
      <p:pic>
        <p:nvPicPr>
          <p:cNvPr id="46085" name="Picture 5" descr="2041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9338" y="1628775"/>
            <a:ext cx="4284662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6" name="Rectangle 6"/>
          <p:cNvSpPr>
            <a:spLocks noChangeArrowheads="1"/>
          </p:cNvSpPr>
          <p:nvPr/>
        </p:nvSpPr>
        <p:spPr bwMode="auto">
          <a:xfrm>
            <a:off x="4859338" y="4797425"/>
            <a:ext cx="4284662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>
                <a:latin typeface="Tahoma" pitchFamily="34" charset="0"/>
              </a:rPr>
              <a:t>More and more </a:t>
            </a:r>
            <a:r>
              <a:rPr lang="en-US" sz="3200" b="1" i="1">
                <a:latin typeface="Tahoma" pitchFamily="34" charset="0"/>
              </a:rPr>
              <a:t>factories</a:t>
            </a:r>
            <a:r>
              <a:rPr lang="en-US" sz="3200" b="1">
                <a:latin typeface="Tahoma" pitchFamily="34" charset="0"/>
              </a:rPr>
              <a:t> and </a:t>
            </a:r>
            <a:r>
              <a:rPr lang="en-US" sz="3200" b="1" i="1">
                <a:latin typeface="Tahoma" pitchFamily="34" charset="0"/>
              </a:rPr>
              <a:t>plants</a:t>
            </a:r>
            <a:r>
              <a:rPr lang="en-US" sz="3200" b="1">
                <a:latin typeface="Tahoma" pitchFamily="34" charset="0"/>
              </a:rPr>
              <a:t> add their bad breath to the air</a:t>
            </a:r>
            <a:endParaRPr lang="ru-RU" sz="3200" b="1">
              <a:latin typeface="Tahoma" pitchFamily="34" charset="0"/>
            </a:endParaRPr>
          </a:p>
        </p:txBody>
      </p:sp>
      <p:pic>
        <p:nvPicPr>
          <p:cNvPr id="18437" name="Picture 7" descr="00003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133600"/>
            <a:ext cx="4716463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6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4"/>
          <p:cNvSpPr txBox="1">
            <a:spLocks noChangeArrowheads="1"/>
          </p:cNvSpPr>
          <p:nvPr/>
        </p:nvSpPr>
        <p:spPr bwMode="auto">
          <a:xfrm>
            <a:off x="0" y="333375"/>
            <a:ext cx="9144000" cy="1066800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200" b="1">
                <a:solidFill>
                  <a:srgbClr val="CC3300"/>
                </a:solidFill>
              </a:rPr>
              <a:t>There are more th</a:t>
            </a:r>
            <a:r>
              <a:rPr lang="ru-RU" sz="3200" b="1">
                <a:solidFill>
                  <a:srgbClr val="CC3300"/>
                </a:solidFill>
              </a:rPr>
              <a:t>а</a:t>
            </a:r>
            <a:r>
              <a:rPr lang="en-US" sz="3200" b="1">
                <a:solidFill>
                  <a:srgbClr val="CC3300"/>
                </a:solidFill>
              </a:rPr>
              <a:t>n 314 of industrial enterprises that pollute air in Primorye</a:t>
            </a:r>
            <a:endParaRPr lang="ru-RU" sz="3200" b="1">
              <a:solidFill>
                <a:srgbClr val="CC3300"/>
              </a:solidFill>
            </a:endParaRPr>
          </a:p>
        </p:txBody>
      </p:sp>
      <p:pic>
        <p:nvPicPr>
          <p:cNvPr id="19459" name="Picture 5" descr="obz065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2133600"/>
            <a:ext cx="9144000" cy="4568825"/>
          </a:xfr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1258888" y="115888"/>
            <a:ext cx="7129462" cy="777875"/>
          </a:xfrm>
          <a:solidFill>
            <a:srgbClr val="CCFFFF"/>
          </a:solidFill>
        </p:spPr>
        <p:txBody>
          <a:bodyPr/>
          <a:lstStyle/>
          <a:p>
            <a:pPr marL="0" indent="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en-US" dirty="0" smtClean="0">
                <a:solidFill>
                  <a:schemeClr val="tx2"/>
                </a:solidFill>
              </a:rPr>
              <a:t>The ways of water </a:t>
            </a:r>
            <a:r>
              <a:rPr lang="en-US" dirty="0" smtClean="0">
                <a:solidFill>
                  <a:schemeClr val="bg2"/>
                </a:solidFill>
              </a:rPr>
              <a:t>pollution</a:t>
            </a:r>
            <a:endParaRPr lang="ru-RU" dirty="0" smtClean="0">
              <a:solidFill>
                <a:schemeClr val="bg2"/>
              </a:solidFill>
            </a:endParaRPr>
          </a:p>
        </p:txBody>
      </p:sp>
      <p:sp>
        <p:nvSpPr>
          <p:cNvPr id="20482" name="WordArt 10"/>
          <p:cNvSpPr>
            <a:spLocks noChangeArrowheads="1" noChangeShapeType="1" noTextEdit="1"/>
          </p:cNvSpPr>
          <p:nvPr/>
        </p:nvSpPr>
        <p:spPr bwMode="auto">
          <a:xfrm rot="5400000">
            <a:off x="-2484437" y="3068637"/>
            <a:ext cx="6408738" cy="792163"/>
          </a:xfrm>
          <a:prstGeom prst="rect">
            <a:avLst/>
          </a:prstGeom>
        </p:spPr>
        <p:txBody>
          <a:bodyPr vert="wordArtVert" wrap="none" fromWordArt="1">
            <a:prstTxWarp prst="textWave4">
              <a:avLst>
                <a:gd name="adj1" fmla="val 13005"/>
                <a:gd name="adj2" fmla="val 0"/>
              </a:avLst>
            </a:prstTxWarp>
          </a:bodyPr>
          <a:lstStyle/>
          <a:p>
            <a:pPr algn="ctr" fontAlgn="auto"/>
            <a:r>
              <a:rPr lang="en-US" sz="3600" kern="1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00FF00"/>
                    </a:gs>
                    <a:gs pos="100000">
                      <a:srgbClr val="00CCFF"/>
                    </a:gs>
                  </a:gsLst>
                  <a:lin ang="0" scaled="1"/>
                </a:gradFill>
                <a:effectLst>
                  <a:outerShdw dist="99190" dir="7788334" algn="ctr" rotWithShape="0">
                    <a:srgbClr val="000080">
                      <a:alpha val="79999"/>
                    </a:srgbClr>
                  </a:outerShdw>
                </a:effectLst>
                <a:latin typeface="Arial"/>
                <a:cs typeface="Arial"/>
              </a:rPr>
              <a:t>Ecology </a:t>
            </a:r>
            <a:endParaRPr lang="ru-RU" sz="3600" kern="10" dirty="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rgbClr val="00FF00"/>
                  </a:gs>
                  <a:gs pos="100000">
                    <a:srgbClr val="00CCFF"/>
                  </a:gs>
                </a:gsLst>
                <a:lin ang="0" scaled="1"/>
              </a:gradFill>
              <a:effectLst>
                <a:outerShdw dist="99190" dir="7788334" algn="ctr" rotWithShape="0">
                  <a:srgbClr val="000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20483" name="Text Box 11"/>
          <p:cNvSpPr txBox="1">
            <a:spLocks noChangeArrowheads="1"/>
          </p:cNvSpPr>
          <p:nvPr/>
        </p:nvSpPr>
        <p:spPr bwMode="auto">
          <a:xfrm>
            <a:off x="971550" y="2997200"/>
            <a:ext cx="27352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 sz="3200" b="1">
                <a:solidFill>
                  <a:srgbClr val="FF0000"/>
                </a:solidFill>
              </a:rPr>
              <a:t>Acid rains</a:t>
            </a:r>
            <a:endParaRPr lang="ru-RU" sz="3200" b="1">
              <a:solidFill>
                <a:srgbClr val="FF0000"/>
              </a:solidFill>
            </a:endParaRPr>
          </a:p>
        </p:txBody>
      </p:sp>
      <p:sp>
        <p:nvSpPr>
          <p:cNvPr id="20484" name="Text Box 12"/>
          <p:cNvSpPr txBox="1">
            <a:spLocks noChangeArrowheads="1"/>
          </p:cNvSpPr>
          <p:nvPr/>
        </p:nvSpPr>
        <p:spPr bwMode="auto">
          <a:xfrm>
            <a:off x="1042988" y="981075"/>
            <a:ext cx="2881312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 sz="3200">
                <a:solidFill>
                  <a:srgbClr val="FF0000"/>
                </a:solidFill>
              </a:rPr>
              <a:t>Companies</a:t>
            </a:r>
            <a:r>
              <a:rPr lang="en-US" sz="3200">
                <a:solidFill>
                  <a:srgbClr val="CC3300"/>
                </a:solidFill>
              </a:rPr>
              <a:t> </a:t>
            </a:r>
            <a:r>
              <a:rPr lang="en-US" sz="2800" b="1">
                <a:solidFill>
                  <a:srgbClr val="F8A49E"/>
                </a:solidFill>
              </a:rPr>
              <a:t>dump chemical wastes into</a:t>
            </a:r>
            <a:r>
              <a:rPr lang="en-US" sz="3200">
                <a:solidFill>
                  <a:srgbClr val="F8A49E"/>
                </a:solidFill>
              </a:rPr>
              <a:t> </a:t>
            </a:r>
            <a:r>
              <a:rPr lang="en-US" sz="3200" b="1">
                <a:solidFill>
                  <a:srgbClr val="F8A49E"/>
                </a:solidFill>
              </a:rPr>
              <a:t>water</a:t>
            </a:r>
            <a:endParaRPr lang="ru-RU" sz="3200" b="1">
              <a:solidFill>
                <a:srgbClr val="F8A49E"/>
              </a:solidFill>
            </a:endParaRPr>
          </a:p>
        </p:txBody>
      </p:sp>
      <p:sp>
        <p:nvSpPr>
          <p:cNvPr id="20485" name="Text Box 13"/>
          <p:cNvSpPr txBox="1">
            <a:spLocks noChangeArrowheads="1"/>
          </p:cNvSpPr>
          <p:nvPr/>
        </p:nvSpPr>
        <p:spPr bwMode="auto">
          <a:xfrm>
            <a:off x="1042988" y="3933825"/>
            <a:ext cx="2881312" cy="1433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 sz="3200" b="1">
                <a:solidFill>
                  <a:srgbClr val="FF0000"/>
                </a:solidFill>
              </a:rPr>
              <a:t>Farms</a:t>
            </a:r>
            <a:r>
              <a:rPr lang="en-US" sz="2800" b="1">
                <a:solidFill>
                  <a:srgbClr val="FF0000"/>
                </a:solidFill>
              </a:rPr>
              <a:t> </a:t>
            </a:r>
            <a:r>
              <a:rPr lang="en-US" sz="2800" b="1">
                <a:solidFill>
                  <a:srgbClr val="F8A49E"/>
                </a:solidFill>
              </a:rPr>
              <a:t>spray pesticides on crops</a:t>
            </a:r>
            <a:endParaRPr lang="ru-RU" sz="2800" b="1">
              <a:solidFill>
                <a:srgbClr val="F8A49E"/>
              </a:solidFill>
            </a:endParaRPr>
          </a:p>
        </p:txBody>
      </p:sp>
      <p:sp>
        <p:nvSpPr>
          <p:cNvPr id="20486" name="Text Box 14"/>
          <p:cNvSpPr txBox="1">
            <a:spLocks noChangeArrowheads="1"/>
          </p:cNvSpPr>
          <p:nvPr/>
        </p:nvSpPr>
        <p:spPr bwMode="auto">
          <a:xfrm>
            <a:off x="971550" y="5445125"/>
            <a:ext cx="295275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 sz="3600" b="1">
                <a:solidFill>
                  <a:srgbClr val="FF0000"/>
                </a:solidFill>
              </a:rPr>
              <a:t>Litter and trash</a:t>
            </a:r>
            <a:endParaRPr lang="ru-RU" sz="3600" b="1">
              <a:solidFill>
                <a:srgbClr val="FF0000"/>
              </a:solidFill>
            </a:endParaRPr>
          </a:p>
        </p:txBody>
      </p:sp>
      <p:pic>
        <p:nvPicPr>
          <p:cNvPr id="6159" name="Picture 15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3995738" y="981075"/>
            <a:ext cx="5148262" cy="2960688"/>
          </a:xfrm>
        </p:spPr>
      </p:pic>
      <p:pic>
        <p:nvPicPr>
          <p:cNvPr id="6160" name="Picture 16" descr="vzr00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24300" y="4076700"/>
            <a:ext cx="5219700" cy="278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5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70" decel="100000"/>
                                        <p:tgtEl>
                                          <p:spTgt spid="61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770" decel="100000"/>
                                        <p:tgtEl>
                                          <p:spTgt spid="616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4" dur="770" fill="hold"/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" dur="770" fill="hold"/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188640"/>
            <a:ext cx="8077200" cy="806450"/>
          </a:xfrm>
        </p:spPr>
        <p:txBody>
          <a:bodyPr/>
          <a:lstStyle/>
          <a:p>
            <a:pPr marL="0" indent="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en-US" sz="3600" dirty="0" smtClean="0">
                <a:solidFill>
                  <a:schemeClr val="bg2">
                    <a:lumMod val="25000"/>
                  </a:schemeClr>
                </a:solidFill>
              </a:rPr>
              <a:t>Ecology influences on human’s health</a:t>
            </a:r>
            <a:r>
              <a:rPr lang="ru-RU" sz="4000" dirty="0" smtClean="0">
                <a:solidFill>
                  <a:srgbClr val="FF0000"/>
                </a:solidFill>
              </a:rPr>
              <a:t/>
            </a:r>
            <a:br>
              <a:rPr lang="ru-RU" sz="4000" dirty="0" smtClean="0">
                <a:solidFill>
                  <a:srgbClr val="FF0000"/>
                </a:solidFill>
              </a:rPr>
            </a:br>
            <a:r>
              <a:rPr lang="en-US" sz="4000" dirty="0" smtClean="0">
                <a:solidFill>
                  <a:srgbClr val="FF0000"/>
                </a:solidFill>
              </a:rPr>
              <a:t/>
            </a:r>
            <a:br>
              <a:rPr lang="en-US" sz="4000" dirty="0" smtClean="0">
                <a:solidFill>
                  <a:srgbClr val="FF0000"/>
                </a:solidFill>
              </a:rPr>
            </a:br>
            <a:endParaRPr lang="ru-RU" sz="4000" dirty="0" smtClean="0">
              <a:solidFill>
                <a:srgbClr val="FF0000"/>
              </a:solidFill>
            </a:endParaRPr>
          </a:p>
        </p:txBody>
      </p:sp>
      <p:sp>
        <p:nvSpPr>
          <p:cNvPr id="2253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11188" y="1412875"/>
            <a:ext cx="8229600" cy="5329238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 b="1" smtClean="0">
                <a:solidFill>
                  <a:srgbClr val="FF0000"/>
                </a:solidFill>
              </a:rPr>
              <a:t>Pollution (air, water, radiation) worsens human’s health, it causes dangerous diseases of the most internal organs:</a:t>
            </a:r>
          </a:p>
          <a:p>
            <a:pPr algn="ctr">
              <a:lnSpc>
                <a:spcPct val="90000"/>
              </a:lnSpc>
            </a:pPr>
            <a:r>
              <a:rPr lang="en-US" sz="2800" smtClean="0"/>
              <a:t>Lungs,                    </a:t>
            </a:r>
          </a:p>
          <a:p>
            <a:pPr algn="ctr">
              <a:lnSpc>
                <a:spcPct val="90000"/>
              </a:lnSpc>
            </a:pPr>
            <a:r>
              <a:rPr lang="en-US" sz="2800" smtClean="0"/>
              <a:t>Bronchus,</a:t>
            </a:r>
          </a:p>
          <a:p>
            <a:pPr algn="ctr">
              <a:lnSpc>
                <a:spcPct val="90000"/>
              </a:lnSpc>
            </a:pPr>
            <a:r>
              <a:rPr lang="en-US" sz="2800" smtClean="0"/>
              <a:t>Heart,</a:t>
            </a:r>
          </a:p>
          <a:p>
            <a:pPr algn="ctr">
              <a:lnSpc>
                <a:spcPct val="90000"/>
              </a:lnSpc>
            </a:pPr>
            <a:r>
              <a:rPr lang="en-US" sz="2800" smtClean="0"/>
              <a:t>Liver,</a:t>
            </a:r>
          </a:p>
          <a:p>
            <a:pPr algn="ctr">
              <a:lnSpc>
                <a:spcPct val="90000"/>
              </a:lnSpc>
            </a:pPr>
            <a:r>
              <a:rPr lang="en-US" sz="2800" smtClean="0"/>
              <a:t>Stomach,</a:t>
            </a:r>
          </a:p>
          <a:p>
            <a:pPr algn="ctr">
              <a:lnSpc>
                <a:spcPct val="90000"/>
              </a:lnSpc>
            </a:pPr>
            <a:r>
              <a:rPr lang="en-US" sz="2800" smtClean="0"/>
              <a:t>Sex organs,</a:t>
            </a:r>
          </a:p>
          <a:p>
            <a:pPr algn="ctr">
              <a:lnSpc>
                <a:spcPct val="90000"/>
              </a:lnSpc>
            </a:pPr>
            <a:r>
              <a:rPr lang="en-US" sz="2800" smtClean="0"/>
              <a:t>Blood circulation,</a:t>
            </a:r>
          </a:p>
          <a:p>
            <a:pPr algn="ctr">
              <a:lnSpc>
                <a:spcPct val="90000"/>
              </a:lnSpc>
            </a:pPr>
            <a:r>
              <a:rPr lang="en-US" sz="2800" smtClean="0"/>
              <a:t>Nervous system</a:t>
            </a:r>
          </a:p>
          <a:p>
            <a:pPr>
              <a:lnSpc>
                <a:spcPct val="90000"/>
              </a:lnSpc>
            </a:pPr>
            <a:endParaRPr lang="ru-RU" sz="2800" smtClean="0"/>
          </a:p>
        </p:txBody>
      </p:sp>
      <p:pic>
        <p:nvPicPr>
          <p:cNvPr id="22531" name="Picture 5" descr="200transgen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56325" y="2997200"/>
            <a:ext cx="2987675" cy="386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6" descr="103bi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708275"/>
            <a:ext cx="2987675" cy="414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260648"/>
            <a:ext cx="6259016" cy="778800"/>
          </a:xfrm>
        </p:spPr>
        <p:txBody>
          <a:bodyPr/>
          <a:lstStyle/>
          <a:p>
            <a:pPr marL="0" indent="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en-US" sz="6600" dirty="0" smtClean="0">
                <a:latin typeface="AR BLANCA" pitchFamily="2" charset="0"/>
              </a:rPr>
              <a:t>Ecological</a:t>
            </a:r>
            <a:r>
              <a:rPr lang="ru-RU" sz="6600" dirty="0" smtClean="0">
                <a:latin typeface="AR BLANCA" pitchFamily="2" charset="0"/>
              </a:rPr>
              <a:t> </a:t>
            </a:r>
            <a:r>
              <a:rPr lang="en-US" sz="6600" dirty="0" smtClean="0">
                <a:latin typeface="AR BLANCA" pitchFamily="2" charset="0"/>
              </a:rPr>
              <a:t>problems</a:t>
            </a:r>
            <a:endParaRPr lang="ru-RU" sz="66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83568" y="1628800"/>
            <a:ext cx="8064500" cy="4752975"/>
          </a:xfrm>
        </p:spPr>
        <p:txBody>
          <a:bodyPr rtlCol="0">
            <a:normAutofit lnSpcReduction="10000"/>
          </a:bodyPr>
          <a:lstStyle/>
          <a:p>
            <a:pPr indent="-182880" fontAlgn="auto">
              <a:buClr>
                <a:schemeClr val="accent6">
                  <a:lumMod val="75000"/>
                </a:schemeClr>
              </a:buClr>
              <a:defRPr/>
            </a:pP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pollution in its many form (water pollution, air pollution, acid rains, land pollution nuclear pollution)</a:t>
            </a:r>
            <a:endParaRPr lang="ru-RU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fontAlgn="auto">
              <a:buClr>
                <a:schemeClr val="accent6">
                  <a:lumMod val="75000"/>
                </a:schemeClr>
              </a:buClr>
              <a:defRPr/>
            </a:pP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disappearing animals</a:t>
            </a:r>
            <a:endParaRPr lang="ru-RU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fontAlgn="auto">
              <a:buClr>
                <a:schemeClr val="accent6">
                  <a:lumMod val="75000"/>
                </a:schemeClr>
              </a:buClr>
              <a:defRPr/>
            </a:pP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destruction of the wildlife and beauty of countryside</a:t>
            </a:r>
            <a:endParaRPr lang="ru-RU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fontAlgn="auto">
              <a:buClr>
                <a:schemeClr val="accent6">
                  <a:lumMod val="75000"/>
                </a:schemeClr>
              </a:buClr>
              <a:defRPr/>
            </a:pP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shortage of natural resources</a:t>
            </a:r>
            <a:endParaRPr lang="ru-RU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fontAlgn="auto">
              <a:buClr>
                <a:schemeClr val="accent6">
                  <a:lumMod val="75000"/>
                </a:schemeClr>
              </a:buClr>
              <a:defRPr/>
            </a:pP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depletion of the Ozone Layers</a:t>
            </a:r>
            <a:endParaRPr lang="ru-RU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fontAlgn="auto">
              <a:buClr>
                <a:schemeClr val="accent6">
                  <a:lumMod val="75000"/>
                </a:schemeClr>
              </a:buClr>
              <a:defRPr/>
            </a:pP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global warming (greenhouse effect)</a:t>
            </a:r>
            <a:endParaRPr lang="ru-RU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fontAlgn="auto">
              <a:buClr>
                <a:schemeClr val="accent6">
                  <a:lumMod val="75000"/>
                </a:schemeClr>
              </a:buClr>
              <a:defRPr/>
            </a:pP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growth of population</a:t>
            </a:r>
            <a:endParaRPr lang="ru-RU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45720" indent="0" fontAlgn="auto"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9" name="Рисунок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8175" y="-3175"/>
            <a:ext cx="5616575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79</TotalTime>
  <Words>177</Words>
  <Application>Microsoft Office PowerPoint</Application>
  <PresentationFormat>Экран (4:3)</PresentationFormat>
  <Paragraphs>31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Воздушный поток</vt:lpstr>
      <vt:lpstr>Презентация PowerPoint</vt:lpstr>
      <vt:lpstr>«Look after this planet, it’s the only we have» Prince Philip</vt:lpstr>
      <vt:lpstr>The ways of air pollution</vt:lpstr>
      <vt:lpstr>Презентация PowerPoint</vt:lpstr>
      <vt:lpstr>The ways of water pollution</vt:lpstr>
      <vt:lpstr>Ecology influences on human’s health  </vt:lpstr>
      <vt:lpstr>Ecological problems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«Look after this planet, it’s the only we have» Prince Philip</dc:title>
  <dc:creator>user</dc:creator>
  <cp:lastModifiedBy>UseR</cp:lastModifiedBy>
  <cp:revision>17</cp:revision>
  <dcterms:created xsi:type="dcterms:W3CDTF">2013-03-16T09:19:30Z</dcterms:created>
  <dcterms:modified xsi:type="dcterms:W3CDTF">2020-03-19T16:10:07Z</dcterms:modified>
</cp:coreProperties>
</file>