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notesMasterIdLst>
    <p:notesMasterId r:id="rId9"/>
  </p:notesMasterIdLst>
  <p:sldIdLst>
    <p:sldId id="353" r:id="rId2"/>
    <p:sldId id="356" r:id="rId3"/>
    <p:sldId id="354" r:id="rId4"/>
    <p:sldId id="363" r:id="rId5"/>
    <p:sldId id="360" r:id="rId6"/>
    <p:sldId id="362" r:id="rId7"/>
    <p:sldId id="365" r:id="rId8"/>
  </p:sldIdLst>
  <p:sldSz cx="9144000" cy="5143500" type="screen16x9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8246E"/>
    <a:srgbClr val="009900"/>
    <a:srgbClr val="006600"/>
    <a:srgbClr val="008000"/>
    <a:srgbClr val="5DFFA6"/>
    <a:srgbClr val="B2C7E0"/>
    <a:srgbClr val="DBE7C3"/>
    <a:srgbClr val="00B8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6404" autoAdjust="0"/>
  </p:normalViewPr>
  <p:slideViewPr>
    <p:cSldViewPr>
      <p:cViewPr>
        <p:scale>
          <a:sx n="108" d="100"/>
          <a:sy n="108" d="100"/>
        </p:scale>
        <p:origin x="-276" y="210"/>
      </p:cViewPr>
      <p:guideLst>
        <p:guide orient="horz" pos="2160"/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4" y="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7" y="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8046F2-944B-4F90-BD18-F60E57C1B3F9}" type="datetimeFigureOut">
              <a:rPr lang="ru-RU" smtClean="0"/>
              <a:pPr/>
              <a:t>14.05.2021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4" y="9430093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7" y="9430093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6CA857-7694-4636-8871-A9C2DD9E796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3019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79353-59B3-41D4-A1A9-DC36E0CFDD13}" type="datetime1">
              <a:rPr lang="ru-RU" smtClean="0"/>
              <a:pPr/>
              <a:t>14.05.2021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14584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A0A5D-9805-43FA-9255-6400C57A3AC5}" type="datetime1">
              <a:rPr lang="ru-RU" smtClean="0"/>
              <a:pPr/>
              <a:t>14.05.2021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91648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5774A-4755-4C13-96F3-4FC371D4284E}" type="datetime1">
              <a:rPr lang="ru-RU" smtClean="0"/>
              <a:pPr/>
              <a:t>14.05.2021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2246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D3466-641E-44E7-9A05-B89B6B0207ED}" type="datetime1">
              <a:rPr lang="ru-RU" smtClean="0"/>
              <a:pPr/>
              <a:t>14.05.2021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2607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EFC2D-38A6-4D8B-8B37-4B7EC6CF721F}" type="datetime1">
              <a:rPr lang="ru-RU" smtClean="0"/>
              <a:pPr/>
              <a:t>14.05.2021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6464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E3D3D-E080-4E59-8BE3-528D038019C5}" type="datetime1">
              <a:rPr lang="ru-RU" smtClean="0"/>
              <a:pPr/>
              <a:t>14.05.2021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1065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0920C-B0CF-4CB3-A3D4-8DD2C3948F8A}" type="datetime1">
              <a:rPr lang="ru-RU" smtClean="0"/>
              <a:pPr/>
              <a:t>14.05.2021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4304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7A621-1EA3-4D43-B93C-E3EAB5876F0E}" type="datetime1">
              <a:rPr lang="ru-RU" smtClean="0"/>
              <a:pPr/>
              <a:t>14.05.2021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5060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271C5-520E-4302-A0B1-440D127E6EE5}" type="datetime1">
              <a:rPr lang="ru-RU" smtClean="0"/>
              <a:pPr/>
              <a:t>14.05.2021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9140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692BE-808A-414F-AD5F-AEE5D3A9CEA8}" type="datetime1">
              <a:rPr lang="ru-RU" smtClean="0"/>
              <a:pPr/>
              <a:t>14.05.2021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0996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358C6-E46C-428F-ABEE-3593A2D07975}" type="datetime1">
              <a:rPr lang="ru-RU" smtClean="0"/>
              <a:pPr/>
              <a:t>14.05.2021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0420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05978"/>
            <a:ext cx="807524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11560" y="1200151"/>
            <a:ext cx="807524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1156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E867B1-6445-4213-9600-44A6D43D5580}" type="datetime1">
              <a:rPr lang="ru-RU" smtClean="0"/>
              <a:pPr/>
              <a:t>14.05.2021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10400" y="105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8146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13" Type="http://schemas.openxmlformats.org/officeDocument/2006/relationships/image" Target="../media/image15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12" Type="http://schemas.openxmlformats.org/officeDocument/2006/relationships/image" Target="../media/image14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jpeg"/><Relationship Id="rId11" Type="http://schemas.openxmlformats.org/officeDocument/2006/relationships/image" Target="../media/image13.jpeg"/><Relationship Id="rId5" Type="http://schemas.openxmlformats.org/officeDocument/2006/relationships/image" Target="../media/image7.jpeg"/><Relationship Id="rId15" Type="http://schemas.openxmlformats.org/officeDocument/2006/relationships/image" Target="../media/image17.jpeg"/><Relationship Id="rId10" Type="http://schemas.openxmlformats.org/officeDocument/2006/relationships/image" Target="../media/image12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Relationship Id="rId14" Type="http://schemas.openxmlformats.org/officeDocument/2006/relationships/image" Target="../media/image16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8.jpeg"/><Relationship Id="rId7" Type="http://schemas.openxmlformats.org/officeDocument/2006/relationships/image" Target="../media/image2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3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3.jpeg"/><Relationship Id="rId7" Type="http://schemas.openxmlformats.org/officeDocument/2006/relationships/image" Target="../media/image2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7.jpeg"/><Relationship Id="rId5" Type="http://schemas.openxmlformats.org/officeDocument/2006/relationships/image" Target="../media/image24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33.jpeg"/><Relationship Id="rId7" Type="http://schemas.openxmlformats.org/officeDocument/2006/relationships/image" Target="../media/image10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4.jpeg"/><Relationship Id="rId5" Type="http://schemas.openxmlformats.org/officeDocument/2006/relationships/image" Target="../media/image8.jpeg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689954" y="1"/>
            <a:ext cx="2454045" cy="107063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0"/>
            <a:ext cx="3635448" cy="51435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27584" y="569728"/>
            <a:ext cx="136815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00B050"/>
                </a:solidFill>
              </a:rPr>
              <a:t>Логотип Года родных языков  и народного единства</a:t>
            </a:r>
            <a:endParaRPr lang="ru-RU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93304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88536"/>
            <a:ext cx="6419056" cy="493564"/>
          </a:xfrm>
        </p:spPr>
        <p:txBody>
          <a:bodyPr>
            <a:noAutofit/>
          </a:bodyPr>
          <a:lstStyle/>
          <a:p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400" dirty="0" smtClean="0"/>
              <a:t>МБДОУ «Детский сад №17 «Шатлык» г. Нурлат РТ</a:t>
            </a:r>
            <a:br>
              <a:rPr lang="ru-RU" sz="1400" dirty="0" smtClean="0"/>
            </a:br>
            <a:r>
              <a:rPr lang="ru-RU" sz="1400" dirty="0" smtClean="0"/>
              <a:t>по проведенным мероприятиям в рамках Года родных языков и народного единства за </a:t>
            </a:r>
            <a:r>
              <a:rPr lang="ru-RU" sz="1400" i="1" dirty="0"/>
              <a:t> </a:t>
            </a:r>
            <a:r>
              <a:rPr lang="ru-RU" sz="1400" i="1" dirty="0" smtClean="0"/>
              <a:t>апрель </a:t>
            </a:r>
            <a:r>
              <a:rPr lang="ru-RU" sz="1400" dirty="0" smtClean="0"/>
              <a:t>2021 года </a:t>
            </a:r>
            <a:r>
              <a:rPr lang="ru-RU" sz="1600" dirty="0" smtClean="0"/>
              <a:t/>
            </a:r>
            <a:br>
              <a:rPr lang="ru-RU" sz="1600" dirty="0" smtClean="0"/>
            </a:br>
            <a:endParaRPr lang="ru-RU" sz="1600" dirty="0">
              <a:solidFill>
                <a:srgbClr val="FF0000"/>
              </a:solidFill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80785595"/>
              </p:ext>
            </p:extLst>
          </p:nvPr>
        </p:nvGraphicFramePr>
        <p:xfrm>
          <a:off x="539553" y="1131591"/>
          <a:ext cx="8424936" cy="619568"/>
        </p:xfrm>
        <a:graphic>
          <a:graphicData uri="http://schemas.openxmlformats.org/drawingml/2006/table">
            <a:tbl>
              <a:tblPr firstRow="1" firstCol="1" bandRow="1"/>
              <a:tblGrid>
                <a:gridCol w="1224135">
                  <a:extLst>
                    <a:ext uri="{9D8B030D-6E8A-4147-A177-3AD203B41FA5}">
                      <a16:colId xmlns="" xmlns:a16="http://schemas.microsoft.com/office/drawing/2014/main" val="3906029407"/>
                    </a:ext>
                  </a:extLst>
                </a:gridCol>
                <a:gridCol w="2232248">
                  <a:extLst>
                    <a:ext uri="{9D8B030D-6E8A-4147-A177-3AD203B41FA5}">
                      <a16:colId xmlns="" xmlns:a16="http://schemas.microsoft.com/office/drawing/2014/main" val="3306343756"/>
                    </a:ext>
                  </a:extLst>
                </a:gridCol>
                <a:gridCol w="2520139">
                  <a:extLst>
                    <a:ext uri="{9D8B030D-6E8A-4147-A177-3AD203B41FA5}">
                      <a16:colId xmlns="" xmlns:a16="http://schemas.microsoft.com/office/drawing/2014/main" val="2382812083"/>
                    </a:ext>
                  </a:extLst>
                </a:gridCol>
                <a:gridCol w="2448414">
                  <a:extLst>
                    <a:ext uri="{9D8B030D-6E8A-4147-A177-3AD203B41FA5}">
                      <a16:colId xmlns="" xmlns:a16="http://schemas.microsoft.com/office/drawing/2014/main" val="768813405"/>
                    </a:ext>
                  </a:extLst>
                </a:gridCol>
              </a:tblGrid>
              <a:tr h="39128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t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МО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t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Всего мероприятий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t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(едини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ц)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t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t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участников (чел.)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t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от общего количества детей (%)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165947657"/>
                  </a:ext>
                </a:extLst>
              </a:tr>
              <a:tr h="11277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t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t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tt-RU" sz="10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t-RU" sz="10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r>
                        <a:rPr lang="tt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t-RU" sz="10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100%</a:t>
                      </a:r>
                      <a:r>
                        <a:rPr lang="tt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359958012"/>
                  </a:ext>
                </a:extLst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2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689954" y="1"/>
            <a:ext cx="2454045" cy="1070634"/>
          </a:xfrm>
          <a:prstGeom prst="rect">
            <a:avLst/>
          </a:prstGeom>
        </p:spPr>
      </p:pic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204471"/>
              </p:ext>
            </p:extLst>
          </p:nvPr>
        </p:nvGraphicFramePr>
        <p:xfrm>
          <a:off x="539552" y="1779663"/>
          <a:ext cx="8424936" cy="3368011"/>
        </p:xfrm>
        <a:graphic>
          <a:graphicData uri="http://schemas.openxmlformats.org/drawingml/2006/table">
            <a:tbl>
              <a:tblPr firstRow="1" firstCol="1" bandRow="1"/>
              <a:tblGrid>
                <a:gridCol w="366302">
                  <a:extLst>
                    <a:ext uri="{9D8B030D-6E8A-4147-A177-3AD203B41FA5}">
                      <a16:colId xmlns="" xmlns:a16="http://schemas.microsoft.com/office/drawing/2014/main" val="4263517927"/>
                    </a:ext>
                  </a:extLst>
                </a:gridCol>
                <a:gridCol w="1361890">
                  <a:extLst>
                    <a:ext uri="{9D8B030D-6E8A-4147-A177-3AD203B41FA5}">
                      <a16:colId xmlns="" xmlns:a16="http://schemas.microsoft.com/office/drawing/2014/main" val="97294494"/>
                    </a:ext>
                  </a:extLst>
                </a:gridCol>
                <a:gridCol w="616138">
                  <a:extLst>
                    <a:ext uri="{9D8B030D-6E8A-4147-A177-3AD203B41FA5}">
                      <a16:colId xmlns="" xmlns:a16="http://schemas.microsoft.com/office/drawing/2014/main" val="3239467607"/>
                    </a:ext>
                  </a:extLst>
                </a:gridCol>
                <a:gridCol w="6080606">
                  <a:extLst>
                    <a:ext uri="{9D8B030D-6E8A-4147-A177-3AD203B41FA5}">
                      <a16:colId xmlns="" xmlns:a16="http://schemas.microsoft.com/office/drawing/2014/main" val="1022173367"/>
                    </a:ext>
                  </a:extLst>
                </a:gridCol>
              </a:tblGrid>
              <a:tr h="3023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t-RU" sz="10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МО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t-RU" sz="10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Наименование мероприятия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t-RU" sz="10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Кол-во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t-RU" sz="10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уч.-ов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Информация</a:t>
                      </a:r>
                      <a:r>
                        <a:rPr lang="ru-RU" sz="1000" b="1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о мероприятии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211141137"/>
                  </a:ext>
                </a:extLst>
              </a:tr>
              <a:tr h="735665">
                <a:tc row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t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i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Выставка</a:t>
                      </a:r>
                      <a:r>
                        <a:rPr lang="ru-RU" sz="900" i="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рисунков, поделок  посвященная  творществу Г.Тукая (работа с родителями)</a:t>
                      </a:r>
                      <a:endParaRPr lang="ru-RU" sz="900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t-RU" sz="9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tt-RU" sz="9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Познакомили ребят с жизнью </a:t>
                      </a:r>
                      <a:r>
                        <a:rPr lang="ru-RU" sz="9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и творчеством Габдуллы Тукая. Формировали у детей честность,правдивость,добрпту и отзывчивость посредством произведений Г.Тукая.Учили чувствовать и понимать образный язык стихотворений и сказок. Посредством произведений Г.Тукая способствовали воспитанию у детей добрых чувств,интереса и любви к животным,сочувствия попавшим в беду,Воспитывали умение удивлять красоте родной природы,уважение к татарскому народу,к его быту и традициям,чувство патриотизма,понимание прекрасного.</a:t>
                      </a:r>
                      <a:endParaRPr lang="ru-RU" sz="9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765598374"/>
                  </a:ext>
                </a:extLst>
              </a:tr>
              <a:tr h="82761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Просмотр с   детьми пре-</a:t>
                      </a:r>
                      <a:r>
                        <a:rPr lang="ru-RU" sz="900" dirty="0" err="1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зентации</a:t>
                      </a:r>
                      <a:r>
                        <a:rPr lang="ru-RU" sz="90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о жизни и </a:t>
                      </a:r>
                      <a:r>
                        <a:rPr lang="ru-RU" sz="900" dirty="0" err="1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твор-честве</a:t>
                      </a:r>
                      <a:r>
                        <a:rPr lang="ru-RU" sz="90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900" dirty="0" err="1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Габдуллы</a:t>
                      </a:r>
                      <a:r>
                        <a:rPr lang="ru-RU" sz="90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Тукая. Беседа «На каком языке говорят мама и  папа»</a:t>
                      </a:r>
                      <a:endParaRPr lang="ru-RU" sz="9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Познакомить детей с жизнью и творчеством </a:t>
                      </a:r>
                      <a:r>
                        <a:rPr lang="ru-RU" sz="90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Габдуллы</a:t>
                      </a:r>
                      <a:r>
                        <a:rPr lang="ru-RU" sz="9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Тукая.</a:t>
                      </a:r>
                      <a:endParaRPr lang="ru-RU" sz="900" dirty="0" smtClean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Формировать у детей честность, правдивость, доброту и отзывчивость посредством произведений Г. Тукая.</a:t>
                      </a:r>
                      <a:endParaRPr lang="ru-RU" sz="900" dirty="0" smtClean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Учить чувствовать и понимать образный язык стихотворений и сказок.</a:t>
                      </a:r>
                      <a:endParaRPr lang="ru-RU" sz="900" dirty="0" smtClean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Посредством произведений Г. Тукая способствовать воспитанию у детей добрых чувств, интереса и любви к животным, сочувствия попавшим в беду.</a:t>
                      </a:r>
                      <a:endParaRPr lang="ru-RU" sz="900" dirty="0" smtClean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905132087"/>
                  </a:ext>
                </a:extLst>
              </a:tr>
              <a:tr h="63704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«Детско- родительский форум родного языка посвященный </a:t>
                      </a:r>
                      <a:r>
                        <a:rPr lang="ru-RU" sz="90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Г.Тукая</a:t>
                      </a:r>
                      <a:r>
                        <a:rPr lang="ru-RU" sz="9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»</a:t>
                      </a:r>
                      <a:endParaRPr lang="tt-RU" sz="9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 нашем детском саду прошла неделя по творчеству </a:t>
                      </a:r>
                      <a:r>
                        <a:rPr lang="ru-RU" sz="9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Г.Тукая</a:t>
                      </a:r>
                      <a:r>
                        <a:rPr lang="ru-RU" sz="9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 Продолжили знакомить  детей с жизнью и творчеством поэта. Развивали</a:t>
                      </a:r>
                      <a:r>
                        <a:rPr lang="ru-RU" sz="9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интерес, воспитывали любовь и бережное отношение к произведениям </a:t>
                      </a:r>
                      <a:r>
                        <a:rPr lang="ru-RU" sz="9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Г.Тукая</a:t>
                      </a:r>
                      <a:r>
                        <a:rPr lang="ru-RU" sz="9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 Дети в месте родителями делали различные поделки, рисовали рисунки  .А главное, что родители</a:t>
                      </a:r>
                      <a:r>
                        <a:rPr lang="ru-RU" sz="9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вместе с детьми проявили свое творческое начало.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637365958"/>
                  </a:ext>
                </a:extLst>
              </a:tr>
              <a:tr h="73767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«Торжественное </a:t>
                      </a:r>
                      <a:r>
                        <a:rPr lang="ru-RU" sz="90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меро</a:t>
                      </a:r>
                      <a:r>
                        <a:rPr lang="ru-RU" sz="9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-приятие посвящённое Дню родного языка и</a:t>
                      </a:r>
                      <a:br>
                        <a:rPr lang="ru-RU" sz="9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ru-RU" sz="9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135-летию со дня рождению </a:t>
                      </a:r>
                      <a:r>
                        <a:rPr lang="ru-RU" sz="90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Г.Тукая</a:t>
                      </a:r>
                      <a:r>
                        <a:rPr lang="ru-RU" sz="9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»</a:t>
                      </a:r>
                      <a:endParaRPr lang="tt-RU" sz="9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90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 детском саду прошло мероприятие посвящённое  Дню рождения </a:t>
                      </a:r>
                      <a:r>
                        <a:rPr lang="ru-RU" sz="9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Габдуллы</a:t>
                      </a:r>
                      <a:r>
                        <a:rPr lang="ru-RU" sz="9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Тукая. В мероприятии участвовали педагоги , дети среднего  ,  старшего и подготовительного дошкольного возраста . На мероприятии дети читали стихи поэта,  инсценировали стихотворение «Забавный </a:t>
                      </a:r>
                      <a:r>
                        <a:rPr lang="ru-RU" sz="9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ученик»,»Ребёнок</a:t>
                      </a:r>
                      <a:r>
                        <a:rPr lang="ru-RU" sz="9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и мотылёк» отгадывали загадки  о временах года , вспоминали  сказки </a:t>
                      </a:r>
                      <a:r>
                        <a:rPr lang="ru-RU" sz="9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Г.Тукая</a:t>
                      </a:r>
                      <a:endParaRPr lang="ru-RU" sz="900" b="0" i="0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b="0" i="0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57762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05978"/>
            <a:ext cx="8075240" cy="349548"/>
          </a:xfrm>
        </p:spPr>
        <p:txBody>
          <a:bodyPr>
            <a:normAutofit fontScale="90000"/>
          </a:bodyPr>
          <a:lstStyle/>
          <a:p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ФОТОРЕПОРТАЖ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9" name="Объект 3"/>
          <p:cNvSpPr txBox="1">
            <a:spLocks/>
          </p:cNvSpPr>
          <p:nvPr/>
        </p:nvSpPr>
        <p:spPr>
          <a:xfrm>
            <a:off x="5436096" y="767898"/>
            <a:ext cx="2962672" cy="16596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8830946"/>
              </p:ext>
            </p:extLst>
          </p:nvPr>
        </p:nvGraphicFramePr>
        <p:xfrm>
          <a:off x="1115616" y="856033"/>
          <a:ext cx="7416825" cy="37319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72275">
                  <a:extLst>
                    <a:ext uri="{9D8B030D-6E8A-4147-A177-3AD203B41FA5}">
                      <a16:colId xmlns="" xmlns:a16="http://schemas.microsoft.com/office/drawing/2014/main" val="3942573181"/>
                    </a:ext>
                  </a:extLst>
                </a:gridCol>
                <a:gridCol w="2472275">
                  <a:extLst>
                    <a:ext uri="{9D8B030D-6E8A-4147-A177-3AD203B41FA5}">
                      <a16:colId xmlns="" xmlns:a16="http://schemas.microsoft.com/office/drawing/2014/main" val="3292023358"/>
                    </a:ext>
                  </a:extLst>
                </a:gridCol>
                <a:gridCol w="2472275">
                  <a:extLst>
                    <a:ext uri="{9D8B030D-6E8A-4147-A177-3AD203B41FA5}">
                      <a16:colId xmlns="" xmlns:a16="http://schemas.microsoft.com/office/drawing/2014/main" val="1467201101"/>
                    </a:ext>
                  </a:extLst>
                </a:gridCol>
              </a:tblGrid>
              <a:tr h="93298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893521896"/>
                  </a:ext>
                </a:extLst>
              </a:tr>
              <a:tr h="93298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5725888"/>
                  </a:ext>
                </a:extLst>
              </a:tr>
              <a:tr h="93298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12212867"/>
                  </a:ext>
                </a:extLst>
              </a:tr>
              <a:tr h="93298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69892489"/>
                  </a:ext>
                </a:extLst>
              </a:tr>
            </a:tbl>
          </a:graphicData>
        </a:graphic>
      </p:graphicFrame>
      <p:pic>
        <p:nvPicPr>
          <p:cNvPr id="16" name="Рисунок 1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74468" y="-24504"/>
            <a:ext cx="2067638" cy="902055"/>
          </a:xfrm>
          <a:prstGeom prst="rect">
            <a:avLst/>
          </a:prstGeom>
        </p:spPr>
      </p:pic>
      <p:pic>
        <p:nvPicPr>
          <p:cNvPr id="7" name="Picture 2" descr="C:\Users\пк\Desktop\IMG_20210210_092344_resized_20210414_12481163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75" y="2714625"/>
            <a:ext cx="2500329" cy="1081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пк\Desktop\2021-04-14-13-06-5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2723781"/>
            <a:ext cx="2507740" cy="936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C:\Users\пк\Downloads\IMG-20210414-WA003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2747263"/>
            <a:ext cx="2376264" cy="889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C:\Users\Диана\Desktop\IMG-20210422-WA001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42976" y="3643321"/>
            <a:ext cx="2428892" cy="928694"/>
          </a:xfrm>
          <a:prstGeom prst="rect">
            <a:avLst/>
          </a:prstGeom>
          <a:noFill/>
        </p:spPr>
      </p:pic>
      <p:pic>
        <p:nvPicPr>
          <p:cNvPr id="12" name="Picture 3" descr="C:\Users\Диана\Desktop\IMG-20210422-WA0013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571868" y="3643321"/>
            <a:ext cx="2500330" cy="928694"/>
          </a:xfrm>
          <a:prstGeom prst="rect">
            <a:avLst/>
          </a:prstGeom>
          <a:noFill/>
        </p:spPr>
      </p:pic>
      <p:pic>
        <p:nvPicPr>
          <p:cNvPr id="14" name="Picture 6" descr="C:\Users\Диана\Desktop\IMG-20210422-WA0014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072198" y="3643321"/>
            <a:ext cx="2500330" cy="928694"/>
          </a:xfrm>
          <a:prstGeom prst="rect">
            <a:avLst/>
          </a:prstGeom>
          <a:noFill/>
        </p:spPr>
      </p:pic>
      <p:pic>
        <p:nvPicPr>
          <p:cNvPr id="18" name="Picture 5" descr="C:\Users\recomp\AppData\Local\Temp\Rar$DIa3004.26428\IMG_20210406_101652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571867" y="1785932"/>
            <a:ext cx="142877" cy="928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3" descr="C:\Users\recomp\AppData\Local\Temp\Rar$DIa3004.4213\IMG_20210406_101452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2198" y="1785932"/>
            <a:ext cx="2428892" cy="928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5" descr="C:\Users\recomp\AppData\Local\Temp\Rar$DIa4200.48642\тукай 3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76" y="857239"/>
            <a:ext cx="2428892" cy="928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3" descr="C:\Users\recomp\AppData\Local\Temp\Rar$DIa4200.20892\тукай 6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68" y="857239"/>
            <a:ext cx="2500330" cy="928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C:\Users\recomp\AppData\Local\Temp\Rar$DIa4200.45699\тукай 2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2198" y="857239"/>
            <a:ext cx="2428892" cy="928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C:\Users\recomp\AppData\Local\Temp\Rar$DIa3004.47993\IMG_20210406_100758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76" y="1785932"/>
            <a:ext cx="2428892" cy="928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5" descr="C:\Users\recomp\AppData\Local\Temp\Rar$DIa3004.26428\IMG_20210406_101652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68" y="1785932"/>
            <a:ext cx="2500330" cy="928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6013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4619" y="123479"/>
            <a:ext cx="7499175" cy="82322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МБДОУ «Детский сад №17 «Шатлык» г. Нурлат РТ</a:t>
            </a:r>
            <a:br>
              <a:rPr lang="ru-RU" sz="1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Выставка рисунков, поделок посвященная </a:t>
            </a:r>
            <a:r>
              <a:rPr lang="ru-RU" sz="16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творществу</a:t>
            </a:r>
            <a:r>
              <a:rPr lang="ru-RU" sz="1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Г.Тукая</a:t>
            </a:r>
            <a:r>
              <a:rPr lang="ru-RU" sz="1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(работа с родителями)</a:t>
            </a:r>
            <a:r>
              <a:rPr lang="ru-RU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6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895137" y="-24504"/>
            <a:ext cx="2133600" cy="273844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4</a:t>
            </a:fld>
            <a:endParaRPr lang="ru-RU" dirty="0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11560" y="248665"/>
            <a:ext cx="8075240" cy="2775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0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Выноска-облако 8"/>
          <p:cNvSpPr/>
          <p:nvPr/>
        </p:nvSpPr>
        <p:spPr>
          <a:xfrm>
            <a:off x="2740968" y="1491630"/>
            <a:ext cx="3816424" cy="2592288"/>
          </a:xfrm>
          <a:prstGeom prst="cloudCallout">
            <a:avLst>
              <a:gd name="adj1" fmla="val -14932"/>
              <a:gd name="adj2" fmla="val 47989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6935434" y="1351710"/>
            <a:ext cx="13424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фото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7452320" y="2624565"/>
            <a:ext cx="13424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фото</a:t>
            </a:r>
            <a:endParaRPr lang="ru-RU" dirty="0"/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74468" y="-24504"/>
            <a:ext cx="2067638" cy="90205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347864" y="1789351"/>
            <a:ext cx="2736304" cy="17912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b="1" i="1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      </a:t>
            </a:r>
            <a:r>
              <a:rPr lang="ru-RU" sz="12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Познакомили ребят с жизнью  и творчеством Габдуллы Тукая. Формировали у детей честность,правдивость,доброту и отзывчивость посредством произведений Г.Тукая.Учили чувствовать и понимать образный язык стихотворений и сказок.</a:t>
            </a:r>
            <a:r>
              <a:rPr lang="ru-RU" sz="1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1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C:\Users\recomp\AppData\Local\Temp\Rar$DIa4200.38214\тукай 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5024" y="864844"/>
            <a:ext cx="1516349" cy="1208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recomp\AppData\Local\Temp\Rar$DIa4200.20892\тукай 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7296" y="864844"/>
            <a:ext cx="1470991" cy="1208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C:\Users\recomp\AppData\Local\Temp\Rar$DIa4200.45699\тукай 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5024" y="3732009"/>
            <a:ext cx="1516349" cy="1290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5" descr="C:\Users\recomp\AppData\Local\Temp\Rar$DIa4200.48642\тукай 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205987"/>
            <a:ext cx="1728192" cy="1374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recomp\AppData\Local\Temp\Rar$DIa4200.10216\тукай 5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4468" y="2255854"/>
            <a:ext cx="1625352" cy="1274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7" descr="C:\Users\recomp\AppData\Local\Temp\Rar$DIa4200.24183\тукай 4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8990" y="3732007"/>
            <a:ext cx="1537690" cy="1290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44228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9" y="483519"/>
            <a:ext cx="7540992" cy="648072"/>
          </a:xfrm>
        </p:spPr>
        <p:txBody>
          <a:bodyPr>
            <a:normAutofit fontScale="90000"/>
          </a:bodyPr>
          <a:lstStyle/>
          <a:p>
            <a:pPr lvl="0" algn="ctr">
              <a:lnSpc>
                <a:spcPct val="107000"/>
              </a:lnSpc>
              <a:spcBef>
                <a:spcPts val="0"/>
              </a:spcBef>
            </a:pPr>
            <a:r>
              <a:rPr lang="ru-RU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МБДОУ </a:t>
            </a:r>
            <a:r>
              <a:rPr lang="ru-RU" sz="1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«Детский сад №17 «</a:t>
            </a:r>
            <a:r>
              <a:rPr lang="ru-RU" sz="16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Шатлык</a:t>
            </a:r>
            <a:r>
              <a:rPr lang="ru-RU" sz="1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» г. Нурлат РТ</a:t>
            </a:r>
            <a:r>
              <a:rPr lang="ru-RU" sz="1600" b="0" dirty="0" smtClean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/>
            </a:r>
            <a:br>
              <a:rPr lang="ru-RU" sz="1600" b="0" dirty="0" smtClean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</a:br>
            <a:r>
              <a:rPr lang="ru-RU" sz="1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/>
                <a:cs typeface="Times New Roman" pitchFamily="18" charset="0"/>
              </a:rPr>
              <a:t>Просмотр </a:t>
            </a:r>
            <a:r>
              <a:rPr lang="ru-RU" sz="1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/>
                <a:cs typeface="Times New Roman" pitchFamily="18" charset="0"/>
              </a:rPr>
              <a:t>с   детьми презентации о жизни и творчестве </a:t>
            </a:r>
            <a:r>
              <a:rPr lang="ru-RU" sz="16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/>
                <a:cs typeface="Times New Roman" pitchFamily="18" charset="0"/>
              </a:rPr>
              <a:t>Габдуллы</a:t>
            </a:r>
            <a:r>
              <a:rPr lang="ru-RU" sz="1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/>
                <a:cs typeface="Times New Roman" pitchFamily="18" charset="0"/>
              </a:rPr>
              <a:t> Тукая. </a:t>
            </a:r>
            <a:r>
              <a:rPr lang="ru-RU" sz="1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/>
                <a:cs typeface="Times New Roman" pitchFamily="18" charset="0"/>
              </a:rPr>
              <a:t/>
            </a:r>
            <a:br>
              <a:rPr lang="ru-RU" sz="1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/>
                <a:cs typeface="Times New Roman" pitchFamily="18" charset="0"/>
              </a:rPr>
            </a:br>
            <a:r>
              <a:rPr lang="ru-RU" sz="1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/>
                <a:cs typeface="Times New Roman" pitchFamily="18" charset="0"/>
              </a:rPr>
              <a:t>Беседа </a:t>
            </a:r>
            <a:r>
              <a:rPr lang="ru-RU" sz="1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/>
                <a:cs typeface="Times New Roman" pitchFamily="18" charset="0"/>
              </a:rPr>
              <a:t>«На каком языке говорят мама и  папа»</a:t>
            </a:r>
            <a:r>
              <a:rPr lang="ru-RU" sz="16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/>
            </a:r>
            <a:br>
              <a:rPr lang="ru-RU" sz="16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</a:br>
            <a:endParaRPr lang="ru-RU" sz="16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9" name="Выноска-облако 8"/>
          <p:cNvSpPr/>
          <p:nvPr/>
        </p:nvSpPr>
        <p:spPr>
          <a:xfrm>
            <a:off x="2740968" y="1491630"/>
            <a:ext cx="3816424" cy="2592288"/>
          </a:xfrm>
          <a:prstGeom prst="cloudCallout">
            <a:avLst>
              <a:gd name="adj1" fmla="val -14932"/>
              <a:gd name="adj2" fmla="val 47989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3029888" y="1851670"/>
            <a:ext cx="305428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1100" b="1" i="1" dirty="0" smtClean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Познакомить </a:t>
            </a:r>
            <a:r>
              <a:rPr lang="ru-RU" sz="1100" b="1" i="1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детей с жизнью и </a:t>
            </a:r>
            <a:r>
              <a:rPr lang="ru-RU" sz="1100" b="1" i="1" dirty="0" smtClean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творчеством </a:t>
            </a:r>
            <a:r>
              <a:rPr lang="ru-RU" sz="1100" b="1" i="1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 </a:t>
            </a:r>
            <a:r>
              <a:rPr lang="ru-RU" sz="1100" b="1" i="1" dirty="0" err="1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Габдуллы</a:t>
            </a:r>
            <a:r>
              <a:rPr lang="ru-RU" sz="1100" b="1" i="1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Тукая.</a:t>
            </a:r>
          </a:p>
          <a:p>
            <a:pPr lvl="0" algn="ctr"/>
            <a:r>
              <a:rPr lang="ru-RU" sz="1100" b="1" i="1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Формировать у детей честность, правдивость, доброту и отзывчивость посредством произведений Г. Тукая.</a:t>
            </a:r>
          </a:p>
          <a:p>
            <a:pPr lvl="0" algn="ctr"/>
            <a:r>
              <a:rPr lang="ru-RU" sz="1100" b="1" i="1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Учить чувствовать и понимать образный язык стихотворений и сказок. Посредством произведений Г. Тукая способствовать воспитанию у детей добрых чувств, интереса и любви к животным, сочувствия попавшим в беду.</a:t>
            </a:r>
          </a:p>
          <a:p>
            <a:pPr lvl="0" algn="ctr"/>
            <a:endParaRPr lang="ru-RU" sz="1100" b="1" i="1" dirty="0">
              <a:solidFill>
                <a:prstClr val="black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74468" y="-24504"/>
            <a:ext cx="2067638" cy="902055"/>
          </a:xfrm>
          <a:prstGeom prst="rect">
            <a:avLst/>
          </a:prstGeom>
        </p:spPr>
      </p:pic>
      <p:pic>
        <p:nvPicPr>
          <p:cNvPr id="1026" name="Picture 2" descr="C:\Users\recomp\AppData\Local\Temp\Rar$DIa3004.47993\IMG_20210406_10075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2940" y="926580"/>
            <a:ext cx="1506799" cy="113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recomp\AppData\Local\Temp\Rar$DIa3004.4213\IMG_20210406_10145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2204" y="2172468"/>
            <a:ext cx="1237289" cy="1482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recomp\AppData\Local\Temp\Rar$DIa3004.17328\IMG_20210406_15414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867894"/>
            <a:ext cx="1872208" cy="1123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recomp\AppData\Local\Temp\Rar$DIa3004.26428\IMG_20210406_10165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8269" y="2212782"/>
            <a:ext cx="1256974" cy="1458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recomp\AppData\Local\Temp\Rar$DIa3004.44028\IMG_20210406_101117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3075" y="981204"/>
            <a:ext cx="1512168" cy="1134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recomp\AppData\Local\Temp\Rar$DIa3004.24306\IMG_20210406_101428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7688" y="3773516"/>
            <a:ext cx="1916832" cy="1233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C:\Users\recomp\AppData\Local\Temp\Rar$DIa3004.17328\IMG_20210406_15414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2032" y="4020294"/>
            <a:ext cx="1872208" cy="1123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68581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526206"/>
            <a:ext cx="8328169" cy="351345"/>
          </a:xfrm>
        </p:spPr>
        <p:txBody>
          <a:bodyPr>
            <a:normAutofit/>
          </a:bodyPr>
          <a:lstStyle/>
          <a:p>
            <a:pPr algn="ctr"/>
            <a:r>
              <a:rPr lang="ru-RU" sz="1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Детско- родительский форум родного языка посвященный </a:t>
            </a:r>
            <a:r>
              <a:rPr lang="ru-RU" sz="14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Г.Тукаю</a:t>
            </a:r>
            <a:endParaRPr lang="ru-RU" sz="1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11560" y="248665"/>
            <a:ext cx="8075240" cy="2775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МБДОУ «Детский сад № 17 «</a:t>
            </a:r>
            <a:r>
              <a:rPr lang="ru-RU" sz="14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Шатлык</a:t>
            </a:r>
            <a:r>
              <a:rPr lang="ru-RU" sz="1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» г. Нурлат РТ</a:t>
            </a:r>
            <a:endParaRPr lang="ru-RU" sz="14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Выноска-облако 8"/>
          <p:cNvSpPr/>
          <p:nvPr/>
        </p:nvSpPr>
        <p:spPr>
          <a:xfrm>
            <a:off x="2740968" y="1491630"/>
            <a:ext cx="3816424" cy="2592288"/>
          </a:xfrm>
          <a:prstGeom prst="cloudCallout">
            <a:avLst>
              <a:gd name="adj1" fmla="val -14932"/>
              <a:gd name="adj2" fmla="val 47989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74468" y="-24504"/>
            <a:ext cx="2067638" cy="902055"/>
          </a:xfrm>
          <a:prstGeom prst="rect">
            <a:avLst/>
          </a:prstGeom>
        </p:spPr>
      </p:pic>
      <p:pic>
        <p:nvPicPr>
          <p:cNvPr id="1026" name="Picture 2" descr="C:\Users\пк\Desktop\IMG_20210210_092344_resized_20210414_12481163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1097142"/>
            <a:ext cx="1907661" cy="1224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пк\Desktop\2021-04-14-13-06-5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094" y="1181995"/>
            <a:ext cx="1872208" cy="112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пк\Desktop\IMG_20210316_145813_resized_20210414_12573449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442" y="2499742"/>
            <a:ext cx="1800200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пк\Desktop\IMG-20210309-WA0045 (1)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7718" y="3676719"/>
            <a:ext cx="1726344" cy="1324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пк\Downloads\IMG-20210414-WA0034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427734"/>
            <a:ext cx="1810544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пк\Downloads\IMG-20210414-WA0041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3725579"/>
            <a:ext cx="1584176" cy="1275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203848" y="1635646"/>
            <a:ext cx="3096344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b="1" i="1" dirty="0" smtClean="0"/>
          </a:p>
          <a:p>
            <a:r>
              <a:rPr lang="ru-RU" sz="1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нашем детском саду прошла неделя по творчеству </a:t>
            </a:r>
            <a:r>
              <a:rPr lang="ru-RU" sz="12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Г.Тукая</a:t>
            </a:r>
            <a:r>
              <a:rPr lang="ru-RU" sz="1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Продолжили знакомить  детей с жизнью и творчеством поэта. Развивали интерес, воспитывали любовь и бережное отношение к произведениям </a:t>
            </a:r>
            <a:r>
              <a:rPr lang="ru-RU" sz="12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Г.Тукая</a:t>
            </a:r>
            <a:r>
              <a:rPr lang="ru-RU" sz="1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Дети в месте родителями делали различные поделки, рисовали рисунки  .    А главное, что родители вместе с детьми проявили свое творческое начало.</a:t>
            </a:r>
            <a:endParaRPr lang="ru-RU" sz="1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79963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644323"/>
            <a:ext cx="8328169" cy="30477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Торжественное мероприятие посвящённое Дню родного языка и</a:t>
            </a:r>
            <a:br>
              <a:rPr lang="ru-RU" sz="1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135-летию со дня рождению </a:t>
            </a:r>
            <a:r>
              <a:rPr lang="ru-RU" sz="16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Г.Тукая</a:t>
            </a:r>
            <a:endParaRPr lang="ru-RU" sz="1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11560" y="248665"/>
            <a:ext cx="8075240" cy="2775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МБДОУ «Детский сад № 17 «</a:t>
            </a:r>
            <a:r>
              <a:rPr lang="ru-RU" sz="20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Шатлык</a:t>
            </a:r>
            <a:r>
              <a:rPr lang="ru-RU" sz="20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» г. Нурлат РТ</a:t>
            </a:r>
            <a:endParaRPr lang="ru-RU" sz="20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Выноска-облако 8"/>
          <p:cNvSpPr/>
          <p:nvPr/>
        </p:nvSpPr>
        <p:spPr>
          <a:xfrm>
            <a:off x="2714612" y="1071552"/>
            <a:ext cx="3816424" cy="3298118"/>
          </a:xfrm>
          <a:prstGeom prst="cloudCallout">
            <a:avLst>
              <a:gd name="adj1" fmla="val -14932"/>
              <a:gd name="adj2" fmla="val 47989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детском саду прошло мероприятие посвящённое  Дню рождения </a:t>
            </a:r>
            <a:r>
              <a:rPr lang="ru-RU" sz="1200" b="1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Габдуллы</a:t>
            </a:r>
            <a:r>
              <a:rPr lang="ru-RU" sz="12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Тукая. </a:t>
            </a:r>
            <a:r>
              <a:rPr lang="ru-RU" sz="12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В </a:t>
            </a:r>
            <a:r>
              <a:rPr lang="ru-RU" sz="12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мероприятии участвовали </a:t>
            </a:r>
            <a:r>
              <a:rPr lang="ru-RU" sz="12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педагоги, </a:t>
            </a:r>
            <a:r>
              <a:rPr lang="ru-RU" sz="12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дети </a:t>
            </a:r>
            <a:r>
              <a:rPr lang="ru-RU" sz="12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среднего,  </a:t>
            </a:r>
            <a:r>
              <a:rPr lang="ru-RU" sz="12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старшего и подготовительного дошкольного возраста . На мероприятии дети читали стихи поэта,  инсценировали стихотворение «Забавный ученик»,»Ребёнок и мотылёк» отгадывали загадки  о временах года , вспоминали  сказки Г.Тукая</a:t>
            </a:r>
            <a:endParaRPr lang="ru-RU" sz="12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74468" y="-24504"/>
            <a:ext cx="2067638" cy="902055"/>
          </a:xfrm>
          <a:prstGeom prst="rect">
            <a:avLst/>
          </a:prstGeom>
        </p:spPr>
      </p:pic>
      <p:pic>
        <p:nvPicPr>
          <p:cNvPr id="3" name="Picture 2" descr="C:\Users\Диана\Desktop\IMG-20210422-WA001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2976" y="1000114"/>
            <a:ext cx="1571636" cy="1256397"/>
          </a:xfrm>
          <a:prstGeom prst="rect">
            <a:avLst/>
          </a:prstGeom>
          <a:noFill/>
        </p:spPr>
      </p:pic>
      <p:pic>
        <p:nvPicPr>
          <p:cNvPr id="5" name="Picture 3" descr="C:\Users\Диана\Desktop\IMG-20210422-WA001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576" y="2343467"/>
            <a:ext cx="1571636" cy="1214445"/>
          </a:xfrm>
          <a:prstGeom prst="rect">
            <a:avLst/>
          </a:prstGeom>
          <a:noFill/>
        </p:spPr>
      </p:pic>
      <p:pic>
        <p:nvPicPr>
          <p:cNvPr id="7" name="Picture 4" descr="C:\Users\Диана\Desktop\IMG-20210422-WA001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42976" y="3643320"/>
            <a:ext cx="1571636" cy="1382825"/>
          </a:xfrm>
          <a:prstGeom prst="rect">
            <a:avLst/>
          </a:prstGeom>
          <a:noFill/>
        </p:spPr>
      </p:pic>
      <p:pic>
        <p:nvPicPr>
          <p:cNvPr id="8" name="Picture 5" descr="C:\Users\Диана\Desktop\IMG-20210422-WA001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32240" y="1000114"/>
            <a:ext cx="1571636" cy="1211596"/>
          </a:xfrm>
          <a:prstGeom prst="rect">
            <a:avLst/>
          </a:prstGeom>
          <a:noFill/>
        </p:spPr>
      </p:pic>
      <p:pic>
        <p:nvPicPr>
          <p:cNvPr id="10" name="Picture 6" descr="C:\Users\Диана\Desktop\IMG-20210422-WA0014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000892" y="2308470"/>
            <a:ext cx="1571636" cy="1186509"/>
          </a:xfrm>
          <a:prstGeom prst="rect">
            <a:avLst/>
          </a:prstGeom>
          <a:noFill/>
        </p:spPr>
      </p:pic>
      <p:pic>
        <p:nvPicPr>
          <p:cNvPr id="11" name="Picture 7" descr="C:\Users\Диана\Desktop\IMG-20210422-WA0009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215074" y="3643319"/>
            <a:ext cx="1571636" cy="13828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67996384"/>
      </p:ext>
    </p:extLst>
  </p:cSld>
  <p:clrMapOvr>
    <a:masterClrMapping/>
  </p:clrMapOvr>
</p:sld>
</file>

<file path=ppt/theme/theme1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3457</TotalTime>
  <Words>465</Words>
  <Application>Microsoft Office PowerPoint</Application>
  <PresentationFormat>Экран (16:9)</PresentationFormat>
  <Paragraphs>55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2_Тема Office</vt:lpstr>
      <vt:lpstr>Презентация PowerPoint</vt:lpstr>
      <vt:lpstr> МБДОУ «Детский сад №17 «Шатлык» г. Нурлат РТ по проведенным мероприятиям в рамках Года родных языков и народного единства за  апрель 2021 года  </vt:lpstr>
      <vt:lpstr>ФОТОРЕПОРТАЖ</vt:lpstr>
      <vt:lpstr>МБДОУ «Детский сад №17 «Шатлык» г. Нурлат РТ Выставка рисунков, поделок посвященная творществу Г.Тукая (работа с родителями) </vt:lpstr>
      <vt:lpstr>      МБДОУ «Детский сад №17 «Шатлык» г. Нурлат РТ Просмотр с   детьми презентации о жизни и творчестве Габдуллы Тукая.  Беседа «На каком языке говорят мама и  папа» </vt:lpstr>
      <vt:lpstr>Детско- родительский форум родного языка посвященный Г.Тукаю</vt:lpstr>
      <vt:lpstr>Торжественное мероприятие посвящённое Дню родного языка и  135-летию со дня рождению Г.Тукая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Ковалева Валерия Юрьевна</dc:creator>
  <cp:lastModifiedBy>Гульназ</cp:lastModifiedBy>
  <cp:revision>452</cp:revision>
  <cp:lastPrinted>2021-02-01T07:48:05Z</cp:lastPrinted>
  <dcterms:created xsi:type="dcterms:W3CDTF">2015-10-13T08:15:21Z</dcterms:created>
  <dcterms:modified xsi:type="dcterms:W3CDTF">2021-05-14T08:21:35Z</dcterms:modified>
</cp:coreProperties>
</file>