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5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МАДОУ «Батыр»№111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1"/>
                </a:solidFill>
              </a:rPr>
              <a:t>Польза профилактических прививок</a:t>
            </a:r>
            <a:endParaRPr lang="ru-RU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114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что такое профилактические </a:t>
            </a:r>
            <a:r>
              <a:rPr lang="ru-RU" dirty="0"/>
              <a:t>прививки?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276871"/>
            <a:ext cx="82809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прививки представляют собой метод иммунизации человека против определенных инфекционных заболеваний, в ходе которого в организм вводятся различные частицы, способные привести к выработке устойчивой невосприимчивости к патологии.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профилактические прививки предполагают введение вакцины, которая представляет собой иммунобиологический препарат.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Впоследствии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именно эти антитела и обеспечивают защиту от инфекции.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97803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1" y="2410691"/>
            <a:ext cx="874281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против </a:t>
            </a:r>
            <a:r>
              <a:rPr lang="ru-RU" dirty="0"/>
              <a:t>гепатита </a:t>
            </a:r>
            <a:r>
              <a:rPr lang="ru-RU" dirty="0" smtClean="0"/>
              <a:t>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 </a:t>
            </a:r>
            <a:r>
              <a:rPr lang="ru-RU" dirty="0"/>
              <a:t>против туберкулеза – только </a:t>
            </a:r>
            <a:r>
              <a:rPr lang="ru-RU" dirty="0" smtClean="0"/>
              <a:t>детям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 дифтерии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 коклюша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Столбняка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гемофильной палочки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Полиомиелита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Кори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Краснухи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паротита </a:t>
            </a:r>
            <a:r>
              <a:rPr lang="ru-RU" dirty="0"/>
              <a:t>(свинки</a:t>
            </a:r>
            <a:r>
              <a:rPr lang="ru-RU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 гриппа</a:t>
            </a:r>
          </a:p>
          <a:p>
            <a:endParaRPr lang="ru-RU" dirty="0">
              <a:effectLst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58417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На сегодняшний день в России в список профилактических прививок включены 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следующие вакцины, которые ставят детям и взрослым: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60990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1672"/>
            <a:ext cx="8640960" cy="6303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4303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2298584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Данные документы заводятся на каждого ребенка, проживающего в районе, посещающего детский сад, школу, колледж или училище. 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305342"/>
            <a:ext cx="84249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i="1" dirty="0" smtClean="0"/>
          </a:p>
          <a:p>
            <a:pPr algn="ctr"/>
            <a:r>
              <a:rPr lang="ru-RU" sz="2000" i="1" dirty="0" smtClean="0"/>
              <a:t>Индивидуальная </a:t>
            </a:r>
            <a:r>
              <a:rPr lang="ru-RU" sz="2000" i="1" dirty="0"/>
              <a:t>программа профилактических прививок ребенка разрабатывается и отражается в следующей медицинской документации</a:t>
            </a:r>
            <a:r>
              <a:rPr lang="ru-RU" i="1" dirty="0" smtClean="0"/>
              <a:t>:</a:t>
            </a:r>
          </a:p>
          <a:p>
            <a:pPr algn="ctr"/>
            <a:endParaRPr lang="ru-RU" sz="2000" i="1" dirty="0" smtClean="0"/>
          </a:p>
          <a:p>
            <a:r>
              <a:rPr lang="ru-RU" dirty="0" smtClean="0"/>
              <a:t> </a:t>
            </a:r>
            <a:r>
              <a:rPr lang="ru-RU" sz="2000" dirty="0"/>
              <a:t>1. Карта профилактических прививок – форма 063/у. </a:t>
            </a:r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2</a:t>
            </a:r>
            <a:r>
              <a:rPr lang="ru-RU" sz="2000" dirty="0"/>
              <a:t>. История развития ребенка – форма 112/у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 </a:t>
            </a:r>
          </a:p>
          <a:p>
            <a:r>
              <a:rPr lang="ru-RU" sz="2000" dirty="0" smtClean="0"/>
              <a:t>3</a:t>
            </a:r>
            <a:r>
              <a:rPr lang="ru-RU" sz="2000" dirty="0"/>
              <a:t>. Медицинская карта ребенка – форма 026/у. </a:t>
            </a:r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4</a:t>
            </a:r>
            <a:r>
              <a:rPr lang="ru-RU" sz="2000" dirty="0"/>
              <a:t>. Вкладыш для медицинской карты амбулаторного больного – форма 025/у (для подростков). 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14393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080120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dirty="0" smtClean="0">
                <a:solidFill>
                  <a:schemeClr val="tx1"/>
                </a:solidFill>
              </a:rPr>
              <a:t>Что </a:t>
            </a:r>
            <a:r>
              <a:rPr lang="ru-RU" sz="2400" dirty="0">
                <a:solidFill>
                  <a:schemeClr val="tx1"/>
                </a:solidFill>
              </a:rPr>
              <a:t>влечет за собой отсутствие профилактической </a:t>
            </a:r>
            <a:r>
              <a:rPr lang="ru-RU" sz="2400" dirty="0" smtClean="0">
                <a:solidFill>
                  <a:schemeClr val="tx1"/>
                </a:solidFill>
              </a:rPr>
              <a:t>вакцинации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r>
              <a:rPr lang="ru-RU" sz="2000" dirty="0" smtClean="0">
                <a:solidFill>
                  <a:schemeClr val="tx1"/>
                </a:solidFill>
              </a:rPr>
              <a:t>Отсутствие </a:t>
            </a:r>
            <a:r>
              <a:rPr lang="ru-RU" sz="2000" dirty="0">
                <a:solidFill>
                  <a:schemeClr val="tx1"/>
                </a:solidFill>
              </a:rPr>
              <a:t>профилактических прививок влечёт за собой следующие последствия, согласно закону Министерства Здравоохранения Российской Федерации № 157 Ф3 от 17. 09. 1998 года, </a:t>
            </a:r>
            <a:r>
              <a:rPr lang="ru-RU" sz="2000" dirty="0" smtClean="0">
                <a:solidFill>
                  <a:schemeClr val="tx1"/>
                </a:solidFill>
              </a:rPr>
              <a:t>статья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1. Запрет для граждан на выезд в страны, пребывание в которых, в соответствии с международными медико-санитарными правилами либо международными договорами Российской Федерации, требует конкретных профилактических прививок. </a:t>
            </a: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2</a:t>
            </a:r>
            <a:r>
              <a:rPr lang="ru-RU" sz="2000" dirty="0">
                <a:solidFill>
                  <a:schemeClr val="tx1"/>
                </a:solidFill>
              </a:rPr>
              <a:t>. Временный отказ в приёме граждан в образовательные и оздоровительные учреждения в случае возникновения массовых инфекционных заболеваний, или при угрозе возникновения эпидемий. </a:t>
            </a: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3</a:t>
            </a:r>
            <a:r>
              <a:rPr lang="ru-RU" sz="2000" dirty="0">
                <a:solidFill>
                  <a:schemeClr val="tx1"/>
                </a:solidFill>
              </a:rPr>
              <a:t>. Отказ в приёме граждан на работы или отстранение граждан от работ, выполнение которых связано с высоким риском заболевания инфекционными болезнями. </a:t>
            </a: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Перечень </a:t>
            </a:r>
            <a:r>
              <a:rPr lang="ru-RU" sz="2000" dirty="0">
                <a:solidFill>
                  <a:schemeClr val="tx1"/>
                </a:solidFill>
              </a:rPr>
              <a:t>работ, выполнение которых связано с высоким риском заболевания инфекционными болезнями, требует обязательного проведения профилактических прививок, устанавливается уполномоченным Правительством Российской Федерации федеральным органом исполнительной власти.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186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chemeClr val="tx1"/>
                </a:solidFill>
              </a:rPr>
              <a:t/>
            </a:r>
            <a:br>
              <a:rPr lang="ru-RU" sz="3100" dirty="0" smtClean="0">
                <a:solidFill>
                  <a:schemeClr val="tx1"/>
                </a:solidFill>
              </a:rPr>
            </a:br>
            <a:r>
              <a:rPr lang="ru-RU" sz="3100" dirty="0">
                <a:solidFill>
                  <a:schemeClr val="tx1"/>
                </a:solidFill>
              </a:rPr>
              <a:t/>
            </a:r>
            <a:br>
              <a:rPr lang="ru-RU" sz="3100" dirty="0">
                <a:solidFill>
                  <a:schemeClr val="tx1"/>
                </a:solidFill>
              </a:rPr>
            </a:br>
            <a:r>
              <a:rPr lang="ru-RU" sz="3100" dirty="0" smtClean="0">
                <a:solidFill>
                  <a:schemeClr val="tx1"/>
                </a:solidFill>
              </a:rPr>
              <a:t/>
            </a:r>
            <a:br>
              <a:rPr lang="ru-RU" sz="3100" dirty="0" smtClean="0">
                <a:solidFill>
                  <a:schemeClr val="tx1"/>
                </a:solidFill>
              </a:rPr>
            </a:br>
            <a:r>
              <a:rPr lang="ru-RU" sz="3100" dirty="0" smtClean="0">
                <a:solidFill>
                  <a:schemeClr val="tx1"/>
                </a:solidFill>
              </a:rPr>
              <a:t/>
            </a:r>
            <a:br>
              <a:rPr lang="ru-RU" sz="3100" dirty="0" smtClean="0">
                <a:solidFill>
                  <a:schemeClr val="tx1"/>
                </a:solidFill>
              </a:rPr>
            </a:br>
            <a:r>
              <a:rPr lang="ru-RU" sz="3100" dirty="0">
                <a:solidFill>
                  <a:schemeClr val="tx1"/>
                </a:solidFill>
              </a:rPr>
              <a:t/>
            </a:r>
            <a:br>
              <a:rPr lang="ru-RU" sz="3100" dirty="0">
                <a:solidFill>
                  <a:schemeClr val="tx1"/>
                </a:solidFill>
              </a:rPr>
            </a:br>
            <a:r>
              <a:rPr lang="ru-RU" sz="3100" dirty="0" smtClean="0">
                <a:solidFill>
                  <a:schemeClr val="tx1"/>
                </a:solidFill>
              </a:rPr>
              <a:t/>
            </a:r>
            <a:br>
              <a:rPr lang="ru-RU" sz="3100" dirty="0" smtClean="0">
                <a:solidFill>
                  <a:schemeClr val="tx1"/>
                </a:solidFill>
              </a:rPr>
            </a:br>
            <a:r>
              <a:rPr lang="ru-RU" sz="3100" dirty="0">
                <a:solidFill>
                  <a:schemeClr val="tx1"/>
                </a:solidFill>
              </a:rPr>
              <a:t/>
            </a:r>
            <a:br>
              <a:rPr lang="ru-RU" sz="3100" dirty="0">
                <a:solidFill>
                  <a:schemeClr val="tx1"/>
                </a:solidFill>
              </a:rPr>
            </a:br>
            <a:r>
              <a:rPr lang="ru-RU" sz="3100" dirty="0" smtClean="0">
                <a:solidFill>
                  <a:schemeClr val="tx1"/>
                </a:solidFill>
              </a:rPr>
              <a:t/>
            </a:r>
            <a:br>
              <a:rPr lang="ru-RU" sz="3100" dirty="0" smtClean="0">
                <a:solidFill>
                  <a:schemeClr val="tx1"/>
                </a:solidFill>
              </a:rPr>
            </a:br>
            <a:r>
              <a:rPr lang="ru-RU" sz="3100" dirty="0">
                <a:solidFill>
                  <a:schemeClr val="tx1"/>
                </a:solidFill>
              </a:rPr>
              <a:t/>
            </a:r>
            <a:br>
              <a:rPr lang="ru-RU" sz="3100" dirty="0">
                <a:solidFill>
                  <a:schemeClr val="tx1"/>
                </a:solidFill>
              </a:rPr>
            </a:br>
            <a:r>
              <a:rPr lang="ru-RU" sz="3100" dirty="0" smtClean="0">
                <a:solidFill>
                  <a:schemeClr val="tx1"/>
                </a:solidFill>
              </a:rPr>
              <a:t>Профилактическая </a:t>
            </a:r>
            <a:r>
              <a:rPr lang="ru-RU" sz="3100" dirty="0">
                <a:solidFill>
                  <a:schemeClr val="tx1"/>
                </a:solidFill>
              </a:rPr>
              <a:t>вакцинация в детском </a:t>
            </a:r>
            <a:r>
              <a:rPr lang="ru-RU" sz="3100" dirty="0" smtClean="0">
                <a:solidFill>
                  <a:schemeClr val="tx1"/>
                </a:solidFill>
              </a:rPr>
              <a:t>саду</a:t>
            </a:r>
            <a:br>
              <a:rPr lang="ru-RU" sz="3100" dirty="0" smtClean="0">
                <a:solidFill>
                  <a:schemeClr val="tx1"/>
                </a:solidFill>
              </a:rPr>
            </a:br>
            <a:r>
              <a:rPr lang="ru-RU" sz="3100" dirty="0">
                <a:solidFill>
                  <a:schemeClr val="tx1"/>
                </a:solidFill>
              </a:rPr>
              <a:t/>
            </a:r>
            <a:br>
              <a:rPr lang="ru-RU" sz="3100" dirty="0">
                <a:solidFill>
                  <a:schemeClr val="tx1"/>
                </a:solidFill>
              </a:rPr>
            </a:br>
            <a:r>
              <a:rPr lang="ru-RU" sz="3100" dirty="0" smtClean="0">
                <a:solidFill>
                  <a:schemeClr val="tx1"/>
                </a:solidFill>
              </a:rPr>
              <a:t/>
            </a:r>
            <a:br>
              <a:rPr lang="ru-RU" sz="3100" dirty="0" smtClean="0">
                <a:solidFill>
                  <a:schemeClr val="tx1"/>
                </a:solidFill>
              </a:rPr>
            </a:br>
            <a:r>
              <a:rPr lang="ru-RU" sz="3100" dirty="0">
                <a:solidFill>
                  <a:schemeClr val="tx1"/>
                </a:solidFill>
              </a:rPr>
              <a:t/>
            </a:r>
            <a:br>
              <a:rPr lang="ru-RU" sz="3100" dirty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Профилактическая </a:t>
            </a:r>
            <a:r>
              <a:rPr lang="ru-RU" sz="2000" dirty="0">
                <a:solidFill>
                  <a:schemeClr val="tx1"/>
                </a:solidFill>
              </a:rPr>
              <a:t>вакцинация может проводиться в индивидуальном порядке или организованно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Организованно прививки ставят детям, посещающим сады и школы, куда приходят специалисты по иммунизации с готовыми препаратами. В этом случае медицинские работники детского учреждения составляют прививочные планы, в которые включают тех детей, которым они требуются. Все сведения о проведённых манипуляциях в детском саду записывают в специальный прививочный лист (форма 063/у) или в медицинскую карту (форма 026/у – 2000). </a:t>
            </a: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Прививки </a:t>
            </a:r>
            <a:r>
              <a:rPr lang="ru-RU" sz="2000" dirty="0">
                <a:solidFill>
                  <a:schemeClr val="tx1"/>
                </a:solidFill>
              </a:rPr>
              <a:t>в детском саду проводятся только с согласия родителей или иных законных представителей ребенка. </a:t>
            </a: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endParaRPr lang="ru-RU" sz="20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76614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2874648"/>
          </a:xfrm>
        </p:spPr>
        <p:txBody>
          <a:bodyPr>
            <a:normAutofit/>
          </a:bodyPr>
          <a:lstStyle/>
          <a:p>
            <a:r>
              <a:rPr lang="ru-RU" sz="6000" dirty="0" smtClean="0">
                <a:solidFill>
                  <a:schemeClr val="tx1"/>
                </a:solidFill>
              </a:rPr>
              <a:t>Спасибо</a:t>
            </a:r>
            <a:r>
              <a:rPr lang="ru-RU" sz="6000" dirty="0" smtClean="0"/>
              <a:t> </a:t>
            </a:r>
            <a:r>
              <a:rPr lang="ru-RU" sz="6000" dirty="0" smtClean="0">
                <a:solidFill>
                  <a:schemeClr val="tx1"/>
                </a:solidFill>
              </a:rPr>
              <a:t>за внимание!</a:t>
            </a:r>
            <a:endParaRPr lang="ru-RU" sz="6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379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53</TotalTime>
  <Words>184</Words>
  <Application>Microsoft Office PowerPoint</Application>
  <PresentationFormat>Экран (4:3)</PresentationFormat>
  <Paragraphs>34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Волна</vt:lpstr>
      <vt:lpstr>МАДОУ «Батыр»№111</vt:lpstr>
      <vt:lpstr>что такое профилактические прививки?</vt:lpstr>
      <vt:lpstr>На сегодняшний день в России в список профилактических прививок включены  следующие вакцины, которые ставят детям и взрослым:   </vt:lpstr>
      <vt:lpstr>Презентация PowerPoint</vt:lpstr>
      <vt:lpstr>Данные документы заводятся на каждого ребенка, проживающего в районе, посещающего детский сад, школу, колледж или училище.     </vt:lpstr>
      <vt:lpstr>             Что влечет за собой отсутствие профилактической вакцинации  Отсутствие профилактических прививок влечёт за собой следующие последствия, согласно закону Министерства Здравоохранения Российской Федерации № 157 Ф3 от 17. 09. 1998 года, статья   1. Запрет для граждан на выезд в страны, пребывание в которых, в соответствии с международными медико-санитарными правилами либо международными договорами Российской Федерации, требует конкретных профилактических прививок.  2. Временный отказ в приёме граждан в образовательные и оздоровительные учреждения в случае возникновения массовых инфекционных заболеваний, или при угрозе возникновения эпидемий.  3. Отказ в приёме граждан на работы или отстранение граждан от работ, выполнение которых связано с высоким риском заболевания инфекционными болезнями.  Перечень работ, выполнение которых связано с высоким риском заболевания инфекционными болезнями, требует обязательного проведения профилактических прививок, устанавливается уполномоченным Правительством Российской Федерации федеральным органом исполнительной власти.      </vt:lpstr>
      <vt:lpstr>         Профилактическая вакцинация в детском саду    Профилактическая вакцинация может проводиться в индивидуальном порядке или организованно.  Организованно прививки ставят детям, посещающим сады и школы, куда приходят специалисты по иммунизации с готовыми препаратами. В этом случае медицинские работники детского учреждения составляют прививочные планы, в которые включают тех детей, которым они требуются. Все сведения о проведённых манипуляциях в детском саду записывают в специальный прививочный лист (форма 063/у) или в медицинскую карту (форма 026/у – 2000).  Прививки в детском саду проводятся только с согласия родителей или иных законных представителей ребенка.  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МАДОУ «Батыр»№111</dc:title>
  <dc:creator>user</dc:creator>
  <cp:lastModifiedBy>user</cp:lastModifiedBy>
  <cp:revision>8</cp:revision>
  <dcterms:created xsi:type="dcterms:W3CDTF">2018-01-10T05:01:28Z</dcterms:created>
  <dcterms:modified xsi:type="dcterms:W3CDTF">2018-01-10T06:06:21Z</dcterms:modified>
</cp:coreProperties>
</file>