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303" r:id="rId4"/>
    <p:sldId id="304" r:id="rId5"/>
    <p:sldId id="305" r:id="rId6"/>
    <p:sldId id="306" r:id="rId7"/>
    <p:sldId id="307" r:id="rId8"/>
    <p:sldId id="280" r:id="rId9"/>
    <p:sldId id="278" r:id="rId10"/>
    <p:sldId id="266" r:id="rId11"/>
    <p:sldId id="263" r:id="rId12"/>
    <p:sldId id="264" r:id="rId13"/>
    <p:sldId id="267" r:id="rId14"/>
    <p:sldId id="257" r:id="rId15"/>
    <p:sldId id="279" r:id="rId16"/>
    <p:sldId id="281" r:id="rId17"/>
    <p:sldId id="282" r:id="rId18"/>
    <p:sldId id="283" r:id="rId19"/>
    <p:sldId id="284" r:id="rId20"/>
    <p:sldId id="285" r:id="rId21"/>
    <p:sldId id="295" r:id="rId22"/>
    <p:sldId id="296" r:id="rId23"/>
    <p:sldId id="301" r:id="rId24"/>
    <p:sldId id="302" r:id="rId25"/>
    <p:sldId id="288" r:id="rId26"/>
    <p:sldId id="289" r:id="rId27"/>
    <p:sldId id="290" r:id="rId28"/>
    <p:sldId id="291" r:id="rId29"/>
    <p:sldId id="292" r:id="rId30"/>
    <p:sldId id="297" r:id="rId31"/>
    <p:sldId id="298" r:id="rId32"/>
    <p:sldId id="299" r:id="rId33"/>
    <p:sldId id="300" r:id="rId34"/>
  </p:sldIdLst>
  <p:sldSz cx="12192000" cy="6858000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41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96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84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06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4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97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73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0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49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82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31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315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840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103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622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82194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01295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201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202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804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404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087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3769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CEE68-549B-4F6A-8C99-8B470C2F9773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E8E03-D01F-4E86-B2AA-7E178D747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627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6B41E-EF55-4F0E-A4C9-CAC5CD2F4231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E27DF-BCA3-4F43-BB0E-BFB63EF52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75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733F2-8080-48D4-9E33-9A90240A49C8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112F7-911D-4BB2-BEC1-F3C8EACA0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116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873D-FB7D-4D74-8B8A-DBC76F7D7448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3EA3C-71C6-4617-A5CF-1E48EECBB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598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0610A-F19F-45F4-88CE-143C809C677C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13AC8-D632-4F68-8152-0E3B47CEE1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249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8C5BC-FA1A-4734-B990-EE16762AF2FB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E0BA-1FD8-4FBF-9060-5E65BD069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7330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55620-8417-403D-8EB4-5D2575B0065F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934B-F92A-4ACF-8697-3B350C568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7092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17B79-98CB-4F0B-8033-3B4080F46699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6117-294E-4906-9AC1-6FB815A81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8337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196D1-2AF0-40B1-A1B5-3F8CCFC1A5CF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CB748-A3FF-4218-BD34-A20E8858E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935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323AD-5F3C-4D97-8229-6C8DB567B8C5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D3549-2BD8-4DF5-A160-1E795802F9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457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AF464-FCA9-4D84-B6C8-986ACA641AFA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E200C-902F-4A56-858A-6F74AC921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024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499DA-61DD-4B71-BEA6-41D11BE2CE37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CF71A-D227-40B3-8A6E-9331E9F6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59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9DFC8A6-81B0-455B-9277-7811E4F08428}" type="datetimeFigureOut">
              <a:rPr lang="ru-RU" smtClean="0"/>
              <a:pPr/>
              <a:t>21.01.2019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6858E74-B92F-4534-9083-F3A6567558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408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016AC1-4E4E-4DDC-BA60-0138DBFA8810}" type="datetimeFigureOut">
              <a:rPr lang="ru-RU"/>
              <a:pPr>
                <a:defRPr/>
              </a:pPr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235EB8-6617-49D4-B1C8-8C3B6AF9E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3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5720" y="1556792"/>
            <a:ext cx="6800800" cy="2016224"/>
          </a:xfrm>
        </p:spPr>
        <p:txBody>
          <a:bodyPr>
            <a:normAutofit/>
          </a:bodyPr>
          <a:lstStyle/>
          <a:p>
            <a:r>
              <a:rPr lang="ru-RU" dirty="0" smtClean="0"/>
              <a:t>СТРАТЕГИЯ И ТАКТИКА РАЗВИТИЯ ОБРАЗОВАНИЯ </a:t>
            </a:r>
            <a:br>
              <a:rPr lang="ru-RU" dirty="0" smtClean="0"/>
            </a:br>
            <a:r>
              <a:rPr lang="ru-RU" dirty="0" smtClean="0"/>
              <a:t>В ХХ</a:t>
            </a:r>
            <a:r>
              <a:rPr lang="en-US" dirty="0" smtClean="0"/>
              <a:t>I </a:t>
            </a:r>
            <a:r>
              <a:rPr lang="ru-RU" dirty="0" smtClean="0"/>
              <a:t>ВЕКЕ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86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УГРОЗЫ И ВЫЗОВЫ СОВРЕМЕННОСТИ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79576" y="1844824"/>
            <a:ext cx="5873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Century Schoolbook"/>
              </a:rPr>
              <a:t> - </a:t>
            </a:r>
            <a:r>
              <a:rPr lang="ru-RU" b="1" dirty="0">
                <a:solidFill>
                  <a:prstClr val="black"/>
                </a:solidFill>
                <a:latin typeface="Century Schoolbook"/>
              </a:rPr>
              <a:t>ПРОБЛЕМА ГЕНЕТИЧЕСКОЙ УСТАЛОСТИ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1585" y="2420888"/>
            <a:ext cx="6479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- ГЛОБАЛЬНЫЕ  ДЕМОГРАФИЧЕСКИЕ СДВИГИ 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1585" y="3212977"/>
            <a:ext cx="7061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b="1" dirty="0">
                <a:solidFill>
                  <a:prstClr val="black"/>
                </a:solidFill>
                <a:latin typeface="Century Schoolbook"/>
              </a:rPr>
              <a:t> НАРАСТАНИЕ МЕЖЭТНИЧЕСКОЙ И </a:t>
            </a:r>
          </a:p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      МЕЖКОНФЕССИОНАЛЬНОЙ НАПРЯЖЕННОСТИ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7608" y="458112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Century Schoolbook"/>
              </a:rPr>
              <a:t>(мировоззренческий, нравственный, психологический) 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585" y="4149080"/>
            <a:ext cx="7157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- ТРОЙНОЙ КРИЗИС, ПЕРЕЖИВАЕМЫЙ ОБЩЕСТВОМ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183049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СТРАТЕГИЯ И ТАКТИКА ПРОТИВОДЕЙСТВИЯ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63553" y="1700809"/>
            <a:ext cx="6061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Century Schoolbook"/>
              </a:rPr>
              <a:t>- </a:t>
            </a:r>
            <a:r>
              <a:rPr lang="ru-RU" b="1" dirty="0">
                <a:solidFill>
                  <a:prstClr val="black"/>
                </a:solidFill>
                <a:latin typeface="Century Schoolbook"/>
              </a:rPr>
              <a:t>РАННЯЯ КОМПЛЕКСНАЯ ДИАГНОСТИКА И </a:t>
            </a:r>
          </a:p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entury Schoolbook"/>
              </a:rPr>
              <a:t>                       КОРРЕКЦИЯ ЗДОРОВЬЯ ДЕТЕЙ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3553" y="2348880"/>
            <a:ext cx="64155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b="1" dirty="0">
                <a:solidFill>
                  <a:prstClr val="black"/>
                </a:solidFill>
                <a:latin typeface="Century Schoolbook"/>
              </a:rPr>
              <a:t> МЕДИКО - ПСИХОЛОГО - ПЕДАГОГИЧЕСКОЕ </a:t>
            </a:r>
          </a:p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entury Schoolbook"/>
              </a:rPr>
              <a:t>   СОПРОВОЖДЕНИЕ ДЕТЕЙ  НА ВСЕХ ЭТАПАХ </a:t>
            </a:r>
          </a:p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entury Schoolbook"/>
              </a:rPr>
              <a:t>                                            ОБУЧЕНИЯ И РАЗВИТИЯ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3553" y="3356993"/>
            <a:ext cx="6764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b="1" dirty="0">
                <a:solidFill>
                  <a:prstClr val="black"/>
                </a:solidFill>
                <a:latin typeface="Century Schoolbook"/>
              </a:rPr>
              <a:t> ГАРМОНИЗАЦИЯ СОЦИАЛЬНОЙ И ОБУЧАЮЩЕЙ</a:t>
            </a:r>
          </a:p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entury Schoolbook"/>
              </a:rPr>
              <a:t>                                         ФУНКЦИИ ШКОЛЫ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3552" y="4149081"/>
            <a:ext cx="6987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- ГИБКОЕ СОЧЕТАНИЕ ДИФФЕРЕЦИРОВАННОГО И </a:t>
            </a:r>
          </a:p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          ИНТЕГРИРОВАННОГО  ОБУЧЕНИЯ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5560" y="4941168"/>
            <a:ext cx="6797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Century Schoolbook"/>
              </a:rPr>
              <a:t>- ГАРМОНИЗАЦИЯ ПЕДАГОГИЧЕСКИХ ПАРАДИГМ</a:t>
            </a:r>
            <a:endParaRPr lang="ru-RU" b="1" dirty="0">
              <a:solidFill>
                <a:prstClr val="black"/>
              </a:solidFill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291471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56238" y="95250"/>
            <a:ext cx="8968154" cy="1907931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Обеспечение равных условий для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получения качественного образования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всех категорий детей</a:t>
            </a:r>
            <a:endParaRPr kumimoji="0" lang="ru-RU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797999" y="2076449"/>
            <a:ext cx="484632" cy="738554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71750" y="2904388"/>
            <a:ext cx="6937130" cy="1169375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Реализация концепции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инклюзивного образования</a:t>
            </a:r>
            <a:endParaRPr kumimoji="0" lang="ru-RU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5797999" y="4163148"/>
            <a:ext cx="484632" cy="698998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14400" y="4951531"/>
            <a:ext cx="10392507" cy="183906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Необходимость овладения педагогами новыми профессиональными компетенциями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(профессиональный стандарт педагога)</a:t>
            </a:r>
            <a:endParaRPr kumimoji="0" lang="ru-RU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001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 descr="2u9hf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6500" y="3187701"/>
            <a:ext cx="3017838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809750" y="285750"/>
            <a:ext cx="8643938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prstClr val="black"/>
                </a:solidFill>
                <a:latin typeface="Calibri"/>
                <a:cs typeface="Arial" charset="0"/>
              </a:rPr>
              <a:t>«</a:t>
            </a:r>
            <a:r>
              <a:rPr lang="ru-RU" sz="2800" b="1" dirty="0">
                <a:solidFill>
                  <a:srgbClr val="C0504D">
                    <a:lumMod val="75000"/>
                  </a:srgbClr>
                </a:solidFill>
                <a:latin typeface="Calibri"/>
                <a:cs typeface="Arial" charset="0"/>
              </a:rPr>
              <a:t>Стандарт» уязвимость в педагогической среде самого термина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  <a:latin typeface="Calibri"/>
                <a:cs typeface="Arial" charset="0"/>
              </a:rPr>
              <a:t>Стандарт – антитеза творчества</a:t>
            </a:r>
          </a:p>
          <a:p>
            <a:pPr marL="457200" indent="-457200">
              <a:buFontTx/>
              <a:buAutoNum type="arabicPeriod" startAt="2"/>
              <a:defRPr/>
            </a:pPr>
            <a:r>
              <a:rPr lang="ru-RU" sz="2000" dirty="0">
                <a:solidFill>
                  <a:prstClr val="black"/>
                </a:solidFill>
                <a:latin typeface="Calibri"/>
                <a:cs typeface="Arial" charset="0"/>
              </a:rPr>
              <a:t>Стандарт – ограничитель свободы учителя</a:t>
            </a:r>
          </a:p>
          <a:p>
            <a:pPr marL="457200" indent="-457200">
              <a:buFontTx/>
              <a:buAutoNum type="arabicPeriod" startAt="2"/>
              <a:defRPr/>
            </a:pPr>
            <a:r>
              <a:rPr lang="ru-RU" sz="2000" dirty="0">
                <a:solidFill>
                  <a:prstClr val="black"/>
                </a:solidFill>
                <a:latin typeface="Calibri"/>
                <a:cs typeface="Arial" charset="0"/>
              </a:rPr>
              <a:t>Стандарт – способ  мелочной регламентации</a:t>
            </a:r>
          </a:p>
          <a:p>
            <a:pPr marL="457200" indent="-457200">
              <a:buFontTx/>
              <a:buAutoNum type="arabicPeriod" startAt="2"/>
              <a:defRPr/>
            </a:pPr>
            <a:r>
              <a:rPr lang="ru-RU" sz="2000" dirty="0">
                <a:solidFill>
                  <a:prstClr val="black"/>
                </a:solidFill>
                <a:latin typeface="Calibri"/>
                <a:cs typeface="Arial" charset="0"/>
              </a:rPr>
              <a:t>Стандарт – инструмент тотального контроля</a:t>
            </a:r>
          </a:p>
          <a:p>
            <a:pPr marL="457200" indent="-457200">
              <a:buFontTx/>
              <a:buAutoNum type="arabicPeriod" startAt="2"/>
              <a:defRPr/>
            </a:pPr>
            <a:r>
              <a:rPr lang="ru-RU" sz="2000" dirty="0">
                <a:solidFill>
                  <a:prstClr val="black"/>
                </a:solidFill>
                <a:latin typeface="Calibri"/>
                <a:cs typeface="Arial" charset="0"/>
              </a:rPr>
              <a:t>Стандарт – признак восстановления административно-командной системы управления образованием</a:t>
            </a:r>
          </a:p>
        </p:txBody>
      </p:sp>
    </p:spTree>
    <p:extLst>
      <p:ext uri="{BB962C8B-B14F-4D97-AF65-F5344CB8AC3E}">
        <p14:creationId xmlns:p14="http://schemas.microsoft.com/office/powerpoint/2010/main" val="11781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97" y="793492"/>
            <a:ext cx="10340546" cy="5203653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Внедрение профессионального стандарта педагога.</a:t>
            </a:r>
            <a:br>
              <a:rPr lang="ru-RU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(Системный подход)</a:t>
            </a:r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604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9922" y="260350"/>
            <a:ext cx="3595411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Прямоугольник 4"/>
          <p:cNvSpPr>
            <a:spLocks noChangeArrowheads="1"/>
          </p:cNvSpPr>
          <p:nvPr/>
        </p:nvSpPr>
        <p:spPr bwMode="auto">
          <a:xfrm>
            <a:off x="5422901" y="981075"/>
            <a:ext cx="65764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>
                <a:latin typeface="Calibri" pitchFamily="34" charset="0"/>
              </a:rPr>
              <a:t>«В деле обучения и воспитания, во всем школьном деле ничего нельзя улучшить, минуя голову учителя».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1958" y="4293096"/>
            <a:ext cx="362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Константин Дмитриевич Ушинский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31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12" y="0"/>
            <a:ext cx="10972800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НЕОБХОДИМОСТЬ ПЕРИОДИЧЕСКОГО ПЕРЕСМОТРА ПРОФЕССИОНАЛЬНОГО СТАНДАРТА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624417" y="1052513"/>
            <a:ext cx="10972800" cy="431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000" b="1" smtClean="0"/>
              <a:t>Меняется мир – меняется стандарт</a:t>
            </a:r>
          </a:p>
        </p:txBody>
      </p:sp>
      <p:pic>
        <p:nvPicPr>
          <p:cNvPr id="19459" name="Рисунок 4" descr="_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3686" y="1484314"/>
            <a:ext cx="2701482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5" descr="kin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3313" y="1484313"/>
            <a:ext cx="2540899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334434" y="3500439"/>
            <a:ext cx="112331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Необходимость наполнения профессионального стандарта учителя новыми </a:t>
            </a:r>
            <a:r>
              <a:rPr lang="ru-RU" sz="2000" dirty="0" smtClean="0">
                <a:latin typeface="Calibri" pitchFamily="34" charset="0"/>
              </a:rPr>
              <a:t>компетенциями: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239185" y="4149726"/>
            <a:ext cx="1171363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Работа с одаренными </a:t>
            </a:r>
            <a:r>
              <a:rPr lang="ru-RU" dirty="0" smtClean="0">
                <a:latin typeface="Calibri" pitchFamily="34" charset="0"/>
              </a:rPr>
              <a:t>учащимися;</a:t>
            </a:r>
            <a:endParaRPr lang="ru-RU" dirty="0"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Работа в условиях реализации школой программ инклюзивного </a:t>
            </a:r>
            <a:r>
              <a:rPr lang="ru-RU" dirty="0" smtClean="0">
                <a:latin typeface="Calibri" pitchFamily="34" charset="0"/>
              </a:rPr>
              <a:t>образования;</a:t>
            </a:r>
            <a:endParaRPr lang="ru-RU" dirty="0"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Преподавание русского языка учащимся, для которых он не является </a:t>
            </a:r>
            <a:r>
              <a:rPr lang="ru-RU" dirty="0" smtClean="0">
                <a:latin typeface="Calibri" pitchFamily="34" charset="0"/>
              </a:rPr>
              <a:t>родным;</a:t>
            </a:r>
            <a:endParaRPr lang="ru-RU" dirty="0"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Работа с учащимися массовых школ, имеющими проблемы в </a:t>
            </a:r>
            <a:r>
              <a:rPr lang="ru-RU" dirty="0" smtClean="0">
                <a:latin typeface="Calibri" pitchFamily="34" charset="0"/>
              </a:rPr>
              <a:t>развитии;</a:t>
            </a:r>
            <a:endParaRPr lang="ru-RU" dirty="0"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Работа с </a:t>
            </a:r>
            <a:r>
              <a:rPr lang="ru-RU" dirty="0" err="1">
                <a:latin typeface="Calibri" pitchFamily="34" charset="0"/>
              </a:rPr>
              <a:t>девиантными</a:t>
            </a:r>
            <a:r>
              <a:rPr lang="ru-RU" dirty="0">
                <a:latin typeface="Calibri" pitchFamily="34" charset="0"/>
              </a:rPr>
              <a:t> социально запущенными учащимися, имеющими серьезные отклонения в </a:t>
            </a:r>
            <a:r>
              <a:rPr lang="ru-RU" dirty="0" smtClean="0">
                <a:latin typeface="Calibri" pitchFamily="34" charset="0"/>
              </a:rPr>
              <a:t>поведении;</a:t>
            </a:r>
            <a:endParaRPr lang="ru-RU" dirty="0"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</a:rPr>
              <a:t>Мониторинг и экспертиза качества обучения, соответствующие международным </a:t>
            </a:r>
            <a:r>
              <a:rPr lang="ru-RU" dirty="0" smtClean="0">
                <a:latin typeface="Calibri" pitchFamily="34" charset="0"/>
              </a:rPr>
              <a:t>стандартам.</a:t>
            </a:r>
            <a:endParaRPr lang="ru-RU" dirty="0">
              <a:latin typeface="Calibri" pitchFamily="34" charset="0"/>
            </a:endParaRPr>
          </a:p>
          <a:p>
            <a:pPr marL="342900" indent="-342900"/>
            <a:endParaRPr lang="ru-RU" dirty="0">
              <a:latin typeface="Calibri" pitchFamily="34" charset="0"/>
            </a:endParaRPr>
          </a:p>
        </p:txBody>
      </p:sp>
      <p:pic>
        <p:nvPicPr>
          <p:cNvPr id="19463" name="Рисунок 9" descr="1341394972_shkola-dlya-detey-migrantov-2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7688" y="1484313"/>
            <a:ext cx="2889493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10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4087" y="4076700"/>
            <a:ext cx="3835625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7" descr="angeles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5051" y="4149725"/>
            <a:ext cx="361714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24417" y="260350"/>
            <a:ext cx="10464800" cy="1066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953735"/>
                </a:solidFill>
                <a:latin typeface="Calibri" pitchFamily="34" charset="0"/>
              </a:rPr>
              <a:t>КОНСТРУКТИВНЫЙ ВЗГЛЯД НА ПРОФЕССИОНАЛЬНЫЙ СТАНДАРТ</a:t>
            </a:r>
            <a:endParaRPr lang="ru-RU" sz="3200" dirty="0">
              <a:latin typeface="Calibri" pitchFamily="34" charset="0"/>
            </a:endParaRPr>
          </a:p>
        </p:txBody>
      </p:sp>
      <p:sp>
        <p:nvSpPr>
          <p:cNvPr id="16388" name="TextBox 8"/>
          <p:cNvSpPr txBox="1">
            <a:spLocks noChangeArrowheads="1"/>
          </p:cNvSpPr>
          <p:nvPr/>
        </p:nvSpPr>
        <p:spPr bwMode="auto">
          <a:xfrm>
            <a:off x="431801" y="1628775"/>
            <a:ext cx="1142576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Стандарт – инструмент реализации стратегии образования в меняющемся мире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Стандарт – инструмент повышения качества образования и выхода отечественного образования на международный уровень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Стандарт – объективный  измеритель квалификации учителя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Стандарт </a:t>
            </a:r>
            <a:r>
              <a:rPr lang="ru-RU" dirty="0">
                <a:latin typeface="Calibri" pitchFamily="34" charset="0"/>
              </a:rPr>
              <a:t>– симбиоз ремесла и творчества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</a:rPr>
              <a:t>Стандарт </a:t>
            </a:r>
            <a:r>
              <a:rPr lang="ru-RU" dirty="0">
                <a:latin typeface="Calibri" pitchFamily="34" charset="0"/>
              </a:rPr>
              <a:t>– средство отбора педагогических кадров в учреждения </a:t>
            </a:r>
            <a:r>
              <a:rPr lang="ru-RU" dirty="0" smtClean="0">
                <a:latin typeface="Calibri" pitchFamily="34" charset="0"/>
              </a:rPr>
              <a:t>образования</a:t>
            </a:r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1133" y="274638"/>
            <a:ext cx="8832851" cy="1143000"/>
          </a:xfrm>
          <a:ln>
            <a:solidFill>
              <a:schemeClr val="accent1">
                <a:shade val="50000"/>
              </a:schemeClr>
            </a:solidFill>
          </a:ln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/>
              <a:t>СТРУКТУРА СТАНДАРТА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90651" y="3141663"/>
            <a:ext cx="3266016" cy="823912"/>
          </a:xfrm>
          <a:ln>
            <a:solidFill>
              <a:schemeClr val="accent1">
                <a:shade val="50000"/>
              </a:schemeClr>
            </a:solidFill>
          </a:ln>
        </p:spPr>
        <p:txBody>
          <a:bodyPr rtlCol="0" anchor="ctr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инвариант</a:t>
            </a:r>
            <a:endParaRPr lang="ru-RU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7247467" y="3068638"/>
            <a:ext cx="4142317" cy="8255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anchor="ctr"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 smtClean="0">
                <a:latin typeface="+mn-lt"/>
                <a:cs typeface="+mn-cs"/>
              </a:rPr>
              <a:t>вариативная </a:t>
            </a:r>
            <a:r>
              <a:rPr lang="ru-RU" sz="3200" b="1" dirty="0">
                <a:latin typeface="+mn-lt"/>
                <a:cs typeface="+mn-cs"/>
              </a:rPr>
              <a:t>часть</a:t>
            </a:r>
          </a:p>
        </p:txBody>
      </p:sp>
      <p:cxnSp>
        <p:nvCxnSpPr>
          <p:cNvPr id="6" name="Прямая со стрелкой 5"/>
          <p:cNvCxnSpPr>
            <a:stCxn id="2" idx="2"/>
            <a:endCxn id="3" idx="0"/>
          </p:cNvCxnSpPr>
          <p:nvPr/>
        </p:nvCxnSpPr>
        <p:spPr>
          <a:xfrm flipH="1">
            <a:off x="3024718" y="1417639"/>
            <a:ext cx="3263900" cy="1724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" idx="2"/>
            <a:endCxn id="4" idx="0"/>
          </p:cNvCxnSpPr>
          <p:nvPr/>
        </p:nvCxnSpPr>
        <p:spPr>
          <a:xfrm>
            <a:off x="6288617" y="1417638"/>
            <a:ext cx="3031067" cy="165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414" name="Рисунок 9" descr="Любительский-хлеб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669" y="4221163"/>
            <a:ext cx="3439638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Рисунок 10" descr="imag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9684" y="4221164"/>
            <a:ext cx="2633134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TextBox 11"/>
          <p:cNvSpPr txBox="1">
            <a:spLocks noChangeArrowheads="1"/>
          </p:cNvSpPr>
          <p:nvPr/>
        </p:nvSpPr>
        <p:spPr bwMode="auto">
          <a:xfrm>
            <a:off x="1007533" y="4652963"/>
            <a:ext cx="33217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Calibri" pitchFamily="34" charset="0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Знание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предмета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Владение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информационными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технологиями</a:t>
            </a:r>
          </a:p>
        </p:txBody>
      </p:sp>
      <p:sp>
        <p:nvSpPr>
          <p:cNvPr id="17417" name="TextBox 13"/>
          <p:cNvSpPr txBox="1">
            <a:spLocks noChangeArrowheads="1"/>
          </p:cNvSpPr>
          <p:nvPr/>
        </p:nvSpPr>
        <p:spPr bwMode="auto">
          <a:xfrm>
            <a:off x="6383868" y="4292601"/>
            <a:ext cx="29760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Calibri" pitchFamily="34" charset="0"/>
              </a:rPr>
              <a:t>Новые профессиональные компетенции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85" y="0"/>
            <a:ext cx="11713633" cy="11430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ВАРИАТИВНАЯ ЧАСТЬ СТАНДАРТА – ИНСТРУМЕНТ РЕАЛИЗАЦИИ СТРАТЕГИИ ОБРАЗОВАНИЯ В МЕНЯЮЩЕМСЯ МИРЕ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482" name="Содержимое 3" descr="idushchiy_chelovek-t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10755" y="1052513"/>
            <a:ext cx="3584772" cy="2386012"/>
          </a:xfrm>
        </p:spPr>
      </p:pic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1775884" y="3644900"/>
            <a:ext cx="75840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Вариативная </a:t>
            </a:r>
            <a:r>
              <a:rPr lang="ru-RU" dirty="0">
                <a:latin typeface="Calibri" pitchFamily="34" charset="0"/>
              </a:rPr>
              <a:t>часть стандарта – ориентир </a:t>
            </a:r>
            <a:r>
              <a:rPr lang="en-US" dirty="0">
                <a:latin typeface="Calibri" pitchFamily="34" charset="0"/>
              </a:rPr>
              <a:t/>
            </a:r>
            <a:br>
              <a:rPr lang="en-US" dirty="0">
                <a:latin typeface="Calibri" pitchFamily="34" charset="0"/>
              </a:rPr>
            </a:br>
            <a:r>
              <a:rPr lang="ru-RU" dirty="0">
                <a:latin typeface="Calibri" pitchFamily="34" charset="0"/>
              </a:rPr>
              <a:t>развития на ближайшую и отдаленную </a:t>
            </a:r>
            <a:r>
              <a:rPr lang="ru-RU" dirty="0" smtClean="0">
                <a:latin typeface="Calibri" pitchFamily="34" charset="0"/>
              </a:rPr>
              <a:t>перспективу.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20484" name="Рисунок 7" descr="images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705" y="5084763"/>
            <a:ext cx="806395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Рисунок 8" descr="начальник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40417" y="4594226"/>
            <a:ext cx="1690733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87488" y="4797152"/>
            <a:ext cx="4416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 Вариативную часть нельзя немедленно предъявлять в качестве нормативного требования к деятельности учителя.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384032" y="4797152"/>
            <a:ext cx="3654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Нельзя требовать от педагогов того, чему их специально не обучали.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791744" y="4293096"/>
            <a:ext cx="144016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231904" y="4293096"/>
            <a:ext cx="1344149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930" y="0"/>
            <a:ext cx="10515600" cy="7762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Внедрение профессионального стандарта педагога</a:t>
            </a:r>
            <a:b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</a:br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(системный подход)</a:t>
            </a:r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025" y="1184746"/>
            <a:ext cx="219760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Профессиональный стандарт педагога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4280" y="1188590"/>
            <a:ext cx="3838169" cy="19083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16642" y="1184745"/>
            <a:ext cx="1348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/>
              <a:t>ФГОС</a:t>
            </a:r>
            <a:r>
              <a:rPr lang="ru-RU" sz="2400" dirty="0" err="1" smtClean="0"/>
              <a:t>ы</a:t>
            </a:r>
            <a:endParaRPr lang="ru-RU" sz="2400" dirty="0"/>
          </a:p>
        </p:txBody>
      </p:sp>
      <p:sp>
        <p:nvSpPr>
          <p:cNvPr id="12" name="Минус 11"/>
          <p:cNvSpPr/>
          <p:nvPr/>
        </p:nvSpPr>
        <p:spPr>
          <a:xfrm>
            <a:off x="4055365" y="1420915"/>
            <a:ext cx="815103" cy="19264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814322" y="1328229"/>
            <a:ext cx="19719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Адаптированные</a:t>
            </a:r>
          </a:p>
          <a:p>
            <a:r>
              <a:rPr lang="ru-RU" sz="1600" b="1" dirty="0"/>
              <a:t>о</a:t>
            </a:r>
            <a:r>
              <a:rPr lang="ru-RU" sz="1600" b="1" dirty="0" smtClean="0"/>
              <a:t>сновные</a:t>
            </a:r>
          </a:p>
          <a:p>
            <a:r>
              <a:rPr lang="ru-RU" sz="1600" b="1" dirty="0"/>
              <a:t>о</a:t>
            </a:r>
            <a:r>
              <a:rPr lang="ru-RU" sz="1600" b="1" dirty="0" smtClean="0"/>
              <a:t>бразовательные </a:t>
            </a:r>
          </a:p>
          <a:p>
            <a:r>
              <a:rPr lang="ru-RU" sz="1600" b="1" dirty="0" smtClean="0"/>
              <a:t>программы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4057" y="1781073"/>
            <a:ext cx="22139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Дошкольное обр.</a:t>
            </a:r>
          </a:p>
          <a:p>
            <a:r>
              <a:rPr lang="ru-RU" sz="1600" b="1" dirty="0" smtClean="0"/>
              <a:t>Начальное общее обр.</a:t>
            </a:r>
          </a:p>
          <a:p>
            <a:r>
              <a:rPr lang="ru-RU" sz="1600" b="1" dirty="0" smtClean="0"/>
              <a:t>Основное общее обр.</a:t>
            </a:r>
          </a:p>
          <a:p>
            <a:r>
              <a:rPr lang="ru-RU" sz="1600" b="1" dirty="0" smtClean="0"/>
              <a:t>Среднее общее обр.</a:t>
            </a:r>
            <a:endParaRPr lang="ru-RU" sz="1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923578" y="1187086"/>
            <a:ext cx="1389785" cy="914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Оценка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Результатов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обучения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327747" y="1166075"/>
            <a:ext cx="1801909" cy="13296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ациональная система 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учительского роста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36083" y="3167772"/>
            <a:ext cx="1622067" cy="9144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Эффективный контракт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510293" y="4032440"/>
            <a:ext cx="6488518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Модернизация системы подготовки и переподготовки кадров</a:t>
            </a:r>
          </a:p>
          <a:p>
            <a:pPr algn="ctr"/>
            <a:r>
              <a:rPr lang="ru-RU" b="1" dirty="0" smtClean="0"/>
              <a:t>(овладение новыми профессиональными компетенциями)</a:t>
            </a:r>
            <a:endParaRPr lang="ru-RU" b="1" dirty="0"/>
          </a:p>
        </p:txBody>
      </p:sp>
      <p:sp>
        <p:nvSpPr>
          <p:cNvPr id="19" name="Трапеция 18"/>
          <p:cNvSpPr/>
          <p:nvPr/>
        </p:nvSpPr>
        <p:spPr>
          <a:xfrm>
            <a:off x="590277" y="5776266"/>
            <a:ext cx="2226365" cy="941874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Модернизация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Педагогического образования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Трапеция 19"/>
          <p:cNvSpPr/>
          <p:nvPr/>
        </p:nvSpPr>
        <p:spPr>
          <a:xfrm>
            <a:off x="3416705" y="5774457"/>
            <a:ext cx="2849730" cy="941874"/>
          </a:xfrm>
          <a:prstGeom prst="trapezoi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Модернизация</a:t>
            </a:r>
          </a:p>
          <a:p>
            <a:pPr algn="ctr"/>
            <a:r>
              <a:rPr lang="ru-RU" b="1" dirty="0"/>
              <a:t>с</a:t>
            </a:r>
            <a:r>
              <a:rPr lang="ru-RU" b="1" dirty="0" smtClean="0"/>
              <a:t>истемы повышения</a:t>
            </a:r>
          </a:p>
          <a:p>
            <a:pPr algn="ctr"/>
            <a:r>
              <a:rPr lang="ru-RU" b="1" dirty="0" smtClean="0"/>
              <a:t>квалификации</a:t>
            </a:r>
            <a:endParaRPr lang="ru-RU" b="1" dirty="0"/>
          </a:p>
        </p:txBody>
      </p:sp>
      <p:sp>
        <p:nvSpPr>
          <p:cNvPr id="21" name="Трапеция 20"/>
          <p:cNvSpPr/>
          <p:nvPr/>
        </p:nvSpPr>
        <p:spPr>
          <a:xfrm>
            <a:off x="6769114" y="5774456"/>
            <a:ext cx="2229065" cy="932489"/>
          </a:xfrm>
          <a:prstGeom prst="trapezoid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Методическая работа в школе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2314172" y="1530293"/>
            <a:ext cx="366495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6558053" y="1529794"/>
            <a:ext cx="339920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8351631" y="1530293"/>
            <a:ext cx="344561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5400000">
            <a:off x="10970141" y="2720109"/>
            <a:ext cx="506344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2712788">
            <a:off x="1239000" y="2950085"/>
            <a:ext cx="2372268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8193701">
            <a:off x="5667113" y="2961083"/>
            <a:ext cx="2437817" cy="253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5400000">
            <a:off x="4365624" y="3445048"/>
            <a:ext cx="777855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5400000">
            <a:off x="1836702" y="5243788"/>
            <a:ext cx="643579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5400000">
            <a:off x="4477396" y="5243789"/>
            <a:ext cx="643579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7213443" y="5243789"/>
            <a:ext cx="643579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725487" y="1184745"/>
            <a:ext cx="11901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Новая процедура аттестации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9944918" y="1530293"/>
            <a:ext cx="382829" cy="22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71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3818" y="-1485900"/>
            <a:ext cx="18415818" cy="84867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90900" y="-76200"/>
            <a:ext cx="5519268" cy="95410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Структура оценки эффективности </a:t>
            </a:r>
          </a:p>
          <a:p>
            <a:pPr algn="ctr"/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работы педагога</a:t>
            </a:r>
            <a:endParaRPr lang="ru-RU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7801" y="2436530"/>
            <a:ext cx="9665466" cy="113197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3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Оценка теоретической и практической подготовленности</a:t>
            </a:r>
          </a:p>
          <a:p>
            <a:pPr algn="ctr">
              <a:lnSpc>
                <a:spcPts val="2000"/>
              </a:lnSpc>
            </a:pPr>
            <a:r>
              <a:rPr lang="ru-RU" sz="23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учителя в качестве предметника. </a:t>
            </a:r>
          </a:p>
          <a:p>
            <a:pPr algn="ctr">
              <a:lnSpc>
                <a:spcPts val="2000"/>
              </a:lnSpc>
            </a:pPr>
            <a:r>
              <a:rPr lang="ru-RU" sz="23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Психолого-педагогические компетенции учителя, позволяющие работать</a:t>
            </a:r>
          </a:p>
          <a:p>
            <a:pPr algn="ctr">
              <a:lnSpc>
                <a:spcPts val="2000"/>
              </a:lnSpc>
            </a:pPr>
            <a:r>
              <a:rPr lang="ru-RU" sz="23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с неоднородным контингентом учащихся.</a:t>
            </a:r>
            <a:endParaRPr lang="ru-RU" sz="2300" b="1" dirty="0">
              <a:ln w="9525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10" y="3832962"/>
            <a:ext cx="11366060" cy="113197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Оценки результативности работы учителя, исходя из результатов обучения и развития его учеников</a:t>
            </a:r>
          </a:p>
          <a:p>
            <a:pPr algn="ctr">
              <a:lnSpc>
                <a:spcPts val="2000"/>
              </a:lnSpc>
            </a:pPr>
            <a:r>
              <a:rPr lang="ru-RU" sz="23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А) результаты </a:t>
            </a:r>
            <a:r>
              <a:rPr lang="ru-RU" sz="2300" b="1" dirty="0" err="1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обученности</a:t>
            </a:r>
            <a:r>
              <a:rPr lang="ru-RU" sz="23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учащихся с учетом их реальных учебных возможностей </a:t>
            </a:r>
          </a:p>
          <a:p>
            <a:pPr algn="ctr">
              <a:lnSpc>
                <a:spcPts val="2000"/>
              </a:lnSpc>
            </a:pPr>
            <a:r>
              <a:rPr lang="ru-RU" sz="23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 состояния </a:t>
            </a:r>
            <a:r>
              <a:rPr lang="ru-RU" sz="2300" b="1" dirty="0" err="1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психо</a:t>
            </a:r>
            <a:r>
              <a:rPr lang="ru-RU" sz="23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-физического здоровья</a:t>
            </a:r>
          </a:p>
          <a:p>
            <a:pPr algn="ctr">
              <a:lnSpc>
                <a:spcPts val="2000"/>
              </a:lnSpc>
            </a:pPr>
            <a:r>
              <a:rPr lang="ru-RU" sz="23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Б) динамика развития учащихся,  их  успешная социализация. </a:t>
            </a:r>
            <a:endParaRPr lang="ru-RU" sz="23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76329" y="5407065"/>
            <a:ext cx="6919458" cy="138935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ru-RU" sz="32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Государственно – общественный</a:t>
            </a:r>
          </a:p>
          <a:p>
            <a:pPr algn="ctr">
              <a:lnSpc>
                <a:spcPts val="2500"/>
              </a:lnSpc>
            </a:pPr>
            <a:r>
              <a:rPr lang="ru-RU" sz="32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х</a:t>
            </a:r>
            <a:r>
              <a:rPr lang="ru-RU" sz="32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арактер аттестации</a:t>
            </a:r>
          </a:p>
          <a:p>
            <a:pPr algn="ctr">
              <a:lnSpc>
                <a:spcPts val="2500"/>
              </a:lnSpc>
            </a:pPr>
            <a:r>
              <a:rPr lang="ru-RU" sz="28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(участие профессиональных ассоциаций и </a:t>
            </a:r>
          </a:p>
          <a:p>
            <a:pPr algn="ctr">
              <a:lnSpc>
                <a:spcPts val="2500"/>
              </a:lnSpc>
            </a:pPr>
            <a:r>
              <a:rPr lang="ru-RU" sz="28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родительской общественности)</a:t>
            </a:r>
            <a:endParaRPr lang="ru-RU" sz="28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675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69" y="1276866"/>
            <a:ext cx="11631827" cy="425072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Переход на уровневый профессиональный стандарт педагога</a:t>
            </a:r>
            <a:endParaRPr lang="ru-RU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0491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736" y="3205521"/>
            <a:ext cx="8842664" cy="6548662"/>
          </a:xfrm>
        </p:spPr>
        <p:txBody>
          <a:bodyPr>
            <a:noAutofit/>
          </a:bodyPr>
          <a:lstStyle/>
          <a:p>
            <a:pPr lvl="0" algn="l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Оценка квалификации учителя производится,   исходя из уровня его образования и достигнутых  результатов в обучении и воспитании детей;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Квалификационные категории и почетные звания сохраняются.</a:t>
            </a:r>
          </a:p>
          <a:p>
            <a:pPr algn="l"/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11219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Внедрение профессионального стандарта не должно привести </a:t>
            </a:r>
            <a:r>
              <a:rPr kumimoji="0" lang="ru-RU" sz="2800" b="1" i="0" u="none" strike="noStrike" kern="1200" cap="none" spc="0" normalizeH="0" baseline="0" noProof="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ухудшению экономического положения учителя и понижению его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социального </a:t>
            </a:r>
            <a:r>
              <a:rPr kumimoji="0" lang="ru-RU" sz="2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статуса;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32143"/>
            <a:ext cx="1188934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 введении профессионального стандарта все социальные гарантии </a:t>
            </a:r>
            <a:endParaRPr kumimoji="0" lang="ru-RU" sz="2800" b="1" i="0" u="none" strike="noStrike" kern="1200" cap="none" spc="0" normalizeH="0" baseline="0" noProof="0" dirty="0" smtClean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и </a:t>
            </a:r>
            <a:r>
              <a:rPr kumimoji="0" lang="ru-RU" sz="2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преференции учителя (продолжительность отпуска, право на </a:t>
            </a:r>
            <a:r>
              <a:rPr kumimoji="0" lang="ru-RU" sz="2800" b="1" i="0" u="none" strike="noStrike" kern="1200" cap="none" spc="0" normalizeH="0" baseline="0" noProof="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пенсию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ru-RU" sz="2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за выслугу лет и т.д.), закрепленные в соответствующих </a:t>
            </a:r>
            <a:endParaRPr kumimoji="0" lang="ru-RU" sz="2800" b="1" i="0" u="none" strike="noStrike" kern="1200" cap="none" spc="0" normalizeH="0" baseline="0" noProof="0" dirty="0" smtClean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нормативно-правовых </a:t>
            </a:r>
            <a:r>
              <a:rPr kumimoji="0" lang="ru-RU" sz="28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актах, не должны терять силу;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059" y="2575816"/>
            <a:ext cx="4950941" cy="43036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17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19" y="76801"/>
            <a:ext cx="11953103" cy="1669621"/>
          </a:xfrm>
        </p:spPr>
        <p:txBody>
          <a:bodyPr>
            <a:noAutofit/>
          </a:bodyPr>
          <a:lstStyle/>
          <a:p>
            <a:pPr algn="ctr"/>
            <a:r>
              <a:rPr lang="ru-RU" sz="5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Цель перехода</a:t>
            </a:r>
            <a:br>
              <a:rPr lang="ru-RU" sz="5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</a:br>
            <a:r>
              <a:rPr lang="ru-RU" sz="5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на уровневый профессиональный стандарт:</a:t>
            </a:r>
            <a:endParaRPr lang="ru-RU" sz="50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5908" y="2105905"/>
            <a:ext cx="10373497" cy="1705366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Повышение </a:t>
            </a:r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качества обучения и воспитания детей;</a:t>
            </a:r>
          </a:p>
          <a:p>
            <a:pPr lvl="0"/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Рост </a:t>
            </a:r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социального престижа педагогического труда.</a:t>
            </a:r>
          </a:p>
          <a:p>
            <a:endParaRPr lang="ru-RU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688" y="3253651"/>
            <a:ext cx="3682313" cy="34128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919" y="3707117"/>
            <a:ext cx="3840480" cy="273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93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2341" y="-14131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Поручение Президента РФ о создании национальной 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</a:t>
            </a: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истемы 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</a:t>
            </a: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чительского роста (№Пр-15ГС от 2 января 2016г.)</a:t>
            </a: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141" y="1287025"/>
            <a:ext cx="11430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Существующая система оценки труда педагогов имеет ряд недостатков:</a:t>
            </a:r>
          </a:p>
          <a:p>
            <a:pPr lvl="0"/>
            <a:r>
              <a:rPr lang="ru-RU" sz="2400" dirty="0"/>
              <a:t>Нуждается в совершенствовании процедура аттестации педагогов, которая в настоящее время в разных регионах отличается по форме и содержанию;</a:t>
            </a:r>
          </a:p>
          <a:p>
            <a:pPr lvl="0"/>
            <a:r>
              <a:rPr lang="ru-RU" sz="2400" dirty="0"/>
              <a:t>Отсутствие разработанных объективных инструментов оценки труда учителя часто приводит к субъективным оценочным решениям, вызывающим трудовые споры;</a:t>
            </a:r>
          </a:p>
          <a:p>
            <a:pPr lvl="0"/>
            <a:r>
              <a:rPr lang="ru-RU" sz="2400" dirty="0"/>
              <a:t>Присвоенные почетные звания, как правило, фиксируют итоги долговременной трудовой деятельности, а для молодых педагогов служат лишь отдаленной перспективой оценки их достижений.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59" y="4612198"/>
            <a:ext cx="3293379" cy="20895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41" y="4518275"/>
            <a:ext cx="3326748" cy="22099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1166" y="5230009"/>
            <a:ext cx="17625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Портфолио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учителя</a:t>
            </a:r>
            <a:endParaRPr kumimoji="0" lang="ru-RU" sz="2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08145" y="5222864"/>
            <a:ext cx="22144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Компьютерное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тестирование</a:t>
            </a:r>
            <a:endParaRPr kumimoji="0" lang="ru-RU" sz="2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615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174625"/>
            <a:ext cx="119729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Национальная система учительского роста</a:t>
            </a:r>
            <a:b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</a:br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должна быть структурно обеспеченной </a:t>
            </a:r>
            <a:b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</a:br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и иерархически выстроенной 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263" y="1647568"/>
            <a:ext cx="5405568" cy="45857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57310" y="6101144"/>
            <a:ext cx="6187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Введение должностей</a:t>
            </a:r>
            <a:endParaRPr kumimoji="0" lang="ru-RU" sz="4800" b="1" i="0" u="none" strike="noStrike" kern="1200" cap="none" spc="0" normalizeH="0" baseline="0" noProof="0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01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011" y="-57665"/>
            <a:ext cx="14529554" cy="6915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3189" y="5281067"/>
            <a:ext cx="32292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Учитель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6216" y="2734962"/>
            <a:ext cx="33039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Учитель-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методист</a:t>
            </a:r>
            <a:endParaRPr kumimoji="0" lang="ru-RU" sz="60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43207" y="756863"/>
            <a:ext cx="29145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Учитель-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наставник</a:t>
            </a:r>
            <a:endParaRPr kumimoji="0" lang="ru-RU" sz="48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53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348" y="839373"/>
            <a:ext cx="11551508" cy="6568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Первый уровень определяется базовым уровнем квалификации в соответствии с полученным образованием. Он предполагает знание учителем своей предметной области, владение стандартными профессиональным компетенциями: умением спланировать и провести урок, организовать проектную и исследовательскую деятельность учащихся, владение методиками воспитательной работы и т.д. </a:t>
            </a:r>
            <a:endParaRPr lang="ru-RU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ru-RU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412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734" y="65722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Учитель-методист – владеет передовыми педагогическими практиками и может продемонстрировать их своим коллегам, доказывая их эффективность. Он стоит свою  работу на основе анализа конкретного контингента учащихся с учетом их реальных учебных возможностей, состояния психофизического здоровья. Следовательно, он способен проектировать индивидуальные образовательные программы обучения и развития детей и оказывать помощь коллегам в их реализации.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60526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067" y="741891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Учитель- наставник - обладает всеми необходимыми квалификациями старшего учителя, но, кроме того, координирует деятельность всех субъектов образовательного процесса (педагогов, дефектологов, психологов и т.д.), отслеживает динамику развития каждого ребенка. По сути дела, он главный </a:t>
            </a:r>
            <a:r>
              <a:rPr lang="ru-RU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индивидуализатор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в школе, осуществляющий содержательное педагогическое управление. 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59945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81" y="365125"/>
            <a:ext cx="1186248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Перевод оценки квалификации педагога с языка профессиональных компетенций на язык обобщенных трудовых функций и трудовых действий</a:t>
            </a:r>
            <a:endParaRPr lang="ru-RU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724" y="2284241"/>
            <a:ext cx="10515600" cy="435133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Позволяет работодателям вводить должности (старший учитель, ведущий учитель) в соответствии с реально достигнутым уровнем квалификации.</a:t>
            </a:r>
          </a:p>
          <a:p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Позволяет четко определить в трудовом договоре функциональные обязанности работника, занимающего данную должность.</a:t>
            </a:r>
          </a:p>
          <a:p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Позволяет расторгнуть трудовой договор в случае несоответствия работником занимаемой должности (Пункт 3 статьи 81 трудового кодекса РФ)    </a:t>
            </a:r>
          </a:p>
          <a:p>
            <a:endParaRPr lang="ru-RU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ru-RU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5818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584" y="-125570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ts val="3600"/>
              </a:lnSpc>
            </a:pPr>
            <a:r>
              <a:rPr lang="ru-RU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Разработка предметных приложений к профессиональному стандарту педагога</a:t>
            </a:r>
            <a:endParaRPr lang="ru-RU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92" y="1133443"/>
            <a:ext cx="2800865" cy="18555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390" y="1133442"/>
            <a:ext cx="2101236" cy="2337953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 rot="18528293">
            <a:off x="3088754" y="3229781"/>
            <a:ext cx="484632" cy="19252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 rot="3108125">
            <a:off x="8633734" y="3294461"/>
            <a:ext cx="484632" cy="19252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5863415" y="3083666"/>
            <a:ext cx="484632" cy="6333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72" y="3385507"/>
            <a:ext cx="5549318" cy="38390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731" y="4852780"/>
            <a:ext cx="2479998" cy="16533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84" y="1153807"/>
            <a:ext cx="2747988" cy="223334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13857" y="4180350"/>
            <a:ext cx="3383747" cy="927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Профессиональный </a:t>
            </a:r>
          </a:p>
          <a:p>
            <a:pPr marL="0" marR="0" lvl="0" indent="0" algn="ctr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стандарт</a:t>
            </a:r>
          </a:p>
          <a:p>
            <a:pPr marL="0" marR="0" lvl="0" indent="0" algn="ctr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педагога</a:t>
            </a:r>
            <a:endParaRPr kumimoji="0" lang="ru-RU" sz="28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47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072"/>
            <a:ext cx="12043718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Главный фактор успешности освоения стандарта – принятие его  профессиональным сообществом</a:t>
            </a:r>
            <a:br>
              <a:rPr lang="ru-RU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endParaRPr lang="ru-RU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4059" y="215243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Необходим переходный период</a:t>
            </a:r>
            <a:b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(полномасштабное введение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профстандарта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предполагается в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2020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году); </a:t>
            </a:r>
          </a:p>
          <a:p>
            <a:pPr marL="0" indent="0">
              <a:buNone/>
            </a:pP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течение переходного периода на пилотных площадках выявляются риски, связанные с его внедрением, анализируются рекламации, предъявляемые профессиональным сообществом;</a:t>
            </a:r>
          </a:p>
          <a:p>
            <a:pPr marL="0" indent="0">
              <a:buNone/>
            </a:pP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Доработка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профессионального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стандарта осуществляется на основе полученных данных.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725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05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ссоциация «Педагог ХХ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века»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4059" y="1446685"/>
            <a:ext cx="10515600" cy="7610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Задачи:</a:t>
            </a:r>
            <a:endParaRPr lang="ru-RU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778" y="2328863"/>
            <a:ext cx="110572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kumimoji="0" lang="ru-RU" sz="2800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  <a:t>Максимальное включение в доработку стандарта профессионального сообщества, родительской общественности, работодателей, представителей 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бизнес-сообщества</a:t>
            </a:r>
            <a:r>
              <a:rPr kumimoji="0" lang="ru-RU" sz="2800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  <a:t>Реализация принципа государственно – общественного </a:t>
            </a:r>
            <a:r>
              <a:rPr kumimoji="0" lang="ru-RU" sz="2800" i="0" u="none" strike="noStrike" kern="1200" normalizeH="0" baseline="0" noProof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  <a:t>соуправления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/>
              </a:rPr>
              <a:t>;</a:t>
            </a:r>
            <a:endParaRPr kumimoji="0" lang="ru-RU" sz="2800" i="0" u="none" strike="noStrike" kern="1200" normalizeH="0" baseline="0" noProof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  <a:t>Разработка объективных критериев и независимых процедур оценивания эффективности и качества работы учителя.</a:t>
            </a:r>
            <a:br>
              <a:rPr kumimoji="0" lang="ru-RU" sz="2800" i="0" u="none" strike="noStrike" kern="1200" normalizeH="0" baseline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</a:br>
            <a:endParaRPr kumimoji="0" lang="ru-RU" sz="2800" i="0" u="none" strike="noStrike" kern="120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87865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77" y="-162097"/>
            <a:ext cx="11944865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Сегодня рано, а завтра будет поздно</a:t>
            </a:r>
            <a:endParaRPr lang="ru-RU" sz="6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7054" y="1232501"/>
            <a:ext cx="10515600" cy="3067651"/>
          </a:xfrm>
        </p:spPr>
        <p:txBody>
          <a:bodyPr/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Необходимость взвешенного подхода к введению профессионального стандарта педагога очевидна;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Затягивать процесс его внедрения до бесконечности невозможно; 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Уже сегодня в школах реально усложняется контингент учащихся, появляются дети, с которыми учитель может работать, лишь овладев новыми профессиональными компетенциями.</a:t>
            </a:r>
          </a:p>
          <a:p>
            <a:pPr marL="0" indent="0">
              <a:buNone/>
            </a:pP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82745" y="4365771"/>
            <a:ext cx="17925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Вывод:</a:t>
            </a:r>
            <a:endParaRPr kumimoji="0" lang="ru-RU" sz="4000" b="1" i="0" u="none" strike="noStrike" kern="1200" cap="none" spc="0" normalizeH="0" baseline="0" noProof="0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955" y="5139276"/>
            <a:ext cx="104937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Необходимо встречное движение профессионального сообщества </a:t>
            </a:r>
            <a:br>
              <a:rPr kumimoji="0" lang="ru-RU" sz="2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 этом направлении!  </a:t>
            </a:r>
            <a:endParaRPr kumimoji="0" lang="ru-RU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1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933" y="238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Роль профессиональной ассоциации «Педагог </a:t>
            </a:r>
            <a: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XXI </a:t>
            </a:r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века» в аттестации педагогических кадров.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667" y="2062691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Информационно-аналитическая (обратная связь с педагогическим составом).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Выявление педагогов, владеющих передовыми педагогическими практиками. Их консолидация.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Реализация принципа государственно-общественного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соуправления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Разработка кейсов, необходимых для оценки квалификации педагогов;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Экспертиза диагностических материалов;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Участие в работе аттестационных </a:t>
            </a: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комисий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6419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9212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Комплексная оценка квалификации учителя включает: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09825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Предметные компетенции;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Методические компетенции;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Психолого-педагогические компетенции;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Коммуникативные компетенции;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Образовательные результаты за последние 5 лет с учетом специфики контингента учащихся.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8493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576791"/>
            <a:ext cx="10972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Принцип добровольности, повышающий доверие педагогов к процедуре аттестации, открывающий перспективы для карьерного роста.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0333" y="2994025"/>
            <a:ext cx="10634133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Обязательная аттестация на подтверждение категории сохраняется.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Аттестация на соответствие должности проводится по желанию педагога.</a:t>
            </a:r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565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66" y="-319863"/>
            <a:ext cx="10329334" cy="7306115"/>
          </a:xfrm>
        </p:spPr>
      </p:pic>
    </p:spTree>
    <p:extLst>
      <p:ext uri="{BB962C8B-B14F-4D97-AF65-F5344CB8AC3E}">
        <p14:creationId xmlns:p14="http://schemas.microsoft.com/office/powerpoint/2010/main" val="305254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1174</Words>
  <Application>Microsoft Office PowerPoint</Application>
  <PresentationFormat>Широкоэкранный</PresentationFormat>
  <Paragraphs>178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Century Schoolbook</vt:lpstr>
      <vt:lpstr>Wingdings</vt:lpstr>
      <vt:lpstr>Wingdings 2</vt:lpstr>
      <vt:lpstr>Тема Office</vt:lpstr>
      <vt:lpstr>Эркер</vt:lpstr>
      <vt:lpstr>1_Тема Office</vt:lpstr>
      <vt:lpstr>СТРАТЕГИЯ И ТАКТИКА РАЗВИТИЯ ОБРАЗОВАНИЯ  В ХХI ВЕКЕ</vt:lpstr>
      <vt:lpstr>УГРОЗЫ И ВЫЗОВЫ СОВРЕМЕННОСТИ</vt:lpstr>
      <vt:lpstr>СТРАТЕГИЯ И ТАКТИКА ПРОТИВОДЕЙСТВИЯ</vt:lpstr>
      <vt:lpstr>Презентация PowerPoint</vt:lpstr>
      <vt:lpstr>Презентация PowerPoint</vt:lpstr>
      <vt:lpstr>Внедрение профессионального стандарта педагога. (Системный подход)</vt:lpstr>
      <vt:lpstr>Презентация PowerPoint</vt:lpstr>
      <vt:lpstr>НЕОБХОДИМОСТЬ ПЕРИОДИЧЕСКОГО ПЕРЕСМОТРА ПРОФЕССИОНАЛЬНОГО СТАНДАРТА</vt:lpstr>
      <vt:lpstr>Презентация PowerPoint</vt:lpstr>
      <vt:lpstr>СТРУКТУРА СТАНДАРТА</vt:lpstr>
      <vt:lpstr>ВАРИАТИВНАЯ ЧАСТЬ СТАНДАРТА – ИНСТРУМЕНТ РЕАЛИЗАЦИИ СТРАТЕГИИ ОБРАЗОВАНИЯ В МЕНЯЮЩЕМСЯ МИРЕ</vt:lpstr>
      <vt:lpstr>Внедрение профессионального стандарта педагога (системный подход)</vt:lpstr>
      <vt:lpstr>Презентация PowerPoint</vt:lpstr>
      <vt:lpstr>Переход на уровневый профессиональный стандарт педагога</vt:lpstr>
      <vt:lpstr>Презентация PowerPoint</vt:lpstr>
      <vt:lpstr>Цель перехода на уровневый профессиональный стандарт:</vt:lpstr>
      <vt:lpstr>Поручение Президента РФ о создании национальной системы учительского роста (№Пр-15ГС от 2 января 2016г.)</vt:lpstr>
      <vt:lpstr>Национальная система учительского роста должна быть структурно обеспеченной  и иерархически выстроенной 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Перевод оценки квалификации педагога с языка профессиональных компетенций на язык обобщенных трудовых функций и трудовых действий</vt:lpstr>
      <vt:lpstr>Разработка предметных приложений к профессиональному стандарту педагога</vt:lpstr>
      <vt:lpstr>Главный фактор успешности освоения стандарта – принятие его  профессиональным сообществом </vt:lpstr>
      <vt:lpstr>Ассоциация «Педагог ХХI века»</vt:lpstr>
      <vt:lpstr>Сегодня рано, а завтра будет поздно</vt:lpstr>
      <vt:lpstr>Роль профессиональной ассоциации «Педагог XXI века» в аттестации педагогических кадров.</vt:lpstr>
      <vt:lpstr>Комплексная оценка квалификации учителя включает:</vt:lpstr>
      <vt:lpstr>Принцип добровольности, повышающий доверие педагогов к процедуре аттестации, открывающий перспективы для карьерного роста.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педагогического совета</dc:title>
  <dc:creator>Александр</dc:creator>
  <cp:lastModifiedBy>Александр</cp:lastModifiedBy>
  <cp:revision>57</cp:revision>
  <cp:lastPrinted>2016-08-18T06:21:06Z</cp:lastPrinted>
  <dcterms:created xsi:type="dcterms:W3CDTF">2016-03-31T09:39:07Z</dcterms:created>
  <dcterms:modified xsi:type="dcterms:W3CDTF">2019-01-21T09:24:00Z</dcterms:modified>
</cp:coreProperties>
</file>