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9" r:id="rId9"/>
    <p:sldId id="263" r:id="rId10"/>
    <p:sldId id="262" r:id="rId11"/>
    <p:sldId id="264" r:id="rId12"/>
    <p:sldId id="265" r:id="rId13"/>
    <p:sldId id="266" r:id="rId14"/>
    <p:sldId id="267" r:id="rId15"/>
    <p:sldId id="272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CA5C-A1DD-4015-8FF0-FE1E60CCD9C9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87A1-884B-46FA-8B2C-211B86E15B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562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CA5C-A1DD-4015-8FF0-FE1E60CCD9C9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87A1-884B-46FA-8B2C-211B86E15B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477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CA5C-A1DD-4015-8FF0-FE1E60CCD9C9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87A1-884B-46FA-8B2C-211B86E15B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131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CA5C-A1DD-4015-8FF0-FE1E60CCD9C9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87A1-884B-46FA-8B2C-211B86E15B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899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CA5C-A1DD-4015-8FF0-FE1E60CCD9C9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87A1-884B-46FA-8B2C-211B86E15B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874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CA5C-A1DD-4015-8FF0-FE1E60CCD9C9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87A1-884B-46FA-8B2C-211B86E15B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098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CA5C-A1DD-4015-8FF0-FE1E60CCD9C9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87A1-884B-46FA-8B2C-211B86E15B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97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CA5C-A1DD-4015-8FF0-FE1E60CCD9C9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87A1-884B-46FA-8B2C-211B86E15B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907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CA5C-A1DD-4015-8FF0-FE1E60CCD9C9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87A1-884B-46FA-8B2C-211B86E15B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417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CA5C-A1DD-4015-8FF0-FE1E60CCD9C9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87A1-884B-46FA-8B2C-211B86E15B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019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CA5C-A1DD-4015-8FF0-FE1E60CCD9C9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87A1-884B-46FA-8B2C-211B86E15B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56983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CA5C-A1DD-4015-8FF0-FE1E60CCD9C9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87A1-884B-46FA-8B2C-211B86E15B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166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CA5C-A1DD-4015-8FF0-FE1E60CCD9C9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87A1-884B-46FA-8B2C-211B86E15B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0922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CA5C-A1DD-4015-8FF0-FE1E60CCD9C9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87A1-884B-46FA-8B2C-211B86E15B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997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CA5C-A1DD-4015-8FF0-FE1E60CCD9C9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87A1-884B-46FA-8B2C-211B86E15B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134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CA5C-A1DD-4015-8FF0-FE1E60CCD9C9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D87A1-884B-46FA-8B2C-211B86E15B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280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CCA5C-A1DD-4015-8FF0-FE1E60CCD9C9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C8D87A1-884B-46FA-8B2C-211B86E15B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275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-1251520"/>
            <a:ext cx="7632848" cy="5500726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Профессиональный союз работников народного образования и науки </a:t>
            </a:r>
            <a:br>
              <a:rPr lang="ru-RU" dirty="0"/>
            </a:br>
            <a:r>
              <a:rPr lang="ru-RU" dirty="0"/>
              <a:t>Республики Татарстан 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499992" y="5517232"/>
            <a:ext cx="4608730" cy="108012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ea typeface="+mj-ea"/>
                <a:cs typeface="+mj-cs"/>
              </a:rPr>
              <a:t>Председатель первичной профсоюзной организации</a:t>
            </a:r>
            <a:r>
              <a:rPr kumimoji="0" lang="ru-RU" b="1" i="1" u="none" strike="noStrike" kern="1200" cap="none" spc="0" normalizeH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ea typeface="+mj-ea"/>
                <a:cs typeface="+mj-cs"/>
              </a:rPr>
              <a:t> МБДОУ №158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1" u="none" strike="noStrike" kern="1200" cap="none" spc="0" normalizeH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ea typeface="+mj-ea"/>
                <a:cs typeface="+mj-cs"/>
              </a:rPr>
              <a:t>Габдуллина О.В.</a:t>
            </a:r>
            <a:endParaRPr kumimoji="0" lang="ru-RU" b="1" i="1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uLnTx/>
              <a:uFillTx/>
              <a:ea typeface="+mj-ea"/>
              <a:cs typeface="+mj-cs"/>
            </a:endParaRPr>
          </a:p>
        </p:txBody>
      </p:sp>
      <p:pic>
        <p:nvPicPr>
          <p:cNvPr id="7" name="Picture 2" descr="https://avt-23.foto.mail.ru/mail/ressovet/_avatar180?1424416517&amp;mrim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37113"/>
            <a:ext cx="2160240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96552" y="0"/>
            <a:ext cx="8229600" cy="642942"/>
          </a:xfrm>
        </p:spPr>
        <p:txBody>
          <a:bodyPr>
            <a:normAutofit/>
          </a:bodyPr>
          <a:lstStyle/>
          <a:p>
            <a:pPr algn="ctr"/>
            <a:r>
              <a:rPr lang="ru-RU" b="1" i="1" dirty="0"/>
              <a:t>Профессиональный союз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6995120" cy="5038740"/>
          </a:xfrm>
        </p:spPr>
        <p:txBody>
          <a:bodyPr>
            <a:normAutofit/>
          </a:bodyPr>
          <a:lstStyle/>
          <a:p>
            <a:pPr marL="0" indent="274320" algn="just">
              <a:spcBef>
                <a:spcPts val="0"/>
              </a:spcBef>
              <a:buNone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 — добровольное общественное объединение людей, связанных общими интересами по роду их деятельности, на производстве, в сфере обслуживания, культуре и т. д.</a:t>
            </a:r>
          </a:p>
          <a:p>
            <a:pPr marL="0" indent="274320" algn="just">
              <a:spcBef>
                <a:spcPts val="0"/>
              </a:spcBef>
              <a:buNone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74320" algn="just">
              <a:spcBef>
                <a:spcPts val="0"/>
              </a:spcBef>
              <a:buNone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Объединения создаются с целью представительства и защиты прав работников в трудовых отношениях, а также социально-экономических интересов членов организации, с возможностью более широкого представительства наемных работников.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68560" y="0"/>
            <a:ext cx="8686800" cy="7041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/>
              <a:t>ЗАЧЕМ   РАБОТНИКУ   </a:t>
            </a:r>
            <a:br>
              <a:rPr lang="ru-RU" sz="3600" b="1" i="1" dirty="0"/>
            </a:br>
            <a:r>
              <a:rPr lang="ru-RU" sz="3600" b="1" i="1" dirty="0"/>
              <a:t>ПРОФСОЮЗ</a:t>
            </a:r>
            <a:endParaRPr lang="ru-RU" sz="36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7520" y="1124744"/>
            <a:ext cx="7240784" cy="5211941"/>
          </a:xfrm>
        </p:spPr>
        <p:txBody>
          <a:bodyPr>
            <a:noAutofit/>
          </a:bodyPr>
          <a:lstStyle/>
          <a:p>
            <a:pPr marL="0" indent="274320">
              <a:spcBef>
                <a:spcPts val="0"/>
              </a:spcBef>
              <a:buNone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одиночку трудно противостоять возможному произволу работодателя, защитить себя от несправедливых придирок, незаконного увольнения, добиться улучшения условий труда и достойной зарплаты, принятия социальных законов на уровне субъекта или страны.</a:t>
            </a:r>
          </a:p>
        </p:txBody>
      </p:sp>
      <p:pic>
        <p:nvPicPr>
          <p:cNvPr id="4" name="Picture 2" descr="https://hotgeo.ru/uploads/posts/2018-08/1535027889_6303_39130_b5692067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30714"/>
            <a:ext cx="4575041" cy="304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56592" y="0"/>
            <a:ext cx="8715436" cy="2000264"/>
          </a:xfrm>
        </p:spPr>
        <p:txBody>
          <a:bodyPr>
            <a:normAutofit/>
          </a:bodyPr>
          <a:lstStyle/>
          <a:p>
            <a:pPr algn="ctr"/>
            <a:r>
              <a:rPr lang="ru-RU" b="1" i="1" dirty="0"/>
              <a:t>Только объединившись </a:t>
            </a:r>
            <a:br>
              <a:rPr lang="ru-RU" b="1" i="1" dirty="0"/>
            </a:br>
            <a:r>
              <a:rPr lang="ru-RU" b="1" i="1" dirty="0"/>
              <a:t>в профсоюз, работники могут </a:t>
            </a:r>
            <a:br>
              <a:rPr lang="ru-RU" b="1" i="1" dirty="0"/>
            </a:br>
            <a:r>
              <a:rPr lang="ru-RU" b="1" i="1" dirty="0"/>
              <a:t>рассчитывать на успех.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504" y="1772816"/>
            <a:ext cx="7272808" cy="4434840"/>
          </a:xfrm>
        </p:spPr>
        <p:txBody>
          <a:bodyPr>
            <a:normAutofit/>
          </a:bodyPr>
          <a:lstStyle/>
          <a:p>
            <a:pPr marL="0" indent="274320" fontAlgn="base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у Вас есть нерешённые социальные проблемы.</a:t>
            </a:r>
          </a:p>
          <a:p>
            <a:pPr marL="0" indent="274320" fontAlgn="base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хотите, чтобы у Вас была надёжная защита в случае нарушения Ваших трудовых и профессиональных прав.</a:t>
            </a:r>
          </a:p>
          <a:p>
            <a:pPr marL="0" indent="274320" fontAlgn="base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понимаете, что </a:t>
            </a:r>
          </a:p>
          <a:p>
            <a:pPr marL="0" indent="274320" fontAlgn="base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защитить свои права </a:t>
            </a:r>
          </a:p>
          <a:p>
            <a:pPr marL="0" indent="274320" fontAlgn="base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работники могут только</a:t>
            </a:r>
          </a:p>
          <a:p>
            <a:pPr marL="0" indent="274320" fontAlgn="base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i="1" u="sng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вместе.</a:t>
            </a:r>
          </a:p>
        </p:txBody>
      </p:sp>
      <p:pic>
        <p:nvPicPr>
          <p:cNvPr id="5" name="Picture 2" descr="https://demotivation.ru/wp-content/uploads/2020/05/sdx9nU1xuecWTOojEy56z9UZZ0YZ3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577977"/>
            <a:ext cx="3312368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56592" y="0"/>
            <a:ext cx="8715436" cy="2143140"/>
          </a:xfrm>
        </p:spPr>
        <p:txBody>
          <a:bodyPr>
            <a:normAutofit/>
          </a:bodyPr>
          <a:lstStyle/>
          <a:p>
            <a:pPr algn="ctr"/>
            <a:r>
              <a:rPr lang="ru-RU" b="1" i="1" dirty="0"/>
              <a:t>Только объединившись </a:t>
            </a:r>
            <a:br>
              <a:rPr lang="ru-RU" b="1" i="1" dirty="0"/>
            </a:br>
            <a:r>
              <a:rPr lang="ru-RU" b="1" i="1" dirty="0"/>
              <a:t>в профсоюз, работники могут рассчитывать на успех.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2143115"/>
            <a:ext cx="7094592" cy="2005965"/>
          </a:xfrm>
        </p:spPr>
        <p:txBody>
          <a:bodyPr>
            <a:normAutofit lnSpcReduction="10000"/>
          </a:bodyPr>
          <a:lstStyle/>
          <a:p>
            <a:pPr marL="0" indent="274320" fontAlgn="base">
              <a:spcBef>
                <a:spcPts val="0"/>
              </a:spcBef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за социальный диалог "на равных" с работодателем, Управлением образования, органами власти.</a:t>
            </a:r>
          </a:p>
          <a:p>
            <a:pPr marL="0" indent="274320" fontAlgn="base">
              <a:spcBef>
                <a:spcPts val="0"/>
              </a:spcBef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за товарищескую поддержку, единство и солидарность.</a:t>
            </a:r>
          </a:p>
          <a:p>
            <a:pPr marL="0" indent="274320" fontAlgn="base">
              <a:spcBef>
                <a:spcPts val="0"/>
              </a:spcBef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Вам не безразлично,</a:t>
            </a:r>
          </a:p>
          <a:p>
            <a:pPr marL="0" indent="274320" fontAlgn="base">
              <a:spcBef>
                <a:spcPts val="0"/>
              </a:spcBef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будет Ваша жизнь </a:t>
            </a:r>
          </a:p>
          <a:p>
            <a:pPr marL="0" indent="274320" fontAlgn="base">
              <a:spcBef>
                <a:spcPts val="0"/>
              </a:spcBef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завтра.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a.d-cd.net/bsAAAgIHTOA-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29100"/>
            <a:ext cx="391192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-828600" y="-36216"/>
            <a:ext cx="8229600" cy="785810"/>
          </a:xfrm>
        </p:spPr>
        <p:txBody>
          <a:bodyPr>
            <a:normAutofit/>
          </a:bodyPr>
          <a:lstStyle/>
          <a:p>
            <a:pPr algn="ctr"/>
            <a:r>
              <a:rPr lang="ru-RU" b="1" i="1" dirty="0"/>
              <a:t>Вступайте в Профсоюз!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071546"/>
            <a:ext cx="3741068" cy="3000396"/>
          </a:xfrm>
        </p:spPr>
        <p:txBody>
          <a:bodyPr/>
          <a:lstStyle/>
          <a:p>
            <a:pPr marL="0" indent="0" algn="just" fontAlgn="base">
              <a:spcBef>
                <a:spcPts val="0"/>
              </a:spcBef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Вступив в Профсоюз, Вы являетесь членом организации, положение и права которой в стране и мире гарантированы Конституцией РТ, Трудовым кодексом РТ, ФЗ “О профессиональных союзах, их правах и гарантиях деятельности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pic>
        <p:nvPicPr>
          <p:cNvPr id="4098" name="Picture 2" descr="https://avt-23.foto.mail.ru/mail/ressovet/_avatar180?1424416517&amp;mrim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72816"/>
            <a:ext cx="3586708" cy="358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30138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ru-RU" b="1" i="1" dirty="0"/>
              <a:t>Вступив в профсоюз, Вы получаете право: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7200800" cy="3140618"/>
          </a:xfrm>
        </p:spPr>
        <p:txBody>
          <a:bodyPr>
            <a:normAutofit/>
          </a:bodyPr>
          <a:lstStyle/>
          <a:p>
            <a:pPr marL="0" indent="274320" algn="just" fontAlgn="base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все социально-экономические нормы и льготы, предусмотренные в коллективном договоре;</a:t>
            </a:r>
          </a:p>
          <a:p>
            <a:pPr marL="0" indent="274320" algn="just" fontAlgn="base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бесплатную юридическую помощь по социально-трудовым вопросам, в т.ч. при приеме на работу, при переводе по работе, при учете рабочего времени и времени отдыха, обеспечении гарантий и компенсаций;</a:t>
            </a:r>
          </a:p>
          <a:p>
            <a:pPr marL="0" indent="274320" algn="just" fontAlgn="base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помощь в рассмотрении индивидуального трудового спора;</a:t>
            </a:r>
          </a:p>
          <a:p>
            <a:pPr marL="0" indent="274320" algn="just" fontAlgn="base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содействие в повышении квалификации;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ozgdou66.edumsko.ru/uploads/2000/1757/section/98907/je8dh7zzd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923576"/>
            <a:ext cx="2304256" cy="292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ru-RU" b="1" i="1" dirty="0"/>
              <a:t>Вступив в профсоюз, Вы получаете право: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12776"/>
            <a:ext cx="7272808" cy="2996602"/>
          </a:xfrm>
        </p:spPr>
        <p:txBody>
          <a:bodyPr>
            <a:normAutofit/>
          </a:bodyPr>
          <a:lstStyle/>
          <a:p>
            <a:pPr marL="0" indent="274320" algn="just" fontAlgn="base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все социально-экономические нормы и льготы, предусмотренные в коллективном договоре;</a:t>
            </a:r>
          </a:p>
          <a:p>
            <a:pPr marL="0" indent="274320" algn="just" fontAlgn="base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бесплатную юридическую помощь по социально-трудовым вопросам, в т.ч. при приеме на работу, при переводе по работе, при учете рабочего времени и времени отдыха, обеспечении гарантий и компенсаций;</a:t>
            </a:r>
          </a:p>
          <a:p>
            <a:pPr marL="0" indent="274320" algn="just" fontAlgn="base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помощь в рассмотрении индивидуального трудового спора;</a:t>
            </a:r>
          </a:p>
          <a:p>
            <a:pPr marL="0" indent="274320" algn="just" fontAlgn="base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содействие в повышении квалификации;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://i.mycdn.me/i?r=AzEPZsRbOZEKgBhR0XGMT1RkRfjALbFqx15_v4llGcQI_qaKTM5SRkZCeTgDn6uOy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688606"/>
            <a:ext cx="5526017" cy="2169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116632" y="6648"/>
            <a:ext cx="8229600" cy="1357322"/>
          </a:xfrm>
        </p:spPr>
        <p:txBody>
          <a:bodyPr>
            <a:normAutofit/>
          </a:bodyPr>
          <a:lstStyle/>
          <a:p>
            <a:pPr algn="ctr"/>
            <a:r>
              <a:rPr lang="ru-RU" b="1" i="1" dirty="0"/>
              <a:t>Вступив в профсоюз, Вы получаете право: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6851104" cy="4857784"/>
          </a:xfrm>
        </p:spPr>
        <p:txBody>
          <a:bodyPr>
            <a:normAutofit fontScale="62500" lnSpcReduction="20000"/>
          </a:bodyPr>
          <a:lstStyle/>
          <a:p>
            <a:pPr marL="0" indent="274320" algn="just" fontAlgn="base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контроль организацией профсоюза за соблюдением Ваших трудовых прав;</a:t>
            </a:r>
          </a:p>
          <a:p>
            <a:pPr marL="0" indent="274320" algn="just" fontAlgn="base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защиту профсоюзом в случае необоснованных предложений на увольнение с работы, других несправедливых действий;</a:t>
            </a:r>
          </a:p>
          <a:p>
            <a:pPr marL="0" indent="274320" algn="just" fontAlgn="base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содействие в досрочном льготном </a:t>
            </a:r>
            <a:r>
              <a:rPr lang="ru-RU" sz="3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пенсионировании</a:t>
            </a:r>
            <a:r>
              <a:rPr lang="ru-RU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своевременном назначении и выплате пенсии;</a:t>
            </a:r>
          </a:p>
          <a:p>
            <a:pPr marL="0" indent="274320" algn="just" fontAlgn="base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подготовку заявлений, жалоб и других судебных документов, необходимых для защиты и восстановления нарушенных прав;</a:t>
            </a:r>
          </a:p>
          <a:p>
            <a:pPr marL="0" indent="274320" algn="just" fontAlgn="base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бесплатную правовую помощь профсоюза в рассмотрении вопросов в суде;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72616" y="-1714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/>
              <a:t>Вступив в профсоюз, </a:t>
            </a:r>
            <a:br>
              <a:rPr lang="ru-RU" b="1" i="1" dirty="0"/>
            </a:br>
            <a:r>
              <a:rPr lang="ru-RU" b="1" i="1" dirty="0"/>
              <a:t>Вы получаете право: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6799784" cy="5072098"/>
          </a:xfrm>
        </p:spPr>
        <p:txBody>
          <a:bodyPr>
            <a:normAutofit/>
          </a:bodyPr>
          <a:lstStyle/>
          <a:p>
            <a:pPr marL="0" indent="274320" algn="just" fontAlgn="base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материальную помощь в тяжелой жизненной ситуации;</a:t>
            </a:r>
          </a:p>
          <a:p>
            <a:pPr marL="0" indent="274320" algn="just" fontAlgn="base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обращение в профком, к его лидеру, в вышестоящий профсоюзный орган по любым вопросам;</a:t>
            </a:r>
          </a:p>
          <a:p>
            <a:pPr marL="0" indent="274320" algn="just" fontAlgn="base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вносить предложения по вопросам, касающимся реализации социально-трудовых прав работников, выдвигать требования и добиваться их удовлетворения;</a:t>
            </a:r>
          </a:p>
          <a:p>
            <a:pPr marL="0" indent="274320" algn="just" fontAlgn="base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свободно высказывать и отстаивать на профсоюзном собрании, конференции свое мнение по вопросам трудовых, социальных и связанных с ними отношений, а также иным вопросам.</a:t>
            </a:r>
          </a:p>
          <a:p>
            <a:pPr marL="0" indent="27432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5024" y="0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ru-RU" b="1" i="1" dirty="0"/>
              <a:t>ЗАЧЕМ   РАБОТОДАТЕЛЮ   ПРОФСОЮЗ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196752"/>
            <a:ext cx="6951716" cy="3384376"/>
          </a:xfrm>
        </p:spPr>
        <p:txBody>
          <a:bodyPr>
            <a:normAutofit/>
          </a:bodyPr>
          <a:lstStyle/>
          <a:p>
            <a:pPr marL="0" indent="274320" algn="just" fontAlgn="base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Имея в учреждении Профсоюз, работодатель:</a:t>
            </a:r>
          </a:p>
          <a:p>
            <a:pPr marL="0" indent="274320" algn="just" fontAlgn="base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представительный орган работников (профком) для обеспечения выполнения законодательства о труде: заключения коллективного договора и соглашений по охране труда, учёта мнения коллектива при принятии локальных нормативных актов;</a:t>
            </a:r>
          </a:p>
          <a:p>
            <a:pPr marL="0" indent="274320" algn="just" fontAlgn="base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разделяет ответственность с профсоюзом при принятии решений;</a:t>
            </a:r>
          </a:p>
          <a:p>
            <a:pPr marL="0" indent="274320" algn="just" fontAlgn="base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профилактике новых и законному разрешению возникших трудовых споров и конфликтов;</a:t>
            </a:r>
          </a:p>
          <a:p>
            <a:pPr fontAlgn="base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6" name="Picture 4" descr="https://newsdelo.com/wp-content/uploads/2018/10/9da7f4cd0be7f6d7dac8be6fd7031f0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581129"/>
            <a:ext cx="4097326" cy="230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4923928"/>
            <a:ext cx="6347713" cy="1320800"/>
          </a:xfrm>
        </p:spPr>
        <p:txBody>
          <a:bodyPr>
            <a:normAutofit fontScale="90000"/>
          </a:bodyPr>
          <a:lstStyle/>
          <a:p>
            <a:pPr algn="ctr"/>
            <a:br>
              <a:rPr lang="ru-RU" b="1" i="1" dirty="0"/>
            </a:br>
            <a:br>
              <a:rPr lang="ru-RU" b="1" i="1" dirty="0"/>
            </a:br>
            <a:br>
              <a:rPr lang="ru-RU" b="1" i="1" dirty="0"/>
            </a:br>
            <a:br>
              <a:rPr lang="ru-RU" b="1" i="1" dirty="0"/>
            </a:br>
            <a:br>
              <a:rPr lang="ru-RU" b="1" i="1" dirty="0"/>
            </a:br>
            <a:br>
              <a:rPr lang="ru-RU" b="1" i="1" dirty="0"/>
            </a:br>
            <a:br>
              <a:rPr lang="ru-RU" b="1" i="1" dirty="0"/>
            </a:br>
            <a:br>
              <a:rPr lang="ru-RU" b="1" i="1" dirty="0"/>
            </a:br>
            <a:br>
              <a:rPr lang="ru-RU" b="1" i="1" dirty="0"/>
            </a:br>
            <a:br>
              <a:rPr lang="ru-RU" b="1" i="1" dirty="0"/>
            </a:br>
            <a:r>
              <a:rPr lang="ru-RU" b="1" i="1" dirty="0"/>
              <a:t>ЗАЧЕМ   РАБОТОДАТЕЛЮ   ПРОФСОЮЗ</a:t>
            </a:r>
            <a:br>
              <a:rPr lang="ru-RU" b="1" i="1" dirty="0"/>
            </a:br>
            <a:br>
              <a:rPr lang="ru-RU" b="1" i="1" dirty="0"/>
            </a:br>
            <a:br>
              <a:rPr lang="ru-RU" b="1" i="1" dirty="0"/>
            </a:br>
            <a:br>
              <a:rPr lang="ru-RU" b="1" i="1" dirty="0"/>
            </a:br>
            <a:br>
              <a:rPr lang="ru-RU" b="1" i="1" dirty="0"/>
            </a:br>
            <a:br>
              <a:rPr lang="ru-RU" b="1" i="1" dirty="0"/>
            </a:br>
            <a:br>
              <a:rPr lang="ru-RU" b="1" i="1" dirty="0"/>
            </a:br>
            <a:br>
              <a:rPr lang="ru-RU" b="1" i="1" dirty="0"/>
            </a:br>
            <a:br>
              <a:rPr lang="ru-RU" b="1" i="1" dirty="0"/>
            </a:br>
            <a:br>
              <a:rPr lang="ru-RU" b="1" i="1" dirty="0"/>
            </a:br>
            <a:br>
              <a:rPr lang="ru-RU" b="1" i="1" dirty="0"/>
            </a:br>
            <a:br>
              <a:rPr lang="ru-RU" b="1" i="1" dirty="0"/>
            </a:br>
            <a:br>
              <a:rPr lang="ru-RU" b="1" i="1" dirty="0"/>
            </a:br>
            <a:br>
              <a:rPr lang="ru-RU" b="1" i="1" dirty="0"/>
            </a:br>
            <a:br>
              <a:rPr lang="ru-RU" b="1" i="1" dirty="0"/>
            </a:br>
            <a:br>
              <a:rPr lang="ru-RU" b="1" i="1" dirty="0"/>
            </a:b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3" y="980728"/>
            <a:ext cx="6347714" cy="3880773"/>
          </a:xfrm>
        </p:spPr>
        <p:txBody>
          <a:bodyPr>
            <a:normAutofit/>
          </a:bodyPr>
          <a:lstStyle/>
          <a:p>
            <a:pPr marL="0" indent="274320" algn="just" fontAlgn="base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организует справедливое распределение учебной нагрузки, доплат и надбавок, премий;</a:t>
            </a:r>
          </a:p>
          <a:p>
            <a:pPr marL="0" indent="274320" algn="just" fontAlgn="base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в учреждении налаженную культурно-массовую и спортивно-оздоровительную работу;</a:t>
            </a:r>
          </a:p>
          <a:p>
            <a:pPr marL="0" indent="274320" algn="just" fontAlgn="base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с профсоюзом поощряет работников, юбиляров и ветеранов;</a:t>
            </a:r>
          </a:p>
          <a:p>
            <a:pPr marL="0" indent="274320" algn="just" fontAlgn="base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выявить потребности и личные качества работников, чтобы учитывать их при принятии управленческих решений;</a:t>
            </a:r>
          </a:p>
          <a:p>
            <a:pPr marL="0" indent="274320" algn="just" fontAlgn="base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формированию партнёрских, доброжелательных отношений в коллективе, его сплочению.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4" name="Picture 8" descr="https://www.enhancemedia.co.uk/wp-content/uploads/2017/09/3-14-1440x9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648312"/>
            <a:ext cx="3312368" cy="220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0"/>
            <a:ext cx="8229600" cy="1510466"/>
          </a:xfrm>
        </p:spPr>
        <p:txBody>
          <a:bodyPr>
            <a:normAutofit/>
          </a:bodyPr>
          <a:lstStyle/>
          <a:p>
            <a:pPr algn="ctr"/>
            <a:r>
              <a:rPr lang="ru-RU" b="1" i="1" dirty="0"/>
              <a:t>Если работодатель - член Профсоюза, он имеет право: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6712" y="1510466"/>
            <a:ext cx="6995120" cy="4429156"/>
          </a:xfrm>
        </p:spPr>
        <p:txBody>
          <a:bodyPr>
            <a:normAutofit/>
          </a:bodyPr>
          <a:lstStyle/>
          <a:p>
            <a:pPr marL="0" indent="274320" algn="just" fontAlgn="base">
              <a:spcBef>
                <a:spcPts val="0"/>
              </a:spcBef>
              <a:buFont typeface="Wingdings" pitchFamily="2" charset="2"/>
              <a:buChar char="q"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оперативное получение информации по изменениям в трудовом законодательстве;</a:t>
            </a:r>
          </a:p>
          <a:p>
            <a:pPr marL="0" indent="274320" algn="just" fontAlgn="base">
              <a:spcBef>
                <a:spcPts val="0"/>
              </a:spcBef>
              <a:buFont typeface="Wingdings" pitchFamily="2" charset="2"/>
              <a:buChar char="q"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юридические консультации и методическую помощь по применению трудового законодательства;</a:t>
            </a:r>
          </a:p>
          <a:p>
            <a:pPr marL="0" indent="274320" algn="just" fontAlgn="base">
              <a:spcBef>
                <a:spcPts val="0"/>
              </a:spcBef>
              <a:buFont typeface="Wingdings" pitchFamily="2" charset="2"/>
              <a:buChar char="q"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макеты коллективного договора, правил внутреннего трудового распорядка, трудового договора с работником, положений и др. документов, разработанных профсоюзом;</a:t>
            </a:r>
          </a:p>
          <a:p>
            <a:pPr marL="0" indent="274320" algn="just" fontAlgn="base">
              <a:spcBef>
                <a:spcPts val="0"/>
              </a:spcBef>
              <a:buFont typeface="Wingdings" pitchFamily="2" charset="2"/>
              <a:buChar char="q"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защиту своих прав через вышестоящие профсоюзные организации.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764704"/>
            <a:ext cx="7023725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base">
              <a:buNone/>
            </a:pPr>
            <a:r>
              <a:rPr lang="ru-RU" sz="4000" b="1" i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</a:rPr>
              <a:t>Вступайте в профсоюз - покажите, на что вы годны!</a:t>
            </a:r>
          </a:p>
          <a:p>
            <a:pPr algn="ctr" fontAlgn="base">
              <a:buNone/>
            </a:pPr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/>
              <a:latin typeface="+mj-lt"/>
            </a:endParaRPr>
          </a:p>
          <a:p>
            <a:pPr algn="ctr" fontAlgn="base">
              <a:buNone/>
            </a:pPr>
            <a:r>
              <a:rPr lang="ru-RU" sz="4000" b="1" i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</a:rPr>
              <a:t>Вступайте в профсоюз - докажите, что вы свободны!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20688"/>
            <a:ext cx="6349132" cy="508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326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00166" y="1428736"/>
            <a:ext cx="607223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i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СПАСИБО</a:t>
            </a:r>
          </a:p>
          <a:p>
            <a:pPr algn="ctr"/>
            <a:r>
              <a:rPr lang="ru-RU" sz="7200" b="1" i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126</TotalTime>
  <Words>798</Words>
  <Application>Microsoft Office PowerPoint</Application>
  <PresentationFormat>Экран (4:3)</PresentationFormat>
  <Paragraphs>66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Times New Roman</vt:lpstr>
      <vt:lpstr>Trebuchet MS</vt:lpstr>
      <vt:lpstr>Wingdings</vt:lpstr>
      <vt:lpstr>Wingdings 3</vt:lpstr>
      <vt:lpstr>Аспект</vt:lpstr>
      <vt:lpstr>Профессиональный союз работников народного образования и науки  Республики Татарстан </vt:lpstr>
      <vt:lpstr>Профессиональный союз</vt:lpstr>
      <vt:lpstr>ЗАЧЕМ   РАБОТНИКУ    ПРОФСОЮЗ</vt:lpstr>
      <vt:lpstr>Только объединившись  в профсоюз, работники могут  рассчитывать на успех.</vt:lpstr>
      <vt:lpstr>Только объединившись  в профсоюз, работники могут рассчитывать на успех.</vt:lpstr>
      <vt:lpstr>Вступайте в Профсоюз!</vt:lpstr>
      <vt:lpstr>Вступив в профсоюз, Вы получаете право:</vt:lpstr>
      <vt:lpstr>Вступив в профсоюз, Вы получаете право:</vt:lpstr>
      <vt:lpstr>Вступив в профсоюз, Вы получаете право:</vt:lpstr>
      <vt:lpstr>Вступив в профсоюз,  Вы получаете право:</vt:lpstr>
      <vt:lpstr>ЗАЧЕМ   РАБОТОДАТЕЛЮ   ПРОФСОЮЗ</vt:lpstr>
      <vt:lpstr>          ЗАЧЕМ   РАБОТОДАТЕЛЮ   ПРОФСОЮЗ                </vt:lpstr>
      <vt:lpstr>Если работодатель - член Профсоюза, он имеет право: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User</cp:lastModifiedBy>
  <cp:revision>19</cp:revision>
  <dcterms:created xsi:type="dcterms:W3CDTF">2014-03-19T17:33:39Z</dcterms:created>
  <dcterms:modified xsi:type="dcterms:W3CDTF">2020-09-17T10:38:58Z</dcterms:modified>
</cp:coreProperties>
</file>