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0" r:id="rId3"/>
    <p:sldId id="271" r:id="rId4"/>
    <p:sldId id="272" r:id="rId5"/>
    <p:sldId id="269" r:id="rId6"/>
    <p:sldId id="258" r:id="rId7"/>
    <p:sldId id="259" r:id="rId8"/>
    <p:sldId id="260" r:id="rId9"/>
    <p:sldId id="262" r:id="rId10"/>
    <p:sldId id="268" r:id="rId11"/>
    <p:sldId id="266" r:id="rId12"/>
    <p:sldId id="267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28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28600"/>
            <a:ext cx="8550432" cy="5915044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sz="10700" b="1" dirty="0" smtClean="0">
                <a:solidFill>
                  <a:srgbClr val="C00000"/>
                </a:solidFill>
                <a:cs typeface="Times New Roman" pitchFamily="18" charset="0"/>
              </a:rPr>
              <a:t>СНТ</a:t>
            </a:r>
            <a:r>
              <a:rPr lang="ru-RU" sz="8000" b="1" dirty="0" smtClean="0">
                <a:solidFill>
                  <a:srgbClr val="C00000"/>
                </a:solidFill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15 сентября 1990 год </a:t>
            </a:r>
            <a:r>
              <a:rPr lang="ru-RU" sz="8000" b="1" dirty="0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8000" b="1" dirty="0" smtClean="0">
                <a:solidFill>
                  <a:srgbClr val="C00000"/>
                </a:solidFill>
                <a:cs typeface="Times New Roman" pitchFamily="18" charset="0"/>
              </a:rPr>
              <a:t> Союз Наследников </a:t>
            </a:r>
            <a:r>
              <a:rPr lang="ru-RU" sz="8000" b="1" dirty="0" smtClean="0">
                <a:solidFill>
                  <a:srgbClr val="C00000"/>
                </a:solidFill>
                <a:cs typeface="Times New Roman" pitchFamily="18" charset="0"/>
              </a:rPr>
              <a:t>Татарстана</a:t>
            </a:r>
            <a:endParaRPr lang="ru-RU" sz="8000" dirty="0"/>
          </a:p>
        </p:txBody>
      </p:sp>
      <p:pic>
        <p:nvPicPr>
          <p:cNvPr id="3" name="Рисунок 2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357166"/>
            <a:ext cx="1571668" cy="1571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214422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Законы наследников: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28736"/>
            <a:ext cx="8448514" cy="492922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  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Наследник бережно хранит природу и культуру родного края.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Наследник помогает Республике Татарстан, стремится стать ее достойным гражданином.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Наследник отважно стоит за справедливость.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Наследник хочет больше знать и уметь, стать сильным и ловким.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Наследник - верный друг, помогает старшим и младшим, никого не  бросит в беде.</a:t>
            </a:r>
          </a:p>
          <a:p>
            <a:endParaRPr lang="ru-RU" dirty="0"/>
          </a:p>
        </p:txBody>
      </p:sp>
      <p:pic>
        <p:nvPicPr>
          <p:cNvPr id="4" name="Рисунок 3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92" y="1000108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44" y="214290"/>
            <a:ext cx="8858312" cy="1143008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Наш  </a:t>
            </a:r>
            <a:r>
              <a:rPr lang="ru-RU" sz="5400" b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девиз:</a:t>
            </a:r>
            <a:endParaRPr lang="ru-RU" sz="5400" b="1" dirty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sz="quarter" idx="1"/>
          </p:nvPr>
        </p:nvSpPr>
        <p:spPr>
          <a:noFill/>
        </p:spPr>
        <p:txBody>
          <a:bodyPr>
            <a:normAutofit fontScale="97500"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Делай каждый день доброе дело!</a:t>
            </a:r>
            <a:br>
              <a:rPr lang="ru-RU" sz="4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</a:br>
            <a:endParaRPr lang="ru-RU" sz="4400" b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5-tub-ru.yandex.net/i?id=372386109-0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286124"/>
            <a:ext cx="3357586" cy="251819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028" name="Picture 4" descr="http://im3-tub-ru.yandex.net/i?id=36623219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573008"/>
            <a:ext cx="2143140" cy="284487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8" name="Рисунок 7" descr="17 9_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71414"/>
            <a:ext cx="1357290" cy="1357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72560" cy="1643074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Правила</a:t>
            </a:r>
            <a:r>
              <a:rPr lang="ru-RU" sz="6000" b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cs typeface="Times New Roman" pitchFamily="18" charset="0"/>
              </a:rPr>
              <a:t>следопыта: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</a:br>
            <a:endParaRPr lang="ru-RU" sz="6000" b="1" dirty="0">
              <a:solidFill>
                <a:schemeClr val="tx2">
                  <a:lumMod val="75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714488"/>
            <a:ext cx="8377076" cy="4643470"/>
          </a:xfrm>
          <a:noFill/>
        </p:spPr>
        <p:txBody>
          <a:bodyPr>
            <a:norm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Следопыт любит </a:t>
            </a:r>
            <a:r>
              <a:rPr lang="ru-RU" sz="3600" b="1" dirty="0" smtClean="0">
                <a:cs typeface="Times New Roman" pitchFamily="18" charset="0"/>
              </a:rPr>
              <a:t>Родину.</a:t>
            </a:r>
            <a:endParaRPr lang="ru-RU" sz="3600" b="1" dirty="0" smtClean="0">
              <a:cs typeface="Times New Roman" pitchFamily="18" charset="0"/>
            </a:endParaRPr>
          </a:p>
          <a:p>
            <a:r>
              <a:rPr lang="ru-RU" sz="3600" b="1" dirty="0" smtClean="0">
                <a:cs typeface="Times New Roman" pitchFamily="18" charset="0"/>
              </a:rPr>
              <a:t>Следопыт Отважный.</a:t>
            </a:r>
          </a:p>
          <a:p>
            <a:r>
              <a:rPr lang="ru-RU" sz="3600" b="1" dirty="0" smtClean="0">
                <a:cs typeface="Times New Roman" pitchFamily="18" charset="0"/>
              </a:rPr>
              <a:t>Следопыт Честный.</a:t>
            </a:r>
          </a:p>
          <a:p>
            <a:r>
              <a:rPr lang="ru-RU" sz="3600" b="1" dirty="0" smtClean="0">
                <a:cs typeface="Times New Roman" pitchFamily="18" charset="0"/>
              </a:rPr>
              <a:t>Следопыт Добрый.</a:t>
            </a:r>
          </a:p>
          <a:p>
            <a:r>
              <a:rPr lang="ru-RU" sz="3600" b="1" dirty="0" smtClean="0">
                <a:cs typeface="Times New Roman" pitchFamily="18" charset="0"/>
              </a:rPr>
              <a:t>Следопыт стремится стать лучше.</a:t>
            </a:r>
          </a:p>
          <a:p>
            <a:endParaRPr lang="ru-RU" sz="3600" dirty="0">
              <a:cs typeface="Times New Roman" pitchFamily="18" charset="0"/>
            </a:endParaRPr>
          </a:p>
        </p:txBody>
      </p:sp>
      <p:pic>
        <p:nvPicPr>
          <p:cNvPr id="4" name="Рисунок 3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96" y="2000240"/>
            <a:ext cx="1142976" cy="114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1643050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Сектор «Вожатые»</a:t>
            </a:r>
            <a:r>
              <a:rPr lang="ru-RU" sz="4800" dirty="0" smtClean="0">
                <a:solidFill>
                  <a:srgbClr val="C00000"/>
                </a:solidFill>
              </a:rPr>
              <a:t/>
            </a:r>
            <a:br>
              <a:rPr lang="ru-RU" sz="4800" dirty="0" smtClean="0">
                <a:solidFill>
                  <a:srgbClr val="C00000"/>
                </a:solidFill>
              </a:rPr>
            </a:b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643050"/>
            <a:ext cx="8286808" cy="4929222"/>
          </a:xfrm>
          <a:ln>
            <a:solidFill>
              <a:srgbClr val="C000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Состав: </a:t>
            </a:r>
            <a:r>
              <a:rPr lang="ru-RU" dirty="0" smtClean="0"/>
              <a:t>вожатые из 5-8 классов.</a:t>
            </a:r>
            <a:r>
              <a:rPr lang="ru-RU" b="1" dirty="0" smtClean="0"/>
              <a:t>   </a:t>
            </a:r>
            <a:endParaRPr lang="ru-RU" dirty="0" smtClean="0"/>
          </a:p>
          <a:p>
            <a:r>
              <a:rPr lang="ru-RU" b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Организация интересного полноценного общения ребят старшего, среднего и младшего возраста;</a:t>
            </a:r>
          </a:p>
          <a:p>
            <a:pPr lvl="0"/>
            <a:r>
              <a:rPr lang="ru-RU" dirty="0" smtClean="0"/>
              <a:t>Знакомство с методикой коллективных творческих дел;</a:t>
            </a:r>
          </a:p>
          <a:p>
            <a:pPr lvl="0"/>
            <a:r>
              <a:rPr lang="ru-RU" dirty="0" smtClean="0"/>
              <a:t>Привитие вожатскому составу организационных навыков работы с младшими школьниками </a:t>
            </a:r>
          </a:p>
          <a:p>
            <a:r>
              <a:rPr lang="ru-RU" b="1" dirty="0" smtClean="0"/>
              <a:t>Содержание работы:</a:t>
            </a:r>
            <a:endParaRPr lang="ru-RU" dirty="0" smtClean="0"/>
          </a:p>
          <a:p>
            <a:pPr lvl="0"/>
            <a:r>
              <a:rPr lang="ru-RU" dirty="0" smtClean="0"/>
              <a:t>подготовка и проведение праздников для младших школьников, </a:t>
            </a:r>
          </a:p>
          <a:p>
            <a:pPr lvl="0"/>
            <a:r>
              <a:rPr lang="ru-RU" dirty="0" smtClean="0"/>
              <a:t>помощь классным руководителям в проведении классных часов, игровых программ;</a:t>
            </a:r>
          </a:p>
          <a:p>
            <a:pPr lvl="0"/>
            <a:r>
              <a:rPr lang="ru-RU" dirty="0" smtClean="0"/>
              <a:t>участие в фестивалях, конкурсах, игровых программах в школе по этому направлению</a:t>
            </a:r>
          </a:p>
          <a:p>
            <a:r>
              <a:rPr lang="ru-RU" b="1" dirty="0" smtClean="0"/>
              <a:t>Ожидаемый результат:</a:t>
            </a:r>
            <a:endParaRPr lang="ru-RU" dirty="0" smtClean="0"/>
          </a:p>
          <a:p>
            <a:pPr lvl="0"/>
            <a:r>
              <a:rPr lang="ru-RU" dirty="0" smtClean="0"/>
              <a:t>эффективное взаимодействие старших и младших членов детского объединения на основе коллективных творческих дел;</a:t>
            </a:r>
          </a:p>
          <a:p>
            <a:pPr lvl="0"/>
            <a:r>
              <a:rPr lang="ru-RU" dirty="0" smtClean="0"/>
              <a:t>преемственность вожатских традиций.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428604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15328" cy="1214422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А это - мы! Вожатые ВСОШ №3!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E:\SDC1336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6288" y="1214422"/>
            <a:ext cx="6953298" cy="52149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5" name="Рисунок 4" descr="17 9_240.png"/>
          <p:cNvPicPr>
            <a:picLocks noChangeAspect="1"/>
          </p:cNvPicPr>
          <p:nvPr/>
        </p:nvPicPr>
        <p:blipFill>
          <a:blip r:embed="rId3"/>
          <a:srcRect t="4761" b="4761"/>
          <a:stretch>
            <a:fillRect/>
          </a:stretch>
        </p:blipFill>
        <p:spPr>
          <a:xfrm>
            <a:off x="5500694" y="4643447"/>
            <a:ext cx="2214578" cy="20037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715436" cy="1057260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Отряд вожатых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99404" cy="4616596"/>
          </a:xfrm>
        </p:spPr>
        <p:txBody>
          <a:bodyPr>
            <a:normAutofit fontScale="92500"/>
          </a:bodyPr>
          <a:lstStyle/>
          <a:p>
            <a:r>
              <a:rPr lang="ru-RU" sz="5400" dirty="0" smtClean="0">
                <a:solidFill>
                  <a:srgbClr val="002060"/>
                </a:solidFill>
              </a:rPr>
              <a:t>Наш отряд:  </a:t>
            </a:r>
            <a:r>
              <a:rPr lang="ru-RU" sz="6600" b="1" dirty="0" smtClean="0">
                <a:solidFill>
                  <a:srgbClr val="002060"/>
                </a:solidFill>
              </a:rPr>
              <a:t>«РИТМ»</a:t>
            </a:r>
          </a:p>
          <a:p>
            <a:r>
              <a:rPr lang="ru-RU" sz="5400" dirty="0" smtClean="0">
                <a:solidFill>
                  <a:srgbClr val="002060"/>
                </a:solidFill>
              </a:rPr>
              <a:t>Наш девиз: </a:t>
            </a:r>
            <a:r>
              <a:rPr lang="ru-RU" sz="6000" b="1" dirty="0" smtClean="0">
                <a:solidFill>
                  <a:srgbClr val="002060"/>
                </a:solidFill>
              </a:rPr>
              <a:t>«Мы трудимся в ритме ,</a:t>
            </a:r>
          </a:p>
          <a:p>
            <a:pPr>
              <a:buNone/>
            </a:pPr>
            <a:r>
              <a:rPr lang="ru-RU" sz="6000" b="1" dirty="0" smtClean="0">
                <a:solidFill>
                  <a:srgbClr val="002060"/>
                </a:solidFill>
              </a:rPr>
              <a:t> мы в ритме живём».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48" y="214290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621870" cy="1057260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Наша </a:t>
            </a:r>
            <a:r>
              <a:rPr lang="ru-RU" sz="6000" b="1" dirty="0" smtClean="0">
                <a:solidFill>
                  <a:srgbClr val="C00000"/>
                </a:solidFill>
              </a:rPr>
              <a:t>песня: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Ты - человек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Куда подует ветер,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Туда и облака.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Куда пастух подует,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Туда бредут стада.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Припев: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Но ты - человек, ты и сильный, и смелый!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Своими руками судьбу свою делай!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Иди против ветра, на месте не стой!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Пойми, не бывает дороги простой!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17 9_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54" y="1571612"/>
            <a:ext cx="1500198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621870" cy="914384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Клуб вожатых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3079" name="Picture 7" descr="C:\Users\Ирина\Desktop\Все фото\Фото 2012-2013\Сбор ДО\SDC12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571612"/>
            <a:ext cx="2857519" cy="21431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3080" name="Picture 8" descr="C:\Users\Ирина\Desktop\Все фото\Фото 2012-2013\Сбор ДО\SDC121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818"/>
            <a:ext cx="3143240" cy="23574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3" name="Рисунок 12" descr="17 9_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48" y="214290"/>
            <a:ext cx="1143008" cy="1143008"/>
          </a:xfrm>
          <a:prstGeom prst="rect">
            <a:avLst/>
          </a:prstGeom>
        </p:spPr>
      </p:pic>
      <p:pic>
        <p:nvPicPr>
          <p:cNvPr id="1026" name="Picture 2" descr="C:\Users\Ирина\Desktop\Все фото\Фото 2012-2013\Айрат 7Б\SAM_0399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2357429"/>
            <a:ext cx="2478292" cy="33043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3077" name="Picture 5" descr="C:\Users\Ирина\Desktop\Все фото\Фото 2012-2013\Айрат 7Б\SAM_03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428735"/>
            <a:ext cx="3286148" cy="24646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3078" name="Picture 6" descr="C:\Users\Ирина\Desktop\Все фото\Фото 2012-2013\Айрат 7Б\SAM_03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4214818"/>
            <a:ext cx="3000364" cy="22502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Елена Фарильевна\Desktop\фотки на 2011-2012 г\Стартовый сбор Содружество\SDC101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14818"/>
            <a:ext cx="3119427" cy="23395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621870" cy="1057260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Стартовый сбор Д/О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«Союз наследников  Татарстана»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1" name="Picture 3" descr="C:\Users\Елена Фарильевна\Desktop\фотки на 2011-2012 г\Стартовый сбор Содружество\SDC10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643338" cy="273250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3" name="Picture 2" descr="I:\SDC1335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784" y="1571612"/>
            <a:ext cx="3309938" cy="24824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2" name="Picture 4" descr="C:\Users\Елена Фарильевна\Desktop\фотки на 2011-2012 г\Стартовый сбор Содружество\SDC101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643314"/>
            <a:ext cx="3524275" cy="264320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7" name="Рисунок 6" descr="17 9_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68" y="1214422"/>
            <a:ext cx="1357322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28600"/>
            <a:ext cx="8550432" cy="985822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Работа в отрядах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I:\DSC058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85926"/>
            <a:ext cx="2571768" cy="19288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3075" name="Picture 3" descr="I:\DSC058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53752"/>
            <a:ext cx="4986270" cy="37397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3076" name="Picture 4" descr="I:\DSC058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000504"/>
            <a:ext cx="3357586" cy="251819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7" name="Рисунок 6" descr="17 9_2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5286388"/>
            <a:ext cx="1357322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78994" cy="1285884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2700" b="1" i="1" dirty="0" smtClean="0">
                <a:solidFill>
                  <a:srgbClr val="C00000"/>
                </a:solidFill>
              </a:rPr>
              <a:t>ЗАМЕЧАТЕЛЬНЫЙ ВОЖАТЫЙ  </a:t>
            </a:r>
            <a:r>
              <a:rPr lang="ru-RU" b="1" i="1" dirty="0" smtClean="0">
                <a:solidFill>
                  <a:srgbClr val="C00000"/>
                </a:solidFill>
              </a:rPr>
              <a:t>2012 года  </a:t>
            </a:r>
            <a:r>
              <a:rPr lang="ru-RU" b="1" i="1" dirty="0" err="1" smtClean="0">
                <a:solidFill>
                  <a:srgbClr val="C00000"/>
                </a:solidFill>
              </a:rPr>
              <a:t>Ахмеджанова</a:t>
            </a:r>
            <a:r>
              <a:rPr lang="ru-RU" b="1" i="1" dirty="0" smtClean="0">
                <a:solidFill>
                  <a:srgbClr val="C00000"/>
                </a:solidFill>
              </a:rPr>
              <a:t> Альбина</a:t>
            </a:r>
            <a:endParaRPr lang="ru-RU" dirty="0"/>
          </a:p>
        </p:txBody>
      </p:sp>
      <p:pic>
        <p:nvPicPr>
          <p:cNvPr id="4" name="Picture 3" descr="C:\Users\Елена Фарильевна\Desktop\фотки на 2011-2012 г\замечательный вожатый\SDC1058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3"/>
            <a:ext cx="6483108" cy="485870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5" name="Рисунок 4" descr="17 9_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72" y="857232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621870" cy="1128698"/>
          </a:xfrm>
          <a:solidFill>
            <a:srgbClr val="92D05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ЗАМЕЧАТЕЛЬНЫЙ ВОЖАТЫЙ  2013 года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3600" b="1" i="1" dirty="0" err="1" smtClean="0">
                <a:solidFill>
                  <a:srgbClr val="C00000"/>
                </a:solidFill>
              </a:rPr>
              <a:t>Гайфуллин</a:t>
            </a:r>
            <a:r>
              <a:rPr lang="ru-RU" sz="3600" b="1" i="1" dirty="0" smtClean="0">
                <a:solidFill>
                  <a:srgbClr val="C00000"/>
                </a:solidFill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</a:rPr>
              <a:t>Айрат</a:t>
            </a:r>
            <a:endParaRPr lang="ru-RU" sz="3600" dirty="0"/>
          </a:p>
        </p:txBody>
      </p:sp>
      <p:pic>
        <p:nvPicPr>
          <p:cNvPr id="1026" name="Picture 2" descr="I:\SAM_070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28736"/>
            <a:ext cx="6387330" cy="47904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Рисунок 4" descr="17 9_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72" y="642918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100</TotalTime>
  <Words>291</Words>
  <PresentationFormat>Экран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СНТ  15 сентября 1990 год   Союз Наследников Татарстана</vt:lpstr>
      <vt:lpstr>Законы наследников:</vt:lpstr>
      <vt:lpstr>Наш  девиз:</vt:lpstr>
      <vt:lpstr> Правила следопыта: </vt:lpstr>
      <vt:lpstr>     Сектор «Вожатые» </vt:lpstr>
      <vt:lpstr>А это - мы! Вожатые ВСОШ №3!</vt:lpstr>
      <vt:lpstr>Отряд вожатых</vt:lpstr>
      <vt:lpstr>Наша песня:</vt:lpstr>
      <vt:lpstr>Клуб вожатых</vt:lpstr>
      <vt:lpstr>Стартовый сбор Д/О  «Союз наследников  Татарстана»</vt:lpstr>
      <vt:lpstr>Работа в отрядах</vt:lpstr>
      <vt:lpstr>ЗАМЕЧАТЕЛЬНЫЙ ВОЖАТЫЙ  2012 года  Ахмеджанова Альбина</vt:lpstr>
      <vt:lpstr>ЗАМЕЧАТЕЛЬНЫЙ ВОЖАТЫЙ  2013 года Гайфуллин Айрат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Отряд вожатых</dc:title>
  <dc:creator>ВСОШ №3 Минеева И.В.</dc:creator>
  <cp:lastModifiedBy>ВСОШ №3 Минеева И.В.</cp:lastModifiedBy>
  <cp:revision>19</cp:revision>
  <dcterms:created xsi:type="dcterms:W3CDTF">2013-11-08T07:44:33Z</dcterms:created>
  <dcterms:modified xsi:type="dcterms:W3CDTF">2013-11-29T10:16:06Z</dcterms:modified>
</cp:coreProperties>
</file>