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6"/>
  </p:notesMasterIdLst>
  <p:sldIdLst>
    <p:sldId id="435" r:id="rId2"/>
    <p:sldId id="439" r:id="rId3"/>
    <p:sldId id="450" r:id="rId4"/>
    <p:sldId id="436" r:id="rId5"/>
    <p:sldId id="443" r:id="rId6"/>
    <p:sldId id="451" r:id="rId7"/>
    <p:sldId id="438" r:id="rId8"/>
    <p:sldId id="444" r:id="rId9"/>
    <p:sldId id="437" r:id="rId10"/>
    <p:sldId id="445" r:id="rId11"/>
    <p:sldId id="446" r:id="rId12"/>
    <p:sldId id="448" r:id="rId13"/>
    <p:sldId id="447" r:id="rId14"/>
    <p:sldId id="449" r:id="rId15"/>
  </p:sldIdLst>
  <p:sldSz cx="12192000" cy="6858000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9734"/>
    <a:srgbClr val="2F5597"/>
    <a:srgbClr val="0068A5"/>
    <a:srgbClr val="F26C36"/>
    <a:srgbClr val="A9ABAE"/>
    <a:srgbClr val="E2F3FF"/>
    <a:srgbClr val="FFFEEB"/>
    <a:srgbClr val="FFE3CB"/>
    <a:srgbClr val="587D6C"/>
    <a:srgbClr val="BC9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6E25E649-3F16-4E02-A733-19D2CDBF48F0}" styleName="Средний стиль 3 -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Темный стиль 2 - акцент 1/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EB344D84-9AFB-497E-A393-DC336BA19D2E}" styleName="Средний стиль 3 - акцент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194" autoAdjust="0"/>
    <p:restoredTop sz="90799" autoAdjust="0"/>
  </p:normalViewPr>
  <p:slideViewPr>
    <p:cSldViewPr snapToGrid="0">
      <p:cViewPr>
        <p:scale>
          <a:sx n="50" d="100"/>
          <a:sy n="50" d="100"/>
        </p:scale>
        <p:origin x="-468" y="-45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94" d="100"/>
        <a:sy n="194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84178778-6F96-44A8-B120-2D80BF318283}" type="datetimeFigureOut">
              <a:rPr lang="ru-RU" smtClean="0"/>
              <a:pPr>
                <a:defRPr/>
              </a:pPr>
              <a:t>22.02.2018</a:t>
            </a:fld>
            <a:endParaRPr lang="ru-RU" dirty="0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dirty="0" smtClean="0"/>
              <a:t>Образец текста</a:t>
            </a:r>
          </a:p>
          <a:p>
            <a:pPr lvl="1"/>
            <a:r>
              <a:rPr lang="ru-RU" noProof="0" dirty="0" smtClean="0"/>
              <a:t>Второй уровень</a:t>
            </a:r>
          </a:p>
          <a:p>
            <a:pPr lvl="2"/>
            <a:r>
              <a:rPr lang="ru-RU" noProof="0" dirty="0" smtClean="0"/>
              <a:t>Третий уровень</a:t>
            </a:r>
          </a:p>
          <a:p>
            <a:pPr lvl="3"/>
            <a:r>
              <a:rPr lang="ru-RU" noProof="0" dirty="0" smtClean="0"/>
              <a:t>Четвертый уровень</a:t>
            </a:r>
          </a:p>
          <a:p>
            <a:pPr lvl="4"/>
            <a:r>
              <a:rPr lang="ru-RU" noProof="0" dirty="0" smtClean="0"/>
              <a:t>Пятый уровень</a:t>
            </a:r>
          </a:p>
        </p:txBody>
      </p:sp>
      <p:sp>
        <p:nvSpPr>
          <p:cNvPr id="4403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4403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FE266C07-3109-4A35-B849-DC47EF4A212A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0428938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E266C07-3109-4A35-B849-DC47EF4A212A}" type="slidenum">
              <a:rPr lang="ru-RU" smtClean="0"/>
              <a:pPr>
                <a:defRPr/>
              </a:pPr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747264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E266C07-3109-4A35-B849-DC47EF4A212A}" type="slidenum">
              <a:rPr lang="ru-RU" smtClean="0"/>
              <a:pPr>
                <a:defRPr/>
              </a:pPr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706811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E266C07-3109-4A35-B849-DC47EF4A212A}" type="slidenum">
              <a:rPr lang="ru-RU" smtClean="0"/>
              <a:pPr>
                <a:defRPr/>
              </a:pPr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209663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E266C07-3109-4A35-B849-DC47EF4A212A}" type="slidenum">
              <a:rPr lang="ru-RU" smtClean="0"/>
              <a:pPr>
                <a:defRPr/>
              </a:pPr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3960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E266C07-3109-4A35-B849-DC47EF4A212A}" type="slidenum">
              <a:rPr lang="ru-RU" smtClean="0"/>
              <a:pPr>
                <a:defRPr/>
              </a:pPr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960363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E266C07-3109-4A35-B849-DC47EF4A212A}" type="slidenum">
              <a:rPr lang="ru-RU" smtClean="0"/>
              <a:pPr>
                <a:defRPr/>
              </a:pPr>
              <a:t>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389983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E266C07-3109-4A35-B849-DC47EF4A212A}" type="slidenum">
              <a:rPr lang="ru-RU" smtClean="0"/>
              <a:pPr>
                <a:defRPr/>
              </a:pPr>
              <a:t>11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17727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6FCD13-0AFB-FD46-9D1E-361BD5DC4D71}" type="datetime1">
              <a:rPr lang="ru-RU" smtClean="0"/>
              <a:t>22.02.2018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311B7B-8DA1-44EF-820D-B18655461DC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8F4E5C-CA25-B646-831C-100FFD370893}" type="datetime1">
              <a:rPr lang="ru-RU" smtClean="0"/>
              <a:t>22.02.2018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DE79F4-3B79-4454-9568-25EDD36D14C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16BCBE-9463-EA45-AA42-66EEA4BD4408}" type="datetime1">
              <a:rPr lang="ru-RU" smtClean="0"/>
              <a:t>22.02.2018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579897-CB1B-4380-A11F-E7A1A61386C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819EB3-B621-0042-9FBE-780E11E7ADD0}" type="datetime1">
              <a:rPr lang="ru-RU" smtClean="0"/>
              <a:t>22.02.2018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79CF07-5C3E-462C-A0DA-FCE7EE19CCF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8FD3F0-3A61-5243-8F4D-A59266676671}" type="datetime1">
              <a:rPr lang="ru-RU" smtClean="0"/>
              <a:t>22.02.2018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461F04-3045-48B5-8B98-49ECCC3A1F9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856846-AC44-3341-95C7-5B1BF1BCE62D}" type="datetime1">
              <a:rPr lang="ru-RU" smtClean="0"/>
              <a:t>22.02.2018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C8FEFD-AF04-4D1F-AFE7-BF0271F3AD6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351EBC-398D-8E4B-B9F8-17ACA01B62DE}" type="datetime1">
              <a:rPr lang="ru-RU" smtClean="0"/>
              <a:t>22.02.2018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27A382-AAD2-4B58-9073-507193475D9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2848E4-3BB0-F040-B807-1C78A7610E84}" type="datetime1">
              <a:rPr lang="ru-RU" smtClean="0"/>
              <a:t>22.02.2018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3F4DB0-3E31-438C-976C-5CCFA796C11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E9998C-6407-414B-9CBB-947754928D82}" type="datetime1">
              <a:rPr lang="ru-RU" smtClean="0"/>
              <a:t>22.02.2018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A5D560-F602-4B7B-9861-057A590B446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3A4A89-0456-DD4B-B398-AA7266DDF581}" type="datetime1">
              <a:rPr lang="ru-RU" smtClean="0"/>
              <a:t>22.02.2018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CB992C-22F2-414D-AD69-C9371B2E637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84776-F383-9042-8A7B-0292176144E8}" type="datetime1">
              <a:rPr lang="ru-RU" smtClean="0"/>
              <a:t>22.02.2018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51DB42-8D6C-47E7-88E4-61C1E7CE169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dirty="0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fld id="{42BB4C32-F12C-544B-AF20-3BEE6AC24ED3}" type="datetime1">
              <a:rPr lang="ru-RU" smtClean="0"/>
              <a:t>22.02.2018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fld id="{1DE6EB59-8E1E-470D-904F-5F3201DF42E3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Arial" charset="0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Arial" charset="0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Arial" charset="0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Arial" charset="0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Arial" charset="0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Arial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9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13.png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9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9.png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/>
          <p:cNvSpPr txBox="1">
            <a:spLocks/>
          </p:cNvSpPr>
          <p:nvPr/>
        </p:nvSpPr>
        <p:spPr>
          <a:xfrm>
            <a:off x="2248947" y="1811864"/>
            <a:ext cx="2680499" cy="8820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charset="0"/>
                <a:ea typeface="+mj-ea"/>
                <a:cs typeface="+mj-cs"/>
              </a:defRPr>
            </a:lvl1pPr>
          </a:lstStyle>
          <a:p>
            <a:endParaRPr lang="ru-RU" dirty="0">
              <a:solidFill>
                <a:schemeClr val="bg1"/>
              </a:solidFill>
              <a:latin typeface="Calibri Light" charset="0"/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3870127" y="5413022"/>
            <a:ext cx="9144000" cy="15720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charset="0"/>
                <a:ea typeface="+mj-ea"/>
                <a:cs typeface="+mj-cs"/>
              </a:defRPr>
            </a:lvl1pPr>
          </a:lstStyle>
          <a:p>
            <a:endParaRPr lang="ru-RU" dirty="0">
              <a:solidFill>
                <a:schemeClr val="accent2"/>
              </a:solidFill>
              <a:latin typeface="Calibri Light" charset="0"/>
            </a:endParaRPr>
          </a:p>
        </p:txBody>
      </p:sp>
      <p:pic>
        <p:nvPicPr>
          <p:cNvPr id="2" name="Изображение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877"/>
          <a:stretch/>
        </p:blipFill>
        <p:spPr>
          <a:xfrm>
            <a:off x="3589196" y="482600"/>
            <a:ext cx="7706836" cy="4888089"/>
          </a:xfrm>
          <a:prstGeom prst="rect">
            <a:avLst/>
          </a:prstGeom>
        </p:spPr>
      </p:pic>
      <p:pic>
        <p:nvPicPr>
          <p:cNvPr id="3" name="Изображение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190" y="616015"/>
            <a:ext cx="1738718" cy="3070577"/>
          </a:xfrm>
          <a:prstGeom prst="rect">
            <a:avLst/>
          </a:prstGeom>
        </p:spPr>
      </p:pic>
      <p:pic>
        <p:nvPicPr>
          <p:cNvPr id="7" name="Изображение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493"/>
          <a:stretch/>
        </p:blipFill>
        <p:spPr>
          <a:xfrm>
            <a:off x="-74273" y="5308577"/>
            <a:ext cx="12266273" cy="1116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6305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/>
          <p:cNvSpPr txBox="1">
            <a:spLocks/>
          </p:cNvSpPr>
          <p:nvPr/>
        </p:nvSpPr>
        <p:spPr>
          <a:xfrm>
            <a:off x="2248947" y="1811864"/>
            <a:ext cx="2680499" cy="8820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charset="0"/>
                <a:ea typeface="+mj-ea"/>
                <a:cs typeface="+mj-cs"/>
              </a:defRPr>
            </a:lvl1pPr>
          </a:lstStyle>
          <a:p>
            <a:endParaRPr lang="ru-RU" dirty="0">
              <a:solidFill>
                <a:schemeClr val="bg1"/>
              </a:solidFill>
              <a:latin typeface="Calibri Light" charset="0"/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3870127" y="5413022"/>
            <a:ext cx="9144000" cy="15720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charset="0"/>
                <a:ea typeface="+mj-ea"/>
                <a:cs typeface="+mj-cs"/>
              </a:defRPr>
            </a:lvl1pPr>
          </a:lstStyle>
          <a:p>
            <a:endParaRPr lang="ru-RU" dirty="0">
              <a:solidFill>
                <a:schemeClr val="accent2"/>
              </a:solidFill>
              <a:latin typeface="Calibri Light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21441" y="4023389"/>
            <a:ext cx="5160026" cy="1300168"/>
          </a:xfrm>
          <a:prstGeom prst="rect">
            <a:avLst/>
          </a:prstGeom>
          <a:solidFill>
            <a:srgbClr val="F79734"/>
          </a:solidFill>
          <a:ln>
            <a:solidFill>
              <a:schemeClr val="bg1"/>
            </a:solidFill>
          </a:ln>
        </p:spPr>
        <p:txBody>
          <a:bodyPr wrap="square" lIns="288000" tIns="34290" rIns="144000" bIns="34290" anchor="ctr" anchorCtr="0">
            <a:noAutofit/>
          </a:bodyPr>
          <a:lstStyle/>
          <a:p>
            <a:pPr algn="r"/>
            <a:r>
              <a:rPr lang="ru-RU" sz="3200" dirty="0" smtClean="0">
                <a:solidFill>
                  <a:schemeClr val="bg1"/>
                </a:solidFill>
              </a:rPr>
              <a:t>вкусные обеды</a:t>
            </a:r>
          </a:p>
          <a:p>
            <a:pPr algn="r"/>
            <a:r>
              <a:rPr lang="ru-RU" sz="3200" dirty="0" smtClean="0">
                <a:solidFill>
                  <a:schemeClr val="bg1"/>
                </a:solidFill>
                <a:cs typeface="Arial" charset="0"/>
              </a:rPr>
              <a:t>в кафе «Сытый студент»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7145574" y="1055181"/>
            <a:ext cx="4771506" cy="713970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txBody>
          <a:bodyPr wrap="square" lIns="288000" tIns="34290" rIns="144000" bIns="34290" anchor="ctr" anchorCtr="0">
            <a:noAutofit/>
          </a:bodyPr>
          <a:lstStyle/>
          <a:p>
            <a:pPr algn="r"/>
            <a:r>
              <a:rPr lang="ru-RU" sz="3200" dirty="0" smtClean="0">
                <a:solidFill>
                  <a:schemeClr val="bg1"/>
                </a:solidFill>
              </a:rPr>
              <a:t>уникальный формат</a:t>
            </a:r>
            <a:endParaRPr lang="ru-RU" sz="3200" dirty="0" smtClean="0">
              <a:solidFill>
                <a:schemeClr val="bg1"/>
              </a:solidFill>
              <a:cs typeface="Arial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081545" y="1938585"/>
            <a:ext cx="5835533" cy="713970"/>
          </a:xfrm>
          <a:prstGeom prst="rect">
            <a:avLst/>
          </a:prstGeom>
          <a:solidFill>
            <a:srgbClr val="F79734"/>
          </a:solidFill>
          <a:ln>
            <a:solidFill>
              <a:schemeClr val="bg1"/>
            </a:solidFill>
          </a:ln>
        </p:spPr>
        <p:txBody>
          <a:bodyPr wrap="square" lIns="288000" tIns="34290" rIns="144000" bIns="34290" anchor="ctr" anchorCtr="0">
            <a:noAutofit/>
          </a:bodyPr>
          <a:lstStyle/>
          <a:p>
            <a:pPr algn="r"/>
            <a:r>
              <a:rPr lang="ru-RU" sz="3200" dirty="0" smtClean="0">
                <a:solidFill>
                  <a:schemeClr val="bg1"/>
                </a:solidFill>
              </a:rPr>
              <a:t>лучшие </a:t>
            </a:r>
            <a:r>
              <a:rPr lang="ru-RU" sz="3200" smtClean="0">
                <a:solidFill>
                  <a:schemeClr val="bg1"/>
                </a:solidFill>
              </a:rPr>
              <a:t>педагоги и тренеры</a:t>
            </a:r>
            <a:endParaRPr lang="ru-RU" sz="3200" dirty="0" smtClean="0">
              <a:solidFill>
                <a:schemeClr val="bg1"/>
              </a:solidFill>
              <a:cs typeface="Arial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458863" y="2830016"/>
            <a:ext cx="5458217" cy="713970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txBody>
          <a:bodyPr wrap="square" lIns="288000" tIns="34290" rIns="144000" bIns="34290" anchor="ctr" anchorCtr="0">
            <a:noAutofit/>
          </a:bodyPr>
          <a:lstStyle/>
          <a:p>
            <a:pPr algn="r"/>
            <a:r>
              <a:rPr lang="ru-RU" sz="3200" dirty="0" smtClean="0">
                <a:solidFill>
                  <a:schemeClr val="bg1"/>
                </a:solidFill>
              </a:rPr>
              <a:t>авторские мастер-классы</a:t>
            </a:r>
            <a:endParaRPr lang="ru-RU" sz="3200" dirty="0" smtClean="0">
              <a:solidFill>
                <a:schemeClr val="bg1"/>
              </a:solidFill>
              <a:cs typeface="Arial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668797" y="3717918"/>
            <a:ext cx="5248281" cy="713970"/>
          </a:xfrm>
          <a:prstGeom prst="rect">
            <a:avLst/>
          </a:prstGeom>
          <a:solidFill>
            <a:srgbClr val="F79734"/>
          </a:solidFill>
          <a:ln>
            <a:solidFill>
              <a:schemeClr val="bg1"/>
            </a:solidFill>
          </a:ln>
        </p:spPr>
        <p:txBody>
          <a:bodyPr wrap="square" lIns="288000" tIns="34290" rIns="144000" bIns="34290" anchor="ctr" anchorCtr="0">
            <a:noAutofit/>
          </a:bodyPr>
          <a:lstStyle/>
          <a:p>
            <a:pPr algn="r"/>
            <a:r>
              <a:rPr lang="ru-RU" sz="3200" dirty="0" smtClean="0">
                <a:solidFill>
                  <a:schemeClr val="bg1"/>
                </a:solidFill>
              </a:rPr>
              <a:t>сертификат об обучении</a:t>
            </a:r>
            <a:endParaRPr lang="ru-RU" sz="3200" dirty="0" smtClean="0">
              <a:solidFill>
                <a:schemeClr val="bg1"/>
              </a:solidFill>
              <a:cs typeface="Arial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758478" y="4609587"/>
            <a:ext cx="6158602" cy="713970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txBody>
          <a:bodyPr wrap="square" lIns="288000" tIns="34290" rIns="144000" bIns="34290" anchor="ctr" anchorCtr="0">
            <a:noAutofit/>
          </a:bodyPr>
          <a:lstStyle/>
          <a:p>
            <a:pPr algn="r"/>
            <a:r>
              <a:rPr lang="ru-RU" sz="3200" dirty="0" smtClean="0">
                <a:solidFill>
                  <a:schemeClr val="bg1"/>
                </a:solidFill>
              </a:rPr>
              <a:t>новые знания и перспективы</a:t>
            </a:r>
            <a:endParaRPr lang="ru-RU" sz="3200" dirty="0" smtClean="0">
              <a:solidFill>
                <a:schemeClr val="bg1"/>
              </a:solidFill>
              <a:cs typeface="Arial" charset="0"/>
            </a:endParaRPr>
          </a:p>
        </p:txBody>
      </p:sp>
      <p:pic>
        <p:nvPicPr>
          <p:cNvPr id="16" name="Изображение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2733" y="1170520"/>
            <a:ext cx="423340" cy="515212"/>
          </a:xfrm>
          <a:prstGeom prst="rect">
            <a:avLst/>
          </a:prstGeom>
        </p:spPr>
      </p:pic>
      <p:pic>
        <p:nvPicPr>
          <p:cNvPr id="19" name="Изображение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8362" y="2067454"/>
            <a:ext cx="412565" cy="502099"/>
          </a:xfrm>
          <a:prstGeom prst="rect">
            <a:avLst/>
          </a:prstGeom>
        </p:spPr>
      </p:pic>
      <p:pic>
        <p:nvPicPr>
          <p:cNvPr id="22" name="Изображение 2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496" y="4171374"/>
            <a:ext cx="412565" cy="502099"/>
          </a:xfrm>
          <a:prstGeom prst="rect">
            <a:avLst/>
          </a:prstGeom>
        </p:spPr>
      </p:pic>
      <p:pic>
        <p:nvPicPr>
          <p:cNvPr id="23" name="Изображение 2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9146" y="2929722"/>
            <a:ext cx="423345" cy="515218"/>
          </a:xfrm>
          <a:prstGeom prst="rect">
            <a:avLst/>
          </a:prstGeom>
        </p:spPr>
      </p:pic>
      <p:pic>
        <p:nvPicPr>
          <p:cNvPr id="24" name="Изображение 2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8863" y="3836248"/>
            <a:ext cx="419868" cy="510988"/>
          </a:xfrm>
          <a:prstGeom prst="rect">
            <a:avLst/>
          </a:prstGeom>
        </p:spPr>
      </p:pic>
      <p:sp>
        <p:nvSpPr>
          <p:cNvPr id="28" name="Прямоугольник 27"/>
          <p:cNvSpPr/>
          <p:nvPr/>
        </p:nvSpPr>
        <p:spPr>
          <a:xfrm>
            <a:off x="321440" y="5566692"/>
            <a:ext cx="11606411" cy="955826"/>
          </a:xfrm>
          <a:prstGeom prst="rect">
            <a:avLst/>
          </a:prstGeom>
          <a:solidFill>
            <a:srgbClr val="0068A5"/>
          </a:solidFill>
          <a:ln>
            <a:solidFill>
              <a:schemeClr val="bg1"/>
            </a:solidFill>
          </a:ln>
        </p:spPr>
        <p:txBody>
          <a:bodyPr wrap="square" lIns="288000" tIns="34290" rIns="144000" bIns="34290" anchor="ctr" anchorCtr="0">
            <a:noAutofit/>
          </a:bodyPr>
          <a:lstStyle/>
          <a:p>
            <a:pPr algn="ctr"/>
            <a:r>
              <a:rPr lang="ru-RU" sz="3200" dirty="0" smtClean="0">
                <a:solidFill>
                  <a:schemeClr val="bg1"/>
                </a:solidFill>
              </a:rPr>
              <a:t>тест на определение будущей профессии</a:t>
            </a:r>
            <a:endParaRPr lang="ru-RU" sz="3200" dirty="0" smtClean="0">
              <a:solidFill>
                <a:schemeClr val="bg1"/>
              </a:solidFill>
              <a:cs typeface="Arial" charset="0"/>
            </a:endParaRPr>
          </a:p>
        </p:txBody>
      </p:sp>
      <p:pic>
        <p:nvPicPr>
          <p:cNvPr id="29" name="Изображение 2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375" y="5801841"/>
            <a:ext cx="400440" cy="487343"/>
          </a:xfrm>
          <a:prstGeom prst="rect">
            <a:avLst/>
          </a:prstGeom>
        </p:spPr>
      </p:pic>
      <p:pic>
        <p:nvPicPr>
          <p:cNvPr id="30" name="Изображение 2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9234" y="4724655"/>
            <a:ext cx="423345" cy="515218"/>
          </a:xfrm>
          <a:prstGeom prst="rect">
            <a:avLst/>
          </a:prstGeom>
        </p:spPr>
      </p:pic>
      <p:grpSp>
        <p:nvGrpSpPr>
          <p:cNvPr id="17" name="Группа 16"/>
          <p:cNvGrpSpPr/>
          <p:nvPr/>
        </p:nvGrpSpPr>
        <p:grpSpPr>
          <a:xfrm>
            <a:off x="379062" y="-85185"/>
            <a:ext cx="5539300" cy="4425792"/>
            <a:chOff x="284845" y="-160463"/>
            <a:chExt cx="5727734" cy="4576348"/>
          </a:xfrm>
        </p:grpSpPr>
        <p:pic>
          <p:nvPicPr>
            <p:cNvPr id="4" name="Изображение 3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2721"/>
            <a:stretch/>
          </p:blipFill>
          <p:spPr>
            <a:xfrm>
              <a:off x="1253723" y="-160463"/>
              <a:ext cx="4335511" cy="2060773"/>
            </a:xfrm>
            <a:prstGeom prst="rect">
              <a:avLst/>
            </a:prstGeom>
          </p:spPr>
        </p:pic>
        <p:pic>
          <p:nvPicPr>
            <p:cNvPr id="15" name="Изображение 14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4845" y="452295"/>
              <a:ext cx="5727734" cy="396359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20195597"/>
      </p:ext>
    </p:extLst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/>
          <p:cNvSpPr txBox="1">
            <a:spLocks/>
          </p:cNvSpPr>
          <p:nvPr/>
        </p:nvSpPr>
        <p:spPr>
          <a:xfrm>
            <a:off x="2248947" y="1811864"/>
            <a:ext cx="2680499" cy="8820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charset="0"/>
                <a:ea typeface="+mj-ea"/>
                <a:cs typeface="+mj-cs"/>
              </a:defRPr>
            </a:lvl1pPr>
          </a:lstStyle>
          <a:p>
            <a:endParaRPr lang="ru-RU" dirty="0">
              <a:solidFill>
                <a:schemeClr val="bg1"/>
              </a:solidFill>
              <a:latin typeface="Calibri Light" charset="0"/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3870127" y="5413022"/>
            <a:ext cx="9144000" cy="15720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charset="0"/>
                <a:ea typeface="+mj-ea"/>
                <a:cs typeface="+mj-cs"/>
              </a:defRPr>
            </a:lvl1pPr>
          </a:lstStyle>
          <a:p>
            <a:endParaRPr lang="ru-RU" dirty="0">
              <a:solidFill>
                <a:schemeClr val="accent2"/>
              </a:solidFill>
              <a:latin typeface="Calibri Light" charset="0"/>
            </a:endParaRPr>
          </a:p>
        </p:txBody>
      </p:sp>
      <p:pic>
        <p:nvPicPr>
          <p:cNvPr id="7" name="Изображение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493"/>
          <a:stretch/>
        </p:blipFill>
        <p:spPr>
          <a:xfrm>
            <a:off x="1890757" y="74677"/>
            <a:ext cx="8295200" cy="755297"/>
          </a:xfrm>
          <a:prstGeom prst="rect">
            <a:avLst/>
          </a:prstGeom>
        </p:spPr>
      </p:pic>
      <p:pic>
        <p:nvPicPr>
          <p:cNvPr id="4" name="Изображение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0135" y="1084916"/>
            <a:ext cx="5616354" cy="5335536"/>
          </a:xfrm>
          <a:prstGeom prst="rect">
            <a:avLst/>
          </a:prstGeom>
        </p:spPr>
      </p:pic>
      <p:pic>
        <p:nvPicPr>
          <p:cNvPr id="5" name="Изображение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834" y="190691"/>
            <a:ext cx="360947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0746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Прямоугольник 23"/>
          <p:cNvSpPr/>
          <p:nvPr/>
        </p:nvSpPr>
        <p:spPr>
          <a:xfrm>
            <a:off x="8196528" y="458791"/>
            <a:ext cx="3521339" cy="3393006"/>
          </a:xfrm>
          <a:prstGeom prst="rect">
            <a:avLst/>
          </a:prstGeom>
          <a:solidFill>
            <a:srgbClr val="0068A5"/>
          </a:solidFill>
        </p:spPr>
        <p:txBody>
          <a:bodyPr wrap="square" lIns="144000" tIns="34290" rIns="144000" bIns="34290" anchor="ctr" anchorCtr="0">
            <a:noAutofit/>
          </a:bodyPr>
          <a:lstStyle/>
          <a:p>
            <a:pPr marL="457200" indent="-457200">
              <a:spcAft>
                <a:spcPts val="1200"/>
              </a:spcAft>
              <a:buFont typeface="Arial" charset="0"/>
              <a:buChar char="•"/>
            </a:pPr>
            <a:r>
              <a:rPr lang="ru-RU" sz="2400" dirty="0" smtClean="0">
                <a:solidFill>
                  <a:schemeClr val="bg1"/>
                </a:solidFill>
                <a:cs typeface="Arial" charset="0"/>
              </a:rPr>
              <a:t>Академия </a:t>
            </a:r>
            <a:r>
              <a:rPr lang="ru-RU" sz="2400" dirty="0">
                <a:solidFill>
                  <a:schemeClr val="bg1"/>
                </a:solidFill>
                <a:cs typeface="Arial" charset="0"/>
              </a:rPr>
              <a:t>мобильной </a:t>
            </a:r>
            <a:r>
              <a:rPr lang="ru-RU" sz="2400" dirty="0" smtClean="0">
                <a:solidFill>
                  <a:schemeClr val="bg1"/>
                </a:solidFill>
                <a:cs typeface="Arial" charset="0"/>
              </a:rPr>
              <a:t>фотографии</a:t>
            </a:r>
            <a:endParaRPr lang="en-US" sz="2400" dirty="0" smtClean="0">
              <a:solidFill>
                <a:schemeClr val="bg1"/>
              </a:solidFill>
              <a:cs typeface="Arial" charset="0"/>
            </a:endParaRPr>
          </a:p>
          <a:p>
            <a:pPr marL="457200" indent="-457200">
              <a:spcAft>
                <a:spcPts val="1200"/>
              </a:spcAft>
              <a:buFont typeface="Arial" charset="0"/>
              <a:buChar char="•"/>
            </a:pPr>
            <a:r>
              <a:rPr lang="ru-RU" sz="2400" dirty="0" smtClean="0">
                <a:solidFill>
                  <a:schemeClr val="bg1"/>
                </a:solidFill>
                <a:cs typeface="Arial" charset="0"/>
              </a:rPr>
              <a:t>ДАРТС-БАТЛ</a:t>
            </a:r>
            <a:endParaRPr lang="en-US" sz="2400" dirty="0" smtClean="0">
              <a:solidFill>
                <a:schemeClr val="bg1"/>
              </a:solidFill>
              <a:cs typeface="Arial" charset="0"/>
            </a:endParaRPr>
          </a:p>
          <a:p>
            <a:pPr marL="457200" indent="-457200">
              <a:spcAft>
                <a:spcPts val="1200"/>
              </a:spcAft>
              <a:buFont typeface="Arial" charset="0"/>
              <a:buChar char="•"/>
            </a:pPr>
            <a:r>
              <a:rPr lang="ru-RU" sz="2400" dirty="0" smtClean="0">
                <a:solidFill>
                  <a:schemeClr val="bg1"/>
                </a:solidFill>
                <a:cs typeface="Arial" charset="0"/>
              </a:rPr>
              <a:t>«Крутой Толстой»</a:t>
            </a:r>
            <a:endParaRPr lang="en-US" sz="2400" dirty="0" smtClean="0">
              <a:solidFill>
                <a:schemeClr val="bg1"/>
              </a:solidFill>
              <a:cs typeface="Arial" charset="0"/>
            </a:endParaRPr>
          </a:p>
          <a:p>
            <a:pPr marL="457200" indent="-457200">
              <a:spcAft>
                <a:spcPts val="1200"/>
              </a:spcAft>
              <a:buFont typeface="Arial" charset="0"/>
              <a:buChar char="•"/>
            </a:pPr>
            <a:r>
              <a:rPr lang="ru-RU" sz="2400" dirty="0" smtClean="0">
                <a:solidFill>
                  <a:schemeClr val="bg1"/>
                </a:solidFill>
                <a:cs typeface="Arial" charset="0"/>
              </a:rPr>
              <a:t>Школа</a:t>
            </a:r>
            <a:br>
              <a:rPr lang="ru-RU" sz="2400" dirty="0" smtClean="0">
                <a:solidFill>
                  <a:schemeClr val="bg1"/>
                </a:solidFill>
                <a:cs typeface="Arial" charset="0"/>
              </a:rPr>
            </a:br>
            <a:r>
              <a:rPr lang="ru-RU" sz="2400" dirty="0" smtClean="0">
                <a:solidFill>
                  <a:schemeClr val="bg1"/>
                </a:solidFill>
                <a:cs typeface="Arial" charset="0"/>
              </a:rPr>
              <a:t>путешественника</a:t>
            </a: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-1052667" y="3002130"/>
            <a:ext cx="1147323" cy="37755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charset="0"/>
                <a:ea typeface="+mj-ea"/>
                <a:cs typeface="+mj-cs"/>
              </a:defRPr>
            </a:lvl1pPr>
          </a:lstStyle>
          <a:p>
            <a:endParaRPr lang="ru-RU" dirty="0">
              <a:solidFill>
                <a:schemeClr val="bg1"/>
              </a:solidFill>
              <a:latin typeface="Calibri Light" charset="0"/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3870127" y="5413022"/>
            <a:ext cx="9144000" cy="15720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charset="0"/>
                <a:ea typeface="+mj-ea"/>
                <a:cs typeface="+mj-cs"/>
              </a:defRPr>
            </a:lvl1pPr>
          </a:lstStyle>
          <a:p>
            <a:endParaRPr lang="ru-RU" dirty="0">
              <a:solidFill>
                <a:schemeClr val="accent2"/>
              </a:solidFill>
              <a:latin typeface="Calibri Light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-1995055" y="254369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181446" y="4732880"/>
            <a:ext cx="3439331" cy="1208939"/>
          </a:xfrm>
          <a:prstGeom prst="rect">
            <a:avLst/>
          </a:prstGeom>
          <a:noFill/>
        </p:spPr>
        <p:txBody>
          <a:bodyPr wrap="square" lIns="68580" tIns="34290" rIns="68580" bIns="34290" anchor="ctr" anchorCtr="0">
            <a:noAutofit/>
          </a:bodyPr>
          <a:lstStyle/>
          <a:p>
            <a:pPr algn="r"/>
            <a:r>
              <a:rPr lang="ru-RU" sz="2000" dirty="0" smtClean="0">
                <a:solidFill>
                  <a:schemeClr val="accent2"/>
                </a:solidFill>
              </a:rPr>
              <a:t>мастер-классы</a:t>
            </a:r>
          </a:p>
          <a:p>
            <a:pPr algn="r"/>
            <a:r>
              <a:rPr lang="ru-RU" sz="2000" dirty="0" smtClean="0">
                <a:solidFill>
                  <a:schemeClr val="accent2"/>
                </a:solidFill>
              </a:rPr>
              <a:t>практические занятия </a:t>
            </a:r>
          </a:p>
          <a:p>
            <a:pPr algn="r"/>
            <a:r>
              <a:rPr lang="ru-RU" sz="2000" dirty="0" smtClean="0">
                <a:solidFill>
                  <a:schemeClr val="accent2"/>
                </a:solidFill>
              </a:rPr>
              <a:t>лингвистический </a:t>
            </a:r>
            <a:r>
              <a:rPr lang="ru-RU" sz="2000" dirty="0" err="1" smtClean="0">
                <a:solidFill>
                  <a:schemeClr val="accent2"/>
                </a:solidFill>
              </a:rPr>
              <a:t>квест</a:t>
            </a:r>
            <a:endParaRPr lang="ru-RU" sz="2000" dirty="0" smtClean="0">
              <a:solidFill>
                <a:schemeClr val="accent2"/>
              </a:solidFill>
            </a:endParaRPr>
          </a:p>
          <a:p>
            <a:pPr algn="r"/>
            <a:r>
              <a:rPr lang="ru-RU" sz="2000" dirty="0" smtClean="0">
                <a:solidFill>
                  <a:schemeClr val="accent2"/>
                </a:solidFill>
              </a:rPr>
              <a:t>коммуникативные </a:t>
            </a:r>
            <a:r>
              <a:rPr lang="ru-RU" sz="2000" dirty="0">
                <a:solidFill>
                  <a:schemeClr val="accent2"/>
                </a:solidFill>
              </a:rPr>
              <a:t>игры  </a:t>
            </a:r>
          </a:p>
        </p:txBody>
      </p:sp>
      <p:sp>
        <p:nvSpPr>
          <p:cNvPr id="17" name="Прямоугольник 16"/>
          <p:cNvSpPr/>
          <p:nvPr/>
        </p:nvSpPr>
        <p:spPr>
          <a:xfrm rot="559008">
            <a:off x="433009" y="3672068"/>
            <a:ext cx="1760745" cy="1003961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txBody>
          <a:bodyPr wrap="square" lIns="68580" tIns="34290" rIns="68580" bIns="34290" anchor="ctr" anchorCtr="0">
            <a:noAutofit/>
          </a:bodyPr>
          <a:lstStyle/>
          <a:p>
            <a:pPr algn="ctr"/>
            <a:r>
              <a:rPr lang="ru-RU" dirty="0">
                <a:solidFill>
                  <a:schemeClr val="bg1">
                    <a:lumMod val="50000"/>
                  </a:schemeClr>
                </a:solidFill>
              </a:rPr>
              <a:t>Г</a:t>
            </a:r>
            <a:r>
              <a:rPr lang="ru-RU" dirty="0" smtClean="0">
                <a:solidFill>
                  <a:schemeClr val="bg1">
                    <a:lumMod val="50000"/>
                  </a:schemeClr>
                </a:solidFill>
              </a:rPr>
              <a:t>лавный учебный корпус ЕИ КФУ</a:t>
            </a:r>
            <a:endParaRPr lang="ru-RU" dirty="0" smtClean="0">
              <a:solidFill>
                <a:schemeClr val="bg1">
                  <a:lumMod val="50000"/>
                </a:schemeClr>
              </a:solidFill>
              <a:cs typeface="Arial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950066" y="4434798"/>
            <a:ext cx="3926598" cy="1507021"/>
          </a:xfrm>
          <a:prstGeom prst="rect">
            <a:avLst/>
          </a:prstGeom>
          <a:noFill/>
        </p:spPr>
        <p:txBody>
          <a:bodyPr wrap="square" lIns="68580" tIns="34290" rIns="68580" bIns="34290" anchor="ctr" anchorCtr="0">
            <a:noAutofit/>
          </a:bodyPr>
          <a:lstStyle/>
          <a:p>
            <a:r>
              <a:rPr lang="ru-RU" sz="2000" dirty="0" smtClean="0">
                <a:solidFill>
                  <a:schemeClr val="accent1"/>
                </a:solidFill>
              </a:rPr>
              <a:t>Модули:</a:t>
            </a:r>
          </a:p>
          <a:p>
            <a:pPr marL="457200" indent="-457200">
              <a:buFont typeface="Arial" charset="0"/>
              <a:buChar char="•"/>
            </a:pPr>
            <a:r>
              <a:rPr lang="de-DE" sz="2000" dirty="0">
                <a:solidFill>
                  <a:schemeClr val="accent1"/>
                </a:solidFill>
              </a:rPr>
              <a:t>"</a:t>
            </a:r>
            <a:r>
              <a:rPr lang="de-DE" sz="2000" dirty="0" err="1">
                <a:solidFill>
                  <a:schemeClr val="accent1"/>
                </a:solidFill>
              </a:rPr>
              <a:t>Communicating</a:t>
            </a:r>
            <a:r>
              <a:rPr lang="de-DE" sz="2000" dirty="0">
                <a:solidFill>
                  <a:schemeClr val="accent1"/>
                </a:solidFill>
              </a:rPr>
              <a:t> </a:t>
            </a:r>
            <a:r>
              <a:rPr lang="de-DE" sz="2000" dirty="0" err="1">
                <a:solidFill>
                  <a:schemeClr val="accent1"/>
                </a:solidFill>
              </a:rPr>
              <a:t>Across</a:t>
            </a:r>
            <a:r>
              <a:rPr lang="de-DE" sz="2000" dirty="0">
                <a:solidFill>
                  <a:schemeClr val="accent1"/>
                </a:solidFill>
              </a:rPr>
              <a:t> </a:t>
            </a:r>
            <a:r>
              <a:rPr lang="de-DE" sz="2000" dirty="0" err="1" smtClean="0">
                <a:solidFill>
                  <a:schemeClr val="accent1"/>
                </a:solidFill>
              </a:rPr>
              <a:t>Cultures</a:t>
            </a:r>
            <a:r>
              <a:rPr lang="de-DE" sz="2000" dirty="0" smtClean="0">
                <a:solidFill>
                  <a:schemeClr val="accent1"/>
                </a:solidFill>
              </a:rPr>
              <a:t>»</a:t>
            </a:r>
            <a:endParaRPr lang="ru-RU" sz="2000" dirty="0" smtClean="0">
              <a:solidFill>
                <a:schemeClr val="accent1"/>
              </a:solidFill>
            </a:endParaRPr>
          </a:p>
          <a:p>
            <a:pPr marL="457200" indent="-457200">
              <a:buFont typeface="Arial" charset="0"/>
              <a:buChar char="•"/>
            </a:pPr>
            <a:r>
              <a:rPr lang="de-DE" sz="2000" dirty="0" smtClean="0">
                <a:solidFill>
                  <a:schemeClr val="accent1"/>
                </a:solidFill>
              </a:rPr>
              <a:t>"</a:t>
            </a:r>
            <a:r>
              <a:rPr lang="de-DE" sz="2000" dirty="0">
                <a:solidFill>
                  <a:schemeClr val="accent1"/>
                </a:solidFill>
              </a:rPr>
              <a:t>Easy </a:t>
            </a:r>
            <a:r>
              <a:rPr lang="de-DE" sz="2000" dirty="0" err="1">
                <a:solidFill>
                  <a:schemeClr val="accent1"/>
                </a:solidFill>
              </a:rPr>
              <a:t>Steps</a:t>
            </a:r>
            <a:r>
              <a:rPr lang="de-DE" sz="2000" dirty="0">
                <a:solidFill>
                  <a:schemeClr val="accent1"/>
                </a:solidFill>
              </a:rPr>
              <a:t> </a:t>
            </a:r>
            <a:r>
              <a:rPr lang="de-DE" sz="2000" dirty="0" err="1">
                <a:solidFill>
                  <a:schemeClr val="accent1"/>
                </a:solidFill>
              </a:rPr>
              <a:t>to</a:t>
            </a:r>
            <a:r>
              <a:rPr lang="de-DE" sz="2000" dirty="0">
                <a:solidFill>
                  <a:schemeClr val="accent1"/>
                </a:solidFill>
              </a:rPr>
              <a:t> </a:t>
            </a:r>
            <a:r>
              <a:rPr lang="de-DE" sz="2000" dirty="0" smtClean="0">
                <a:solidFill>
                  <a:schemeClr val="accent1"/>
                </a:solidFill>
              </a:rPr>
              <a:t>Chinese»</a:t>
            </a:r>
            <a:endParaRPr lang="ru-RU" sz="2000" dirty="0" smtClean="0">
              <a:solidFill>
                <a:schemeClr val="accent1"/>
              </a:solidFill>
            </a:endParaRPr>
          </a:p>
          <a:p>
            <a:pPr marL="457200" indent="-457200">
              <a:buFont typeface="Arial" charset="0"/>
              <a:buChar char="•"/>
            </a:pPr>
            <a:r>
              <a:rPr lang="de-DE" sz="2000" dirty="0" smtClean="0">
                <a:solidFill>
                  <a:schemeClr val="accent1"/>
                </a:solidFill>
              </a:rPr>
              <a:t>"</a:t>
            </a:r>
            <a:r>
              <a:rPr lang="de-DE" sz="2000" dirty="0">
                <a:solidFill>
                  <a:schemeClr val="accent1"/>
                </a:solidFill>
              </a:rPr>
              <a:t>Deutsch ist cool"</a:t>
            </a:r>
            <a:endParaRPr lang="ru-RU" sz="2000" dirty="0" smtClean="0">
              <a:solidFill>
                <a:schemeClr val="accent1"/>
              </a:solidFill>
            </a:endParaRPr>
          </a:p>
        </p:txBody>
      </p:sp>
      <p:pic>
        <p:nvPicPr>
          <p:cNvPr id="10" name="Изображение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9638" y="959706"/>
            <a:ext cx="705274" cy="1720182"/>
          </a:xfrm>
          <a:prstGeom prst="rect">
            <a:avLst/>
          </a:prstGeom>
        </p:spPr>
      </p:pic>
      <p:pic>
        <p:nvPicPr>
          <p:cNvPr id="12" name="Изображение 1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125"/>
          <a:stretch/>
        </p:blipFill>
        <p:spPr>
          <a:xfrm>
            <a:off x="7876664" y="4115689"/>
            <a:ext cx="3957866" cy="2503148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305386" y="6242486"/>
            <a:ext cx="4197963" cy="354353"/>
          </a:xfrm>
          <a:prstGeom prst="rect">
            <a:avLst/>
          </a:prstGeom>
          <a:noFill/>
        </p:spPr>
        <p:txBody>
          <a:bodyPr wrap="square" lIns="68580" tIns="34290" rIns="68580" bIns="34290" anchor="ctr" anchorCtr="0">
            <a:noAutofit/>
          </a:bodyPr>
          <a:lstStyle/>
          <a:p>
            <a:r>
              <a:rPr lang="ru-RU" dirty="0" smtClean="0">
                <a:solidFill>
                  <a:schemeClr val="tx2"/>
                </a:solidFill>
              </a:rPr>
              <a:t>Стоимость участия (4 дня): </a:t>
            </a:r>
            <a:r>
              <a:rPr lang="en-US" dirty="0" smtClean="0">
                <a:solidFill>
                  <a:schemeClr val="tx2"/>
                </a:solidFill>
              </a:rPr>
              <a:t>2600 </a:t>
            </a:r>
            <a:r>
              <a:rPr lang="ru-RU" dirty="0" smtClean="0">
                <a:solidFill>
                  <a:schemeClr val="tx2"/>
                </a:solidFill>
              </a:rPr>
              <a:t>руб.</a:t>
            </a:r>
            <a:endParaRPr lang="ru-RU" dirty="0" smtClean="0">
              <a:solidFill>
                <a:schemeClr val="tx2"/>
              </a:solidFill>
              <a:cs typeface="Arial" charset="0"/>
            </a:endParaRPr>
          </a:p>
        </p:txBody>
      </p:sp>
      <p:pic>
        <p:nvPicPr>
          <p:cNvPr id="19" name="Изображение 18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493"/>
          <a:stretch/>
        </p:blipFill>
        <p:spPr>
          <a:xfrm>
            <a:off x="-289969" y="53165"/>
            <a:ext cx="6324871" cy="575894"/>
          </a:xfrm>
          <a:prstGeom prst="rect">
            <a:avLst/>
          </a:prstGeom>
        </p:spPr>
      </p:pic>
      <p:pic>
        <p:nvPicPr>
          <p:cNvPr id="16" name="Изображение 1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431" y="812682"/>
            <a:ext cx="6605827" cy="306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2612425"/>
      </p:ext>
    </p:extLst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Изображение 2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435" t="10948" b="25491"/>
          <a:stretch/>
        </p:blipFill>
        <p:spPr>
          <a:xfrm>
            <a:off x="1554766" y="857638"/>
            <a:ext cx="7251422" cy="3222427"/>
          </a:xfrm>
          <a:prstGeom prst="rect">
            <a:avLst/>
          </a:prstGeom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-1052667" y="3002130"/>
            <a:ext cx="1147323" cy="37755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charset="0"/>
                <a:ea typeface="+mj-ea"/>
                <a:cs typeface="+mj-cs"/>
              </a:defRPr>
            </a:lvl1pPr>
          </a:lstStyle>
          <a:p>
            <a:endParaRPr lang="ru-RU" dirty="0">
              <a:solidFill>
                <a:schemeClr val="bg1"/>
              </a:solidFill>
              <a:latin typeface="Calibri Light" charset="0"/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3870127" y="5413022"/>
            <a:ext cx="9144000" cy="15720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charset="0"/>
                <a:ea typeface="+mj-ea"/>
                <a:cs typeface="+mj-cs"/>
              </a:defRPr>
            </a:lvl1pPr>
          </a:lstStyle>
          <a:p>
            <a:endParaRPr lang="ru-RU" dirty="0">
              <a:solidFill>
                <a:schemeClr val="accent2"/>
              </a:solidFill>
              <a:latin typeface="Calibri Light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-1995055" y="254369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358257" y="4643567"/>
            <a:ext cx="4563699" cy="1486565"/>
          </a:xfrm>
          <a:prstGeom prst="rect">
            <a:avLst/>
          </a:prstGeom>
          <a:noFill/>
        </p:spPr>
        <p:txBody>
          <a:bodyPr wrap="square" lIns="68580" tIns="34290" rIns="68580" bIns="34290" anchor="ctr" anchorCtr="0">
            <a:noAutofit/>
          </a:bodyPr>
          <a:lstStyle/>
          <a:p>
            <a:pPr algn="r"/>
            <a:r>
              <a:rPr lang="ru-RU" dirty="0" err="1" smtClean="0">
                <a:solidFill>
                  <a:schemeClr val="accent2"/>
                </a:solidFill>
              </a:rPr>
              <a:t>квест</a:t>
            </a:r>
            <a:endParaRPr lang="ru-RU" dirty="0" smtClean="0">
              <a:solidFill>
                <a:schemeClr val="accent2"/>
              </a:solidFill>
            </a:endParaRPr>
          </a:p>
          <a:p>
            <a:pPr algn="r"/>
            <a:r>
              <a:rPr lang="ru-RU" dirty="0" smtClean="0">
                <a:solidFill>
                  <a:schemeClr val="accent2"/>
                </a:solidFill>
              </a:rPr>
              <a:t>деловая игра</a:t>
            </a:r>
          </a:p>
          <a:p>
            <a:pPr algn="r"/>
            <a:r>
              <a:rPr lang="ru-RU" dirty="0" smtClean="0">
                <a:solidFill>
                  <a:schemeClr val="accent2"/>
                </a:solidFill>
              </a:rPr>
              <a:t>лабораторно-практические занятия</a:t>
            </a:r>
          </a:p>
          <a:p>
            <a:pPr algn="r"/>
            <a:r>
              <a:rPr lang="ru-RU" dirty="0" smtClean="0">
                <a:solidFill>
                  <a:schemeClr val="accent2"/>
                </a:solidFill>
              </a:rPr>
              <a:t>лекция</a:t>
            </a:r>
          </a:p>
          <a:p>
            <a:pPr algn="r"/>
            <a:r>
              <a:rPr lang="ru-RU" dirty="0" smtClean="0">
                <a:solidFill>
                  <a:schemeClr val="accent2"/>
                </a:solidFill>
              </a:rPr>
              <a:t>психологическая </a:t>
            </a:r>
            <a:r>
              <a:rPr lang="ru-RU" dirty="0">
                <a:solidFill>
                  <a:schemeClr val="accent2"/>
                </a:solidFill>
              </a:rPr>
              <a:t>студия 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5180477" y="4489197"/>
            <a:ext cx="2551594" cy="1847649"/>
          </a:xfrm>
          <a:prstGeom prst="rect">
            <a:avLst/>
          </a:prstGeom>
          <a:noFill/>
        </p:spPr>
        <p:txBody>
          <a:bodyPr wrap="square" lIns="68580" tIns="34290" rIns="68580" bIns="34290" anchor="ctr" anchorCtr="0">
            <a:noAutofit/>
          </a:bodyPr>
          <a:lstStyle/>
          <a:p>
            <a:r>
              <a:rPr lang="ru-RU" sz="1600" dirty="0" smtClean="0">
                <a:solidFill>
                  <a:schemeClr val="accent1"/>
                </a:solidFill>
              </a:rPr>
              <a:t>Модули:</a:t>
            </a:r>
          </a:p>
          <a:p>
            <a:pPr marL="457200" indent="-457200">
              <a:buFont typeface="Arial" charset="0"/>
              <a:buChar char="•"/>
            </a:pPr>
            <a:r>
              <a:rPr lang="ru-RU" sz="1600" dirty="0" smtClean="0">
                <a:solidFill>
                  <a:schemeClr val="accent1"/>
                </a:solidFill>
              </a:rPr>
              <a:t>Техники </a:t>
            </a:r>
            <a:r>
              <a:rPr lang="ru-RU" sz="1600" dirty="0">
                <a:solidFill>
                  <a:schemeClr val="accent1"/>
                </a:solidFill>
              </a:rPr>
              <a:t>работы с собственными эмоциональными </a:t>
            </a:r>
            <a:r>
              <a:rPr lang="ru-RU" sz="1600" dirty="0" smtClean="0">
                <a:solidFill>
                  <a:schemeClr val="accent1"/>
                </a:solidFill>
              </a:rPr>
              <a:t>состояниями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8196528" y="458791"/>
            <a:ext cx="3521339" cy="3393006"/>
          </a:xfrm>
          <a:prstGeom prst="rect">
            <a:avLst/>
          </a:prstGeom>
          <a:solidFill>
            <a:srgbClr val="F79734"/>
          </a:solidFill>
        </p:spPr>
        <p:txBody>
          <a:bodyPr wrap="square" lIns="144000" tIns="34290" rIns="144000" bIns="34290" anchor="ctr" anchorCtr="0">
            <a:noAutofit/>
          </a:bodyPr>
          <a:lstStyle/>
          <a:p>
            <a:pPr marL="457200" indent="-457200">
              <a:spcAft>
                <a:spcPts val="1200"/>
              </a:spcAft>
              <a:buFont typeface="Arial" charset="0"/>
              <a:buChar char="•"/>
            </a:pPr>
            <a:r>
              <a:rPr lang="ru-RU" sz="2400" dirty="0" smtClean="0">
                <a:solidFill>
                  <a:schemeClr val="bg1"/>
                </a:solidFill>
                <a:cs typeface="Arial" charset="0"/>
              </a:rPr>
              <a:t>Академия </a:t>
            </a:r>
            <a:r>
              <a:rPr lang="ru-RU" sz="2400" dirty="0">
                <a:solidFill>
                  <a:schemeClr val="bg1"/>
                </a:solidFill>
                <a:cs typeface="Arial" charset="0"/>
              </a:rPr>
              <a:t>мобильной </a:t>
            </a:r>
            <a:r>
              <a:rPr lang="ru-RU" sz="2400" dirty="0" smtClean="0">
                <a:solidFill>
                  <a:schemeClr val="bg1"/>
                </a:solidFill>
                <a:cs typeface="Arial" charset="0"/>
              </a:rPr>
              <a:t>фотографии</a:t>
            </a:r>
            <a:endParaRPr lang="en-US" sz="2400" dirty="0" smtClean="0">
              <a:solidFill>
                <a:schemeClr val="bg1"/>
              </a:solidFill>
              <a:cs typeface="Arial" charset="0"/>
            </a:endParaRPr>
          </a:p>
          <a:p>
            <a:pPr marL="457200" indent="-457200">
              <a:spcAft>
                <a:spcPts val="1200"/>
              </a:spcAft>
              <a:buFont typeface="Arial" charset="0"/>
              <a:buChar char="•"/>
            </a:pPr>
            <a:r>
              <a:rPr lang="ru-RU" sz="2400" dirty="0" smtClean="0">
                <a:solidFill>
                  <a:schemeClr val="bg1"/>
                </a:solidFill>
                <a:cs typeface="Arial" charset="0"/>
              </a:rPr>
              <a:t>ДАРТС-БАТЛ</a:t>
            </a:r>
            <a:endParaRPr lang="en-US" sz="2400" dirty="0" smtClean="0">
              <a:solidFill>
                <a:schemeClr val="bg1"/>
              </a:solidFill>
              <a:cs typeface="Arial" charset="0"/>
            </a:endParaRPr>
          </a:p>
          <a:p>
            <a:pPr marL="457200" indent="-457200">
              <a:spcAft>
                <a:spcPts val="1200"/>
              </a:spcAft>
              <a:buFont typeface="Arial" charset="0"/>
              <a:buChar char="•"/>
            </a:pPr>
            <a:r>
              <a:rPr lang="ru-RU" sz="2400" dirty="0" smtClean="0">
                <a:solidFill>
                  <a:schemeClr val="bg1"/>
                </a:solidFill>
                <a:cs typeface="Arial" charset="0"/>
              </a:rPr>
              <a:t>«Крутой Толстой»</a:t>
            </a:r>
            <a:endParaRPr lang="en-US" sz="2400" dirty="0" smtClean="0">
              <a:solidFill>
                <a:schemeClr val="bg1"/>
              </a:solidFill>
              <a:cs typeface="Arial" charset="0"/>
            </a:endParaRPr>
          </a:p>
          <a:p>
            <a:pPr marL="457200" indent="-457200">
              <a:spcAft>
                <a:spcPts val="1200"/>
              </a:spcAft>
              <a:buFont typeface="Arial" charset="0"/>
              <a:buChar char="•"/>
            </a:pPr>
            <a:r>
              <a:rPr lang="ru-RU" sz="2400" dirty="0" smtClean="0">
                <a:solidFill>
                  <a:schemeClr val="bg1"/>
                </a:solidFill>
                <a:cs typeface="Arial" charset="0"/>
              </a:rPr>
              <a:t>Школа</a:t>
            </a:r>
            <a:br>
              <a:rPr lang="ru-RU" sz="2400" dirty="0" smtClean="0">
                <a:solidFill>
                  <a:schemeClr val="bg1"/>
                </a:solidFill>
                <a:cs typeface="Arial" charset="0"/>
              </a:rPr>
            </a:br>
            <a:r>
              <a:rPr lang="ru-RU" sz="2400" dirty="0" smtClean="0">
                <a:solidFill>
                  <a:schemeClr val="bg1"/>
                </a:solidFill>
                <a:cs typeface="Arial" charset="0"/>
              </a:rPr>
              <a:t>путешественника</a:t>
            </a:r>
          </a:p>
        </p:txBody>
      </p:sp>
      <p:pic>
        <p:nvPicPr>
          <p:cNvPr id="16" name="Изображение 1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125"/>
          <a:stretch/>
        </p:blipFill>
        <p:spPr>
          <a:xfrm>
            <a:off x="7876664" y="4115689"/>
            <a:ext cx="3957866" cy="2503148"/>
          </a:xfrm>
          <a:prstGeom prst="rect">
            <a:avLst/>
          </a:prstGeom>
        </p:spPr>
      </p:pic>
      <p:sp>
        <p:nvSpPr>
          <p:cNvPr id="18" name="Прямоугольник 17"/>
          <p:cNvSpPr/>
          <p:nvPr/>
        </p:nvSpPr>
        <p:spPr>
          <a:xfrm>
            <a:off x="305386" y="6242486"/>
            <a:ext cx="4197963" cy="354353"/>
          </a:xfrm>
          <a:prstGeom prst="rect">
            <a:avLst/>
          </a:prstGeom>
          <a:noFill/>
        </p:spPr>
        <p:txBody>
          <a:bodyPr wrap="square" lIns="68580" tIns="34290" rIns="68580" bIns="34290" anchor="ctr" anchorCtr="0">
            <a:noAutofit/>
          </a:bodyPr>
          <a:lstStyle/>
          <a:p>
            <a:r>
              <a:rPr lang="ru-RU" dirty="0" smtClean="0">
                <a:solidFill>
                  <a:schemeClr val="tx2"/>
                </a:solidFill>
              </a:rPr>
              <a:t>Стоимость участия (4 дня): </a:t>
            </a:r>
            <a:r>
              <a:rPr lang="en-US" dirty="0" smtClean="0">
                <a:solidFill>
                  <a:schemeClr val="tx2"/>
                </a:solidFill>
              </a:rPr>
              <a:t>2600 </a:t>
            </a:r>
            <a:r>
              <a:rPr lang="ru-RU" dirty="0" smtClean="0">
                <a:solidFill>
                  <a:schemeClr val="tx2"/>
                </a:solidFill>
              </a:rPr>
              <a:t>руб.</a:t>
            </a:r>
            <a:endParaRPr lang="ru-RU" dirty="0" smtClean="0">
              <a:solidFill>
                <a:schemeClr val="tx2"/>
              </a:solidFill>
              <a:cs typeface="Arial" charset="0"/>
            </a:endParaRPr>
          </a:p>
        </p:txBody>
      </p:sp>
      <p:pic>
        <p:nvPicPr>
          <p:cNvPr id="20" name="Изображение 1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9638" y="959706"/>
            <a:ext cx="705274" cy="1720182"/>
          </a:xfrm>
          <a:prstGeom prst="rect">
            <a:avLst/>
          </a:prstGeom>
        </p:spPr>
      </p:pic>
      <p:pic>
        <p:nvPicPr>
          <p:cNvPr id="23" name="Изображение 22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493"/>
          <a:stretch/>
        </p:blipFill>
        <p:spPr>
          <a:xfrm>
            <a:off x="-289969" y="53165"/>
            <a:ext cx="6324871" cy="575894"/>
          </a:xfrm>
          <a:prstGeom prst="rect">
            <a:avLst/>
          </a:prstGeom>
        </p:spPr>
      </p:pic>
      <p:sp>
        <p:nvSpPr>
          <p:cNvPr id="26" name="Прямоугольник 25"/>
          <p:cNvSpPr/>
          <p:nvPr/>
        </p:nvSpPr>
        <p:spPr>
          <a:xfrm rot="21022064">
            <a:off x="464924" y="2621026"/>
            <a:ext cx="1138047" cy="2536550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txBody>
          <a:bodyPr wrap="square" lIns="68580" tIns="34290" rIns="68580" bIns="34290" anchor="ctr" anchorCtr="0">
            <a:noAutofit/>
          </a:bodyPr>
          <a:lstStyle/>
          <a:p>
            <a:pPr algn="ctr"/>
            <a:r>
              <a:rPr lang="ru-RU" dirty="0">
                <a:solidFill>
                  <a:schemeClr val="bg1">
                    <a:lumMod val="50000"/>
                  </a:schemeClr>
                </a:solidFill>
              </a:rPr>
              <a:t>Г</a:t>
            </a:r>
            <a:r>
              <a:rPr lang="ru-RU" dirty="0" smtClean="0">
                <a:solidFill>
                  <a:schemeClr val="bg1">
                    <a:lumMod val="50000"/>
                  </a:schemeClr>
                </a:solidFill>
              </a:rPr>
              <a:t>лавный учебный корпус </a:t>
            </a:r>
            <a:r>
              <a:rPr lang="ru-RU" smtClean="0">
                <a:solidFill>
                  <a:schemeClr val="bg1">
                    <a:lumMod val="50000"/>
                  </a:schemeClr>
                </a:solidFill>
              </a:rPr>
              <a:t>ЕИ </a:t>
            </a:r>
            <a:r>
              <a:rPr lang="ru-RU">
                <a:solidFill>
                  <a:schemeClr val="bg1">
                    <a:lumMod val="50000"/>
                  </a:schemeClr>
                </a:solidFill>
              </a:rPr>
              <a:t>КФУ + учебный корпус </a:t>
            </a:r>
            <a:r>
              <a:rPr lang="ru-RU" smtClean="0">
                <a:solidFill>
                  <a:schemeClr val="bg1">
                    <a:lumMod val="50000"/>
                  </a:schemeClr>
                </a:solidFill>
              </a:rPr>
              <a:t>ФПП</a:t>
            </a:r>
            <a:endParaRPr lang="ru-RU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7287500"/>
      </p:ext>
    </p:extLst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/>
          <p:cNvSpPr txBox="1">
            <a:spLocks/>
          </p:cNvSpPr>
          <p:nvPr/>
        </p:nvSpPr>
        <p:spPr>
          <a:xfrm>
            <a:off x="-1052667" y="3002130"/>
            <a:ext cx="1147323" cy="37755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charset="0"/>
                <a:ea typeface="+mj-ea"/>
                <a:cs typeface="+mj-cs"/>
              </a:defRPr>
            </a:lvl1pPr>
          </a:lstStyle>
          <a:p>
            <a:endParaRPr lang="ru-RU" dirty="0">
              <a:solidFill>
                <a:schemeClr val="bg1"/>
              </a:solidFill>
              <a:latin typeface="Calibri Light" charset="0"/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3870127" y="5413022"/>
            <a:ext cx="9144000" cy="15720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charset="0"/>
                <a:ea typeface="+mj-ea"/>
                <a:cs typeface="+mj-cs"/>
              </a:defRPr>
            </a:lvl1pPr>
          </a:lstStyle>
          <a:p>
            <a:endParaRPr lang="ru-RU" dirty="0">
              <a:solidFill>
                <a:schemeClr val="accent2"/>
              </a:solidFill>
              <a:latin typeface="Calibri Light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-1995055" y="254369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358257" y="4323645"/>
            <a:ext cx="3931521" cy="1806488"/>
          </a:xfrm>
          <a:prstGeom prst="rect">
            <a:avLst/>
          </a:prstGeom>
          <a:noFill/>
        </p:spPr>
        <p:txBody>
          <a:bodyPr wrap="square" lIns="68580" tIns="34290" rIns="68580" bIns="34290" anchor="ctr" anchorCtr="0">
            <a:noAutofit/>
          </a:bodyPr>
          <a:lstStyle/>
          <a:p>
            <a:pPr algn="r"/>
            <a:r>
              <a:rPr lang="ru-RU" dirty="0" err="1" smtClean="0">
                <a:solidFill>
                  <a:schemeClr val="accent2"/>
                </a:solidFill>
              </a:rPr>
              <a:t>квест</a:t>
            </a:r>
            <a:endParaRPr lang="ru-RU" dirty="0" smtClean="0">
              <a:solidFill>
                <a:schemeClr val="accent2"/>
              </a:solidFill>
            </a:endParaRPr>
          </a:p>
          <a:p>
            <a:pPr algn="r"/>
            <a:r>
              <a:rPr lang="ru-RU" dirty="0" smtClean="0">
                <a:solidFill>
                  <a:schemeClr val="accent2"/>
                </a:solidFill>
              </a:rPr>
              <a:t>деловая игра</a:t>
            </a:r>
          </a:p>
          <a:p>
            <a:pPr algn="r"/>
            <a:r>
              <a:rPr lang="ru-RU" dirty="0" smtClean="0">
                <a:solidFill>
                  <a:schemeClr val="accent2"/>
                </a:solidFill>
              </a:rPr>
              <a:t>лабораторно-практические занятия</a:t>
            </a:r>
          </a:p>
          <a:p>
            <a:pPr algn="r"/>
            <a:r>
              <a:rPr lang="ru-RU" dirty="0" smtClean="0">
                <a:solidFill>
                  <a:schemeClr val="accent2"/>
                </a:solidFill>
              </a:rPr>
              <a:t>лекция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4729946" y="3977221"/>
            <a:ext cx="3071702" cy="2644265"/>
          </a:xfrm>
          <a:prstGeom prst="rect">
            <a:avLst/>
          </a:prstGeom>
          <a:noFill/>
        </p:spPr>
        <p:txBody>
          <a:bodyPr wrap="square" lIns="68580" tIns="34290" rIns="68580" bIns="34290" anchor="ctr" anchorCtr="0">
            <a:noAutofit/>
          </a:bodyPr>
          <a:lstStyle/>
          <a:p>
            <a:r>
              <a:rPr lang="ru-RU" sz="1600" dirty="0" smtClean="0">
                <a:solidFill>
                  <a:schemeClr val="accent1"/>
                </a:solidFill>
              </a:rPr>
              <a:t>Модули:</a:t>
            </a:r>
          </a:p>
          <a:p>
            <a:pPr marL="457200" indent="-457200">
              <a:buFont typeface="Arial" charset="0"/>
              <a:buChar char="•"/>
            </a:pPr>
            <a:r>
              <a:rPr lang="ru-RU" sz="1600" dirty="0">
                <a:solidFill>
                  <a:schemeClr val="accent1"/>
                </a:solidFill>
              </a:rPr>
              <a:t>Создай свой бизнес!</a:t>
            </a:r>
          </a:p>
          <a:p>
            <a:pPr marL="457200" indent="-457200">
              <a:buFont typeface="Arial" charset="0"/>
              <a:buChar char="•"/>
            </a:pPr>
            <a:r>
              <a:rPr lang="ru-RU" sz="1600" dirty="0" smtClean="0">
                <a:solidFill>
                  <a:schemeClr val="accent1"/>
                </a:solidFill>
              </a:rPr>
              <a:t>Просто </a:t>
            </a:r>
            <a:r>
              <a:rPr lang="ru-RU" sz="1600" dirty="0">
                <a:solidFill>
                  <a:schemeClr val="accent1"/>
                </a:solidFill>
              </a:rPr>
              <a:t>о налогах</a:t>
            </a:r>
          </a:p>
          <a:p>
            <a:pPr marL="457200" indent="-457200">
              <a:buFont typeface="Arial" charset="0"/>
              <a:buChar char="•"/>
            </a:pPr>
            <a:r>
              <a:rPr lang="ru-RU" sz="1600" dirty="0" smtClean="0">
                <a:solidFill>
                  <a:schemeClr val="accent1"/>
                </a:solidFill>
              </a:rPr>
              <a:t>Финансовая </a:t>
            </a:r>
            <a:r>
              <a:rPr lang="ru-RU" sz="1600" dirty="0">
                <a:solidFill>
                  <a:schemeClr val="accent1"/>
                </a:solidFill>
              </a:rPr>
              <a:t>математика</a:t>
            </a:r>
          </a:p>
          <a:p>
            <a:pPr marL="457200" indent="-457200">
              <a:buFont typeface="Arial" charset="0"/>
              <a:buChar char="•"/>
            </a:pPr>
            <a:r>
              <a:rPr lang="ru-RU" sz="1600" dirty="0">
                <a:solidFill>
                  <a:schemeClr val="accent1"/>
                </a:solidFill>
              </a:rPr>
              <a:t>Артефакты бухучета</a:t>
            </a:r>
          </a:p>
          <a:p>
            <a:pPr marL="457200" indent="-457200">
              <a:buFont typeface="Arial" charset="0"/>
              <a:buChar char="•"/>
            </a:pPr>
            <a:r>
              <a:rPr lang="ru-RU" sz="1600" dirty="0">
                <a:solidFill>
                  <a:schemeClr val="accent1"/>
                </a:solidFill>
              </a:rPr>
              <a:t>Пирамиды и </a:t>
            </a:r>
            <a:r>
              <a:rPr lang="ru-RU" sz="1600" dirty="0" smtClean="0">
                <a:solidFill>
                  <a:schemeClr val="accent1"/>
                </a:solidFill>
              </a:rPr>
              <a:t>финансовое</a:t>
            </a:r>
            <a:r>
              <a:rPr lang="en-US" sz="1600" dirty="0" smtClean="0">
                <a:solidFill>
                  <a:schemeClr val="accent1"/>
                </a:solidFill>
              </a:rPr>
              <a:t> </a:t>
            </a:r>
            <a:r>
              <a:rPr lang="ru-RU" sz="1600" dirty="0" smtClean="0">
                <a:solidFill>
                  <a:schemeClr val="accent1"/>
                </a:solidFill>
              </a:rPr>
              <a:t>мошенничество</a:t>
            </a:r>
            <a:endParaRPr lang="ru-RU" sz="1600" dirty="0">
              <a:solidFill>
                <a:schemeClr val="accent1"/>
              </a:solidFill>
            </a:endParaRPr>
          </a:p>
          <a:p>
            <a:pPr marL="457200" indent="-457200">
              <a:buFont typeface="Arial" charset="0"/>
              <a:buChar char="•"/>
            </a:pPr>
            <a:r>
              <a:rPr lang="ru-RU" sz="1600" dirty="0">
                <a:solidFill>
                  <a:schemeClr val="accent1"/>
                </a:solidFill>
              </a:rPr>
              <a:t>Корпорация </a:t>
            </a:r>
            <a:r>
              <a:rPr lang="ru-RU" sz="1600" dirty="0" smtClean="0">
                <a:solidFill>
                  <a:schemeClr val="accent1"/>
                </a:solidFill>
              </a:rPr>
              <a:t>плюс</a:t>
            </a:r>
            <a:r>
              <a:rPr lang="ru-RU" sz="1600" dirty="0">
                <a:solidFill>
                  <a:schemeClr val="accent1"/>
                </a:solidFill>
                <a:cs typeface="Arial" charset="0"/>
              </a:rPr>
              <a:t> </a:t>
            </a:r>
            <a:endParaRPr lang="ru-RU" sz="1600" dirty="0" smtClean="0">
              <a:solidFill>
                <a:schemeClr val="accent1"/>
              </a:solidFill>
            </a:endParaRPr>
          </a:p>
        </p:txBody>
      </p:sp>
      <p:pic>
        <p:nvPicPr>
          <p:cNvPr id="16" name="Изображение 1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125"/>
          <a:stretch/>
        </p:blipFill>
        <p:spPr>
          <a:xfrm>
            <a:off x="7876664" y="4115689"/>
            <a:ext cx="3957866" cy="2503148"/>
          </a:xfrm>
          <a:prstGeom prst="rect">
            <a:avLst/>
          </a:prstGeom>
        </p:spPr>
      </p:pic>
      <p:sp>
        <p:nvSpPr>
          <p:cNvPr id="18" name="Прямоугольник 17"/>
          <p:cNvSpPr/>
          <p:nvPr/>
        </p:nvSpPr>
        <p:spPr>
          <a:xfrm>
            <a:off x="305386" y="6242486"/>
            <a:ext cx="4197963" cy="354353"/>
          </a:xfrm>
          <a:prstGeom prst="rect">
            <a:avLst/>
          </a:prstGeom>
          <a:noFill/>
        </p:spPr>
        <p:txBody>
          <a:bodyPr wrap="square" lIns="68580" tIns="34290" rIns="68580" bIns="34290" anchor="ctr" anchorCtr="0">
            <a:noAutofit/>
          </a:bodyPr>
          <a:lstStyle/>
          <a:p>
            <a:r>
              <a:rPr lang="ru-RU" dirty="0" smtClean="0">
                <a:solidFill>
                  <a:schemeClr val="tx2"/>
                </a:solidFill>
              </a:rPr>
              <a:t>Стоимость участия (4 дня): </a:t>
            </a:r>
            <a:r>
              <a:rPr lang="en-US" dirty="0" smtClean="0">
                <a:solidFill>
                  <a:schemeClr val="tx2"/>
                </a:solidFill>
              </a:rPr>
              <a:t>2600 </a:t>
            </a:r>
            <a:r>
              <a:rPr lang="ru-RU" dirty="0" smtClean="0">
                <a:solidFill>
                  <a:schemeClr val="tx2"/>
                </a:solidFill>
              </a:rPr>
              <a:t>руб.</a:t>
            </a:r>
            <a:endParaRPr lang="ru-RU" dirty="0" smtClean="0">
              <a:solidFill>
                <a:schemeClr val="tx2"/>
              </a:solidFill>
              <a:cs typeface="Arial" charset="0"/>
            </a:endParaRPr>
          </a:p>
        </p:txBody>
      </p:sp>
      <p:pic>
        <p:nvPicPr>
          <p:cNvPr id="23" name="Изображение 2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493"/>
          <a:stretch/>
        </p:blipFill>
        <p:spPr>
          <a:xfrm>
            <a:off x="-289969" y="53165"/>
            <a:ext cx="6324871" cy="575894"/>
          </a:xfrm>
          <a:prstGeom prst="rect">
            <a:avLst/>
          </a:prstGeom>
        </p:spPr>
      </p:pic>
      <p:sp>
        <p:nvSpPr>
          <p:cNvPr id="26" name="Прямоугольник 25"/>
          <p:cNvSpPr/>
          <p:nvPr/>
        </p:nvSpPr>
        <p:spPr>
          <a:xfrm rot="21022064">
            <a:off x="464893" y="3040073"/>
            <a:ext cx="1347816" cy="1388164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txBody>
          <a:bodyPr wrap="square" lIns="68580" tIns="34290" rIns="68580" bIns="34290" anchor="ctr" anchorCtr="0">
            <a:noAutofit/>
          </a:bodyPr>
          <a:lstStyle/>
          <a:p>
            <a:pPr algn="ctr"/>
            <a:r>
              <a:rPr lang="ru-RU" dirty="0">
                <a:solidFill>
                  <a:schemeClr val="bg1">
                    <a:lumMod val="50000"/>
                  </a:schemeClr>
                </a:solidFill>
              </a:rPr>
              <a:t>Г</a:t>
            </a:r>
            <a:r>
              <a:rPr lang="ru-RU" dirty="0" smtClean="0">
                <a:solidFill>
                  <a:schemeClr val="bg1">
                    <a:lumMod val="50000"/>
                  </a:schemeClr>
                </a:solidFill>
              </a:rPr>
              <a:t>лавный учебный корпус </a:t>
            </a:r>
            <a:r>
              <a:rPr lang="ru-RU" smtClean="0">
                <a:solidFill>
                  <a:schemeClr val="bg1">
                    <a:lumMod val="50000"/>
                  </a:schemeClr>
                </a:solidFill>
              </a:rPr>
              <a:t>ЕИ КФУ</a:t>
            </a:r>
            <a:endParaRPr lang="ru-RU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Изображение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721" y="1202341"/>
            <a:ext cx="7294811" cy="2275981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8196528" y="458791"/>
            <a:ext cx="3521339" cy="3393006"/>
          </a:xfrm>
          <a:prstGeom prst="rect">
            <a:avLst/>
          </a:prstGeom>
          <a:solidFill>
            <a:srgbClr val="0068A5"/>
          </a:solidFill>
        </p:spPr>
        <p:txBody>
          <a:bodyPr wrap="square" lIns="144000" tIns="34290" rIns="144000" bIns="34290" anchor="ctr" anchorCtr="0">
            <a:noAutofit/>
          </a:bodyPr>
          <a:lstStyle/>
          <a:p>
            <a:pPr marL="457200" indent="-457200">
              <a:spcAft>
                <a:spcPts val="1200"/>
              </a:spcAft>
              <a:buFont typeface="Arial" charset="0"/>
              <a:buChar char="•"/>
            </a:pPr>
            <a:r>
              <a:rPr lang="ru-RU" sz="2400" dirty="0" smtClean="0">
                <a:solidFill>
                  <a:schemeClr val="bg1"/>
                </a:solidFill>
                <a:cs typeface="Arial" charset="0"/>
              </a:rPr>
              <a:t>Академия </a:t>
            </a:r>
            <a:r>
              <a:rPr lang="ru-RU" sz="2400" dirty="0">
                <a:solidFill>
                  <a:schemeClr val="bg1"/>
                </a:solidFill>
                <a:cs typeface="Arial" charset="0"/>
              </a:rPr>
              <a:t>мобильной </a:t>
            </a:r>
            <a:r>
              <a:rPr lang="ru-RU" sz="2400" dirty="0" smtClean="0">
                <a:solidFill>
                  <a:schemeClr val="bg1"/>
                </a:solidFill>
                <a:cs typeface="Arial" charset="0"/>
              </a:rPr>
              <a:t>фотографии</a:t>
            </a:r>
            <a:endParaRPr lang="en-US" sz="2400" dirty="0" smtClean="0">
              <a:solidFill>
                <a:schemeClr val="bg1"/>
              </a:solidFill>
              <a:cs typeface="Arial" charset="0"/>
            </a:endParaRPr>
          </a:p>
          <a:p>
            <a:pPr marL="457200" indent="-457200">
              <a:spcAft>
                <a:spcPts val="1200"/>
              </a:spcAft>
              <a:buFont typeface="Arial" charset="0"/>
              <a:buChar char="•"/>
            </a:pPr>
            <a:r>
              <a:rPr lang="ru-RU" sz="2400" dirty="0" smtClean="0">
                <a:solidFill>
                  <a:schemeClr val="bg1"/>
                </a:solidFill>
                <a:cs typeface="Arial" charset="0"/>
              </a:rPr>
              <a:t>ДАРТС-БАТЛ</a:t>
            </a:r>
            <a:endParaRPr lang="en-US" sz="2400" dirty="0" smtClean="0">
              <a:solidFill>
                <a:schemeClr val="bg1"/>
              </a:solidFill>
              <a:cs typeface="Arial" charset="0"/>
            </a:endParaRPr>
          </a:p>
          <a:p>
            <a:pPr marL="457200" indent="-457200">
              <a:spcAft>
                <a:spcPts val="1200"/>
              </a:spcAft>
              <a:buFont typeface="Arial" charset="0"/>
              <a:buChar char="•"/>
            </a:pPr>
            <a:r>
              <a:rPr lang="ru-RU" sz="2400" dirty="0" smtClean="0">
                <a:solidFill>
                  <a:schemeClr val="bg1"/>
                </a:solidFill>
                <a:cs typeface="Arial" charset="0"/>
              </a:rPr>
              <a:t>«Крутой Толстой»</a:t>
            </a:r>
            <a:endParaRPr lang="en-US" sz="2400" dirty="0" smtClean="0">
              <a:solidFill>
                <a:schemeClr val="bg1"/>
              </a:solidFill>
              <a:cs typeface="Arial" charset="0"/>
            </a:endParaRPr>
          </a:p>
          <a:p>
            <a:pPr marL="457200" indent="-457200">
              <a:spcAft>
                <a:spcPts val="1200"/>
              </a:spcAft>
              <a:buFont typeface="Arial" charset="0"/>
              <a:buChar char="•"/>
            </a:pPr>
            <a:r>
              <a:rPr lang="ru-RU" sz="2400" dirty="0" smtClean="0">
                <a:solidFill>
                  <a:schemeClr val="bg1"/>
                </a:solidFill>
                <a:cs typeface="Arial" charset="0"/>
              </a:rPr>
              <a:t>Школа</a:t>
            </a:r>
            <a:br>
              <a:rPr lang="ru-RU" sz="2400" dirty="0" smtClean="0">
                <a:solidFill>
                  <a:schemeClr val="bg1"/>
                </a:solidFill>
                <a:cs typeface="Arial" charset="0"/>
              </a:rPr>
            </a:br>
            <a:r>
              <a:rPr lang="ru-RU" sz="2400" dirty="0" smtClean="0">
                <a:solidFill>
                  <a:schemeClr val="bg1"/>
                </a:solidFill>
                <a:cs typeface="Arial" charset="0"/>
              </a:rPr>
              <a:t>путешественника</a:t>
            </a:r>
          </a:p>
        </p:txBody>
      </p:sp>
      <p:pic>
        <p:nvPicPr>
          <p:cNvPr id="20" name="Изображение 1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5597" y="1147499"/>
            <a:ext cx="705274" cy="1720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469976"/>
      </p:ext>
    </p:extLst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/>
          <p:cNvSpPr txBox="1">
            <a:spLocks/>
          </p:cNvSpPr>
          <p:nvPr/>
        </p:nvSpPr>
        <p:spPr>
          <a:xfrm>
            <a:off x="2248947" y="1811864"/>
            <a:ext cx="2680499" cy="8820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charset="0"/>
                <a:ea typeface="+mj-ea"/>
                <a:cs typeface="+mj-cs"/>
              </a:defRPr>
            </a:lvl1pPr>
          </a:lstStyle>
          <a:p>
            <a:endParaRPr lang="ru-RU" dirty="0">
              <a:solidFill>
                <a:schemeClr val="bg1"/>
              </a:solidFill>
              <a:latin typeface="Calibri Light" charset="0"/>
            </a:endParaRPr>
          </a:p>
        </p:txBody>
      </p:sp>
      <p:pic>
        <p:nvPicPr>
          <p:cNvPr id="5" name="Изображение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885" t="7009" r="5467" b="18721"/>
          <a:stretch/>
        </p:blipFill>
        <p:spPr>
          <a:xfrm>
            <a:off x="1307967" y="385792"/>
            <a:ext cx="6347430" cy="4312122"/>
          </a:xfrm>
          <a:prstGeom prst="rect">
            <a:avLst/>
          </a:prstGeom>
        </p:spPr>
      </p:pic>
      <p:sp>
        <p:nvSpPr>
          <p:cNvPr id="11" name="Заголовок 1"/>
          <p:cNvSpPr txBox="1">
            <a:spLocks/>
          </p:cNvSpPr>
          <p:nvPr/>
        </p:nvSpPr>
        <p:spPr>
          <a:xfrm>
            <a:off x="3870127" y="5413022"/>
            <a:ext cx="9144000" cy="15720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charset="0"/>
                <a:ea typeface="+mj-ea"/>
                <a:cs typeface="+mj-cs"/>
              </a:defRPr>
            </a:lvl1pPr>
          </a:lstStyle>
          <a:p>
            <a:endParaRPr lang="ru-RU" dirty="0">
              <a:solidFill>
                <a:schemeClr val="accent2"/>
              </a:solidFill>
              <a:latin typeface="Calibri Light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43547" y="4853328"/>
            <a:ext cx="4485899" cy="1189722"/>
          </a:xfrm>
          <a:prstGeom prst="rect">
            <a:avLst/>
          </a:prstGeom>
          <a:noFill/>
        </p:spPr>
        <p:txBody>
          <a:bodyPr wrap="square" lIns="68580" tIns="34290" rIns="68580" bIns="34290" anchor="ctr" anchorCtr="0">
            <a:noAutofit/>
          </a:bodyPr>
          <a:lstStyle/>
          <a:p>
            <a:pPr algn="r"/>
            <a:r>
              <a:rPr lang="ru-RU" sz="2000" dirty="0" err="1" smtClean="0">
                <a:solidFill>
                  <a:schemeClr val="accent2"/>
                </a:solidFill>
              </a:rPr>
              <a:t>квест</a:t>
            </a:r>
            <a:endParaRPr lang="ru-RU" sz="2000" dirty="0" smtClean="0">
              <a:solidFill>
                <a:schemeClr val="accent2"/>
              </a:solidFill>
            </a:endParaRPr>
          </a:p>
          <a:p>
            <a:pPr algn="r"/>
            <a:r>
              <a:rPr lang="ru-RU" sz="2000" dirty="0" smtClean="0">
                <a:solidFill>
                  <a:schemeClr val="accent2"/>
                </a:solidFill>
              </a:rPr>
              <a:t>мастер-классы</a:t>
            </a:r>
          </a:p>
          <a:p>
            <a:pPr algn="r"/>
            <a:r>
              <a:rPr lang="ru-RU" sz="2000" dirty="0" smtClean="0">
                <a:solidFill>
                  <a:schemeClr val="accent2"/>
                </a:solidFill>
              </a:rPr>
              <a:t>лабораторно-практические занятия</a:t>
            </a:r>
          </a:p>
          <a:p>
            <a:pPr algn="r"/>
            <a:r>
              <a:rPr lang="ru-RU" sz="2000" dirty="0" smtClean="0">
                <a:solidFill>
                  <a:schemeClr val="accent2"/>
                </a:solidFill>
              </a:rPr>
              <a:t>экскурсии </a:t>
            </a:r>
            <a:endParaRPr lang="ru-RU" sz="2000" dirty="0" smtClean="0">
              <a:solidFill>
                <a:schemeClr val="accent2"/>
              </a:solidFill>
              <a:cs typeface="Arial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777696" y="4616293"/>
            <a:ext cx="2343856" cy="2091188"/>
          </a:xfrm>
          <a:prstGeom prst="rect">
            <a:avLst/>
          </a:prstGeom>
          <a:noFill/>
        </p:spPr>
        <p:txBody>
          <a:bodyPr wrap="square" lIns="68580" tIns="34290" rIns="68580" bIns="34290" anchor="ctr" anchorCtr="0">
            <a:noAutofit/>
          </a:bodyPr>
          <a:lstStyle/>
          <a:p>
            <a:r>
              <a:rPr lang="ru-RU" sz="1400" dirty="0" smtClean="0">
                <a:solidFill>
                  <a:schemeClr val="accent1"/>
                </a:solidFill>
              </a:rPr>
              <a:t>Модули:</a:t>
            </a:r>
          </a:p>
          <a:p>
            <a:pPr marL="342900" indent="-342900">
              <a:buFont typeface="Arial" charset="0"/>
              <a:buChar char="•"/>
            </a:pPr>
            <a:r>
              <a:rPr lang="ru-RU" sz="1400" dirty="0" smtClean="0">
                <a:solidFill>
                  <a:schemeClr val="accent1"/>
                </a:solidFill>
              </a:rPr>
              <a:t>археология</a:t>
            </a:r>
            <a:endParaRPr lang="ru-RU" sz="1400" dirty="0" smtClean="0">
              <a:solidFill>
                <a:schemeClr val="accent1"/>
              </a:solidFill>
              <a:cs typeface="Arial" charset="0"/>
            </a:endParaRPr>
          </a:p>
          <a:p>
            <a:pPr marL="342900" indent="-342900">
              <a:buFont typeface="Arial" charset="0"/>
              <a:buChar char="•"/>
            </a:pPr>
            <a:r>
              <a:rPr lang="ru-RU" sz="1400" dirty="0" smtClean="0">
                <a:solidFill>
                  <a:schemeClr val="accent1"/>
                </a:solidFill>
                <a:cs typeface="Arial" charset="0"/>
              </a:rPr>
              <a:t>палеография</a:t>
            </a:r>
          </a:p>
          <a:p>
            <a:pPr marL="342900" indent="-342900">
              <a:buFont typeface="Arial" charset="0"/>
              <a:buChar char="•"/>
            </a:pPr>
            <a:r>
              <a:rPr lang="ru-RU" sz="1400" dirty="0" smtClean="0">
                <a:solidFill>
                  <a:schemeClr val="accent1"/>
                </a:solidFill>
                <a:cs typeface="Arial" charset="0"/>
              </a:rPr>
              <a:t>генеалогия</a:t>
            </a:r>
          </a:p>
          <a:p>
            <a:pPr marL="342900" indent="-342900">
              <a:buFont typeface="Arial" charset="0"/>
              <a:buChar char="•"/>
            </a:pPr>
            <a:r>
              <a:rPr lang="ru-RU" sz="1400" dirty="0" smtClean="0">
                <a:solidFill>
                  <a:schemeClr val="accent1"/>
                </a:solidFill>
                <a:cs typeface="Arial" charset="0"/>
              </a:rPr>
              <a:t>геральдика</a:t>
            </a:r>
          </a:p>
          <a:p>
            <a:pPr marL="342900" indent="-342900">
              <a:buFont typeface="Arial" charset="0"/>
              <a:buChar char="•"/>
            </a:pPr>
            <a:r>
              <a:rPr lang="ru-RU" sz="1400" dirty="0" smtClean="0">
                <a:solidFill>
                  <a:schemeClr val="accent1"/>
                </a:solidFill>
                <a:cs typeface="Arial" charset="0"/>
              </a:rPr>
              <a:t>историческая метрология</a:t>
            </a:r>
          </a:p>
          <a:p>
            <a:pPr marL="342900" indent="-342900">
              <a:buFont typeface="Arial" charset="0"/>
              <a:buChar char="•"/>
            </a:pPr>
            <a:r>
              <a:rPr lang="ru-RU" sz="1400" dirty="0" smtClean="0">
                <a:solidFill>
                  <a:schemeClr val="accent1"/>
                </a:solidFill>
                <a:cs typeface="Arial" charset="0"/>
              </a:rPr>
              <a:t>хронология</a:t>
            </a:r>
          </a:p>
          <a:p>
            <a:pPr marL="342900" indent="-342900">
              <a:buFont typeface="Arial" charset="0"/>
              <a:buChar char="•"/>
            </a:pPr>
            <a:r>
              <a:rPr lang="ru-RU" sz="1400" dirty="0" smtClean="0">
                <a:solidFill>
                  <a:schemeClr val="accent1"/>
                </a:solidFill>
                <a:cs typeface="Arial" charset="0"/>
              </a:rPr>
              <a:t>ономастика</a:t>
            </a:r>
            <a:r>
              <a:rPr lang="ru-RU" sz="1400" dirty="0">
                <a:solidFill>
                  <a:schemeClr val="accent1"/>
                </a:solidFill>
                <a:cs typeface="Arial" charset="0"/>
              </a:rPr>
              <a:t> </a:t>
            </a:r>
            <a:endParaRPr lang="ru-RU" sz="1400" dirty="0" smtClean="0">
              <a:solidFill>
                <a:schemeClr val="accent1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10696" y="-1025529"/>
            <a:ext cx="6224094" cy="354353"/>
          </a:xfrm>
          <a:prstGeom prst="rect">
            <a:avLst/>
          </a:prstGeom>
          <a:noFill/>
        </p:spPr>
        <p:txBody>
          <a:bodyPr wrap="square" lIns="68580" tIns="34290" rIns="68580" bIns="34290" anchor="ctr" anchorCtr="0">
            <a:noAutofit/>
          </a:bodyPr>
          <a:lstStyle/>
          <a:p>
            <a:endParaRPr lang="ru-RU" dirty="0" smtClean="0">
              <a:solidFill>
                <a:schemeClr val="bg1">
                  <a:lumMod val="50000"/>
                </a:schemeClr>
              </a:solidFill>
              <a:cs typeface="Arial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327964" y="6242486"/>
            <a:ext cx="4197963" cy="354353"/>
          </a:xfrm>
          <a:prstGeom prst="rect">
            <a:avLst/>
          </a:prstGeom>
          <a:noFill/>
        </p:spPr>
        <p:txBody>
          <a:bodyPr wrap="square" lIns="68580" tIns="34290" rIns="68580" bIns="34290" anchor="ctr" anchorCtr="0">
            <a:noAutofit/>
          </a:bodyPr>
          <a:lstStyle/>
          <a:p>
            <a:r>
              <a:rPr lang="ru-RU" dirty="0" smtClean="0">
                <a:solidFill>
                  <a:schemeClr val="tx2"/>
                </a:solidFill>
              </a:rPr>
              <a:t>Стоимость участия (4 дня): </a:t>
            </a:r>
            <a:r>
              <a:rPr lang="en-US" dirty="0" smtClean="0">
                <a:solidFill>
                  <a:schemeClr val="tx2"/>
                </a:solidFill>
              </a:rPr>
              <a:t>2600 </a:t>
            </a:r>
            <a:r>
              <a:rPr lang="ru-RU" dirty="0" smtClean="0">
                <a:solidFill>
                  <a:schemeClr val="tx2"/>
                </a:solidFill>
              </a:rPr>
              <a:t>руб.</a:t>
            </a:r>
            <a:endParaRPr lang="ru-RU" dirty="0" smtClean="0">
              <a:solidFill>
                <a:schemeClr val="tx2"/>
              </a:solidFill>
              <a:cs typeface="Arial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8196528" y="458791"/>
            <a:ext cx="3521339" cy="3393006"/>
          </a:xfrm>
          <a:prstGeom prst="rect">
            <a:avLst/>
          </a:prstGeom>
          <a:solidFill>
            <a:srgbClr val="F79734"/>
          </a:solidFill>
        </p:spPr>
        <p:txBody>
          <a:bodyPr wrap="square" lIns="144000" tIns="34290" rIns="144000" bIns="34290" anchor="ctr" anchorCtr="0">
            <a:noAutofit/>
          </a:bodyPr>
          <a:lstStyle/>
          <a:p>
            <a:pPr marL="457200" indent="-457200">
              <a:spcAft>
                <a:spcPts val="1200"/>
              </a:spcAft>
              <a:buFont typeface="Arial" charset="0"/>
              <a:buChar char="•"/>
            </a:pPr>
            <a:r>
              <a:rPr lang="ru-RU" sz="2400" dirty="0" smtClean="0">
                <a:solidFill>
                  <a:schemeClr val="bg1"/>
                </a:solidFill>
                <a:cs typeface="Arial" charset="0"/>
              </a:rPr>
              <a:t>Академия </a:t>
            </a:r>
            <a:r>
              <a:rPr lang="ru-RU" sz="2400" dirty="0">
                <a:solidFill>
                  <a:schemeClr val="bg1"/>
                </a:solidFill>
                <a:cs typeface="Arial" charset="0"/>
              </a:rPr>
              <a:t>мобильной </a:t>
            </a:r>
            <a:r>
              <a:rPr lang="ru-RU" sz="2400" dirty="0" smtClean="0">
                <a:solidFill>
                  <a:schemeClr val="bg1"/>
                </a:solidFill>
                <a:cs typeface="Arial" charset="0"/>
              </a:rPr>
              <a:t>фотографии</a:t>
            </a:r>
            <a:endParaRPr lang="en-US" sz="2400" dirty="0" smtClean="0">
              <a:solidFill>
                <a:schemeClr val="bg1"/>
              </a:solidFill>
              <a:cs typeface="Arial" charset="0"/>
            </a:endParaRPr>
          </a:p>
          <a:p>
            <a:pPr marL="457200" indent="-457200">
              <a:spcAft>
                <a:spcPts val="1200"/>
              </a:spcAft>
              <a:buFont typeface="Arial" charset="0"/>
              <a:buChar char="•"/>
            </a:pPr>
            <a:r>
              <a:rPr lang="ru-RU" sz="2400" dirty="0" smtClean="0">
                <a:solidFill>
                  <a:schemeClr val="bg1"/>
                </a:solidFill>
                <a:cs typeface="Arial" charset="0"/>
              </a:rPr>
              <a:t>ДАРТС-БАТЛ</a:t>
            </a:r>
            <a:endParaRPr lang="en-US" sz="2400" dirty="0" smtClean="0">
              <a:solidFill>
                <a:schemeClr val="bg1"/>
              </a:solidFill>
              <a:cs typeface="Arial" charset="0"/>
            </a:endParaRPr>
          </a:p>
          <a:p>
            <a:pPr marL="457200" indent="-457200">
              <a:spcAft>
                <a:spcPts val="1200"/>
              </a:spcAft>
              <a:buFont typeface="Arial" charset="0"/>
              <a:buChar char="•"/>
            </a:pPr>
            <a:r>
              <a:rPr lang="ru-RU" sz="2400" dirty="0" smtClean="0">
                <a:solidFill>
                  <a:schemeClr val="bg1"/>
                </a:solidFill>
                <a:cs typeface="Arial" charset="0"/>
              </a:rPr>
              <a:t>«Крутой Толстой»</a:t>
            </a:r>
            <a:endParaRPr lang="en-US" sz="2400" dirty="0" smtClean="0">
              <a:solidFill>
                <a:schemeClr val="bg1"/>
              </a:solidFill>
              <a:cs typeface="Arial" charset="0"/>
            </a:endParaRPr>
          </a:p>
          <a:p>
            <a:pPr marL="457200" indent="-457200">
              <a:spcAft>
                <a:spcPts val="1200"/>
              </a:spcAft>
              <a:buFont typeface="Arial" charset="0"/>
              <a:buChar char="•"/>
            </a:pPr>
            <a:r>
              <a:rPr lang="ru-RU" sz="2400" dirty="0" smtClean="0">
                <a:solidFill>
                  <a:schemeClr val="bg1"/>
                </a:solidFill>
                <a:cs typeface="Arial" charset="0"/>
              </a:rPr>
              <a:t>Школа</a:t>
            </a:r>
            <a:br>
              <a:rPr lang="ru-RU" sz="2400" dirty="0" smtClean="0">
                <a:solidFill>
                  <a:schemeClr val="bg1"/>
                </a:solidFill>
                <a:cs typeface="Arial" charset="0"/>
              </a:rPr>
            </a:br>
            <a:r>
              <a:rPr lang="ru-RU" sz="2400" dirty="0" smtClean="0">
                <a:solidFill>
                  <a:schemeClr val="bg1"/>
                </a:solidFill>
                <a:cs typeface="Arial" charset="0"/>
              </a:rPr>
              <a:t>путешественника</a:t>
            </a:r>
          </a:p>
        </p:txBody>
      </p:sp>
      <p:pic>
        <p:nvPicPr>
          <p:cNvPr id="17" name="Изображение 1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125"/>
          <a:stretch/>
        </p:blipFill>
        <p:spPr>
          <a:xfrm>
            <a:off x="7876664" y="4115689"/>
            <a:ext cx="3957866" cy="2503148"/>
          </a:xfrm>
          <a:prstGeom prst="rect">
            <a:avLst/>
          </a:prstGeom>
        </p:spPr>
      </p:pic>
      <p:pic>
        <p:nvPicPr>
          <p:cNvPr id="20" name="Изображение 1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9638" y="959706"/>
            <a:ext cx="705274" cy="1720182"/>
          </a:xfrm>
          <a:prstGeom prst="rect">
            <a:avLst/>
          </a:prstGeom>
        </p:spPr>
      </p:pic>
      <p:pic>
        <p:nvPicPr>
          <p:cNvPr id="23" name="Изображение 22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493"/>
          <a:stretch/>
        </p:blipFill>
        <p:spPr>
          <a:xfrm>
            <a:off x="-289969" y="53165"/>
            <a:ext cx="6324871" cy="575894"/>
          </a:xfrm>
          <a:prstGeom prst="rect">
            <a:avLst/>
          </a:prstGeom>
        </p:spPr>
      </p:pic>
      <p:sp>
        <p:nvSpPr>
          <p:cNvPr id="24" name="Прямоугольник 23"/>
          <p:cNvSpPr/>
          <p:nvPr/>
        </p:nvSpPr>
        <p:spPr>
          <a:xfrm rot="559008">
            <a:off x="424302" y="3802382"/>
            <a:ext cx="1138047" cy="1282875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txBody>
          <a:bodyPr wrap="square" lIns="68580" tIns="34290" rIns="68580" bIns="34290" anchor="ctr" anchorCtr="0">
            <a:noAutofit/>
          </a:bodyPr>
          <a:lstStyle/>
          <a:p>
            <a:pPr algn="ctr"/>
            <a:r>
              <a:rPr lang="ru-RU" dirty="0">
                <a:solidFill>
                  <a:schemeClr val="bg1">
                    <a:lumMod val="50000"/>
                  </a:schemeClr>
                </a:solidFill>
              </a:rPr>
              <a:t>Г</a:t>
            </a:r>
            <a:r>
              <a:rPr lang="ru-RU" dirty="0" smtClean="0">
                <a:solidFill>
                  <a:schemeClr val="bg1">
                    <a:lumMod val="50000"/>
                  </a:schemeClr>
                </a:solidFill>
              </a:rPr>
              <a:t>лавный учебный корпус ЕИ КФУ</a:t>
            </a:r>
            <a:endParaRPr lang="ru-RU" dirty="0" smtClean="0">
              <a:solidFill>
                <a:schemeClr val="bg1">
                  <a:lumMod val="50000"/>
                </a:schemeClr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3837025"/>
      </p:ext>
    </p:extLst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/>
          <p:cNvSpPr txBox="1">
            <a:spLocks/>
          </p:cNvSpPr>
          <p:nvPr/>
        </p:nvSpPr>
        <p:spPr>
          <a:xfrm>
            <a:off x="2248947" y="1811864"/>
            <a:ext cx="2680499" cy="8820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charset="0"/>
                <a:ea typeface="+mj-ea"/>
                <a:cs typeface="+mj-cs"/>
              </a:defRPr>
            </a:lvl1pPr>
          </a:lstStyle>
          <a:p>
            <a:endParaRPr lang="ru-RU" dirty="0">
              <a:solidFill>
                <a:schemeClr val="bg1"/>
              </a:solidFill>
              <a:latin typeface="Calibri Light" charset="0"/>
            </a:endParaRPr>
          </a:p>
        </p:txBody>
      </p:sp>
      <p:pic>
        <p:nvPicPr>
          <p:cNvPr id="5" name="Изображение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94" t="7010" r="52431"/>
          <a:stretch/>
        </p:blipFill>
        <p:spPr>
          <a:xfrm>
            <a:off x="1419070" y="429237"/>
            <a:ext cx="6161322" cy="4595566"/>
          </a:xfrm>
          <a:prstGeom prst="rect">
            <a:avLst/>
          </a:prstGeom>
        </p:spPr>
      </p:pic>
      <p:sp>
        <p:nvSpPr>
          <p:cNvPr id="11" name="Заголовок 1"/>
          <p:cNvSpPr txBox="1">
            <a:spLocks/>
          </p:cNvSpPr>
          <p:nvPr/>
        </p:nvSpPr>
        <p:spPr>
          <a:xfrm>
            <a:off x="3870127" y="5413022"/>
            <a:ext cx="9144000" cy="15720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charset="0"/>
                <a:ea typeface="+mj-ea"/>
                <a:cs typeface="+mj-cs"/>
              </a:defRPr>
            </a:lvl1pPr>
          </a:lstStyle>
          <a:p>
            <a:endParaRPr lang="ru-RU" dirty="0">
              <a:solidFill>
                <a:schemeClr val="accent2"/>
              </a:solidFill>
              <a:latin typeface="Calibri Light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829458" y="4803781"/>
            <a:ext cx="3439331" cy="1243315"/>
          </a:xfrm>
          <a:prstGeom prst="rect">
            <a:avLst/>
          </a:prstGeom>
          <a:noFill/>
        </p:spPr>
        <p:txBody>
          <a:bodyPr wrap="square" lIns="68580" tIns="34290" rIns="68580" bIns="34290" anchor="ctr" anchorCtr="0">
            <a:noAutofit/>
          </a:bodyPr>
          <a:lstStyle/>
          <a:p>
            <a:pPr algn="r"/>
            <a:r>
              <a:rPr lang="ru-RU" sz="2000" dirty="0">
                <a:solidFill>
                  <a:schemeClr val="accent2"/>
                </a:solidFill>
              </a:rPr>
              <a:t>криминалистический </a:t>
            </a:r>
            <a:r>
              <a:rPr lang="ru-RU" sz="2000" dirty="0" err="1">
                <a:solidFill>
                  <a:schemeClr val="accent2"/>
                </a:solidFill>
              </a:rPr>
              <a:t>квест</a:t>
            </a:r>
            <a:r>
              <a:rPr lang="ru-RU" sz="2000" dirty="0">
                <a:solidFill>
                  <a:schemeClr val="accent2"/>
                </a:solidFill>
              </a:rPr>
              <a:t> </a:t>
            </a:r>
          </a:p>
          <a:p>
            <a:pPr algn="r"/>
            <a:r>
              <a:rPr lang="ru-RU" sz="2000" dirty="0" smtClean="0">
                <a:solidFill>
                  <a:schemeClr val="accent2"/>
                </a:solidFill>
              </a:rPr>
              <a:t>лекции</a:t>
            </a:r>
          </a:p>
          <a:p>
            <a:pPr algn="r"/>
            <a:r>
              <a:rPr lang="ru-RU" sz="2000" dirty="0" smtClean="0">
                <a:solidFill>
                  <a:schemeClr val="accent2"/>
                </a:solidFill>
              </a:rPr>
              <a:t>деловая игра</a:t>
            </a:r>
          </a:p>
          <a:p>
            <a:pPr algn="r"/>
            <a:r>
              <a:rPr lang="ru-RU" sz="2000" dirty="0" smtClean="0">
                <a:solidFill>
                  <a:schemeClr val="accent2"/>
                </a:solidFill>
              </a:rPr>
              <a:t>кейсы </a:t>
            </a:r>
            <a:endParaRPr lang="ru-RU" sz="2000" dirty="0">
              <a:solidFill>
                <a:schemeClr val="accent2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4531257" y="4721487"/>
            <a:ext cx="3183775" cy="1201239"/>
          </a:xfrm>
          <a:prstGeom prst="rect">
            <a:avLst/>
          </a:prstGeom>
          <a:noFill/>
        </p:spPr>
        <p:txBody>
          <a:bodyPr wrap="square" lIns="68580" tIns="34290" rIns="68580" bIns="34290" anchor="ctr" anchorCtr="0">
            <a:noAutofit/>
          </a:bodyPr>
          <a:lstStyle/>
          <a:p>
            <a:r>
              <a:rPr lang="ru-RU" sz="1600" dirty="0" smtClean="0">
                <a:solidFill>
                  <a:schemeClr val="accent1"/>
                </a:solidFill>
              </a:rPr>
              <a:t>Модули:</a:t>
            </a:r>
          </a:p>
          <a:p>
            <a:pPr marL="457200" indent="-457200">
              <a:buFont typeface="Arial" charset="0"/>
              <a:buChar char="•"/>
            </a:pPr>
            <a:r>
              <a:rPr lang="ru-RU" sz="1600" dirty="0" smtClean="0">
                <a:solidFill>
                  <a:schemeClr val="accent1"/>
                </a:solidFill>
              </a:rPr>
              <a:t>Роль </a:t>
            </a:r>
            <a:r>
              <a:rPr lang="ru-RU" sz="1600" dirty="0">
                <a:solidFill>
                  <a:schemeClr val="accent1"/>
                </a:solidFill>
              </a:rPr>
              <a:t>права в нашей </a:t>
            </a:r>
            <a:r>
              <a:rPr lang="ru-RU" sz="1600" dirty="0" smtClean="0">
                <a:solidFill>
                  <a:schemeClr val="accent1"/>
                </a:solidFill>
              </a:rPr>
              <a:t>жизни</a:t>
            </a:r>
          </a:p>
          <a:p>
            <a:pPr marL="457200" indent="-457200">
              <a:buFont typeface="Arial" charset="0"/>
              <a:buChar char="•"/>
            </a:pPr>
            <a:r>
              <a:rPr lang="ru-RU" sz="1600" dirty="0" smtClean="0">
                <a:solidFill>
                  <a:schemeClr val="accent1"/>
                </a:solidFill>
              </a:rPr>
              <a:t>Основы криминалистики</a:t>
            </a:r>
          </a:p>
          <a:p>
            <a:pPr marL="457200" indent="-457200">
              <a:buFont typeface="Arial" charset="0"/>
              <a:buChar char="•"/>
            </a:pPr>
            <a:r>
              <a:rPr lang="ru-RU" sz="1600" dirty="0" smtClean="0">
                <a:solidFill>
                  <a:schemeClr val="accent1"/>
                </a:solidFill>
              </a:rPr>
              <a:t>Судебный процесс 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305386" y="6242486"/>
            <a:ext cx="4197963" cy="354353"/>
          </a:xfrm>
          <a:prstGeom prst="rect">
            <a:avLst/>
          </a:prstGeom>
          <a:noFill/>
        </p:spPr>
        <p:txBody>
          <a:bodyPr wrap="square" lIns="68580" tIns="34290" rIns="68580" bIns="34290" anchor="ctr" anchorCtr="0">
            <a:noAutofit/>
          </a:bodyPr>
          <a:lstStyle/>
          <a:p>
            <a:r>
              <a:rPr lang="ru-RU" dirty="0" smtClean="0">
                <a:solidFill>
                  <a:schemeClr val="tx2"/>
                </a:solidFill>
              </a:rPr>
              <a:t>Стоимость участия (4 дня): </a:t>
            </a:r>
            <a:r>
              <a:rPr lang="en-US" dirty="0" smtClean="0">
                <a:solidFill>
                  <a:schemeClr val="tx2"/>
                </a:solidFill>
              </a:rPr>
              <a:t>2600 </a:t>
            </a:r>
            <a:r>
              <a:rPr lang="ru-RU" dirty="0" smtClean="0">
                <a:solidFill>
                  <a:schemeClr val="tx2"/>
                </a:solidFill>
              </a:rPr>
              <a:t>руб.</a:t>
            </a:r>
            <a:endParaRPr lang="ru-RU" dirty="0" smtClean="0">
              <a:solidFill>
                <a:schemeClr val="tx2"/>
              </a:solidFill>
              <a:cs typeface="Arial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8196528" y="458791"/>
            <a:ext cx="3521339" cy="3393006"/>
          </a:xfrm>
          <a:prstGeom prst="rect">
            <a:avLst/>
          </a:prstGeom>
          <a:solidFill>
            <a:srgbClr val="0068A5"/>
          </a:solidFill>
        </p:spPr>
        <p:txBody>
          <a:bodyPr wrap="square" lIns="144000" tIns="34290" rIns="144000" bIns="34290" anchor="ctr" anchorCtr="0">
            <a:noAutofit/>
          </a:bodyPr>
          <a:lstStyle/>
          <a:p>
            <a:pPr marL="457200" indent="-457200">
              <a:spcAft>
                <a:spcPts val="1200"/>
              </a:spcAft>
              <a:buFont typeface="Arial" charset="0"/>
              <a:buChar char="•"/>
            </a:pPr>
            <a:r>
              <a:rPr lang="ru-RU" sz="2400" dirty="0" smtClean="0">
                <a:solidFill>
                  <a:schemeClr val="bg1"/>
                </a:solidFill>
                <a:cs typeface="Arial" charset="0"/>
              </a:rPr>
              <a:t>Академия </a:t>
            </a:r>
            <a:r>
              <a:rPr lang="ru-RU" sz="2400" dirty="0">
                <a:solidFill>
                  <a:schemeClr val="bg1"/>
                </a:solidFill>
                <a:cs typeface="Arial" charset="0"/>
              </a:rPr>
              <a:t>мобильной </a:t>
            </a:r>
            <a:r>
              <a:rPr lang="ru-RU" sz="2400" dirty="0" smtClean="0">
                <a:solidFill>
                  <a:schemeClr val="bg1"/>
                </a:solidFill>
                <a:cs typeface="Arial" charset="0"/>
              </a:rPr>
              <a:t>фотографии</a:t>
            </a:r>
            <a:endParaRPr lang="en-US" sz="2400" dirty="0" smtClean="0">
              <a:solidFill>
                <a:schemeClr val="bg1"/>
              </a:solidFill>
              <a:cs typeface="Arial" charset="0"/>
            </a:endParaRPr>
          </a:p>
          <a:p>
            <a:pPr marL="457200" indent="-457200">
              <a:spcAft>
                <a:spcPts val="1200"/>
              </a:spcAft>
              <a:buFont typeface="Arial" charset="0"/>
              <a:buChar char="•"/>
            </a:pPr>
            <a:r>
              <a:rPr lang="ru-RU" sz="2400" dirty="0" smtClean="0">
                <a:solidFill>
                  <a:schemeClr val="bg1"/>
                </a:solidFill>
                <a:cs typeface="Arial" charset="0"/>
              </a:rPr>
              <a:t>ДАРТС-БАТЛ</a:t>
            </a:r>
            <a:endParaRPr lang="en-US" sz="2400" dirty="0" smtClean="0">
              <a:solidFill>
                <a:schemeClr val="bg1"/>
              </a:solidFill>
              <a:cs typeface="Arial" charset="0"/>
            </a:endParaRPr>
          </a:p>
          <a:p>
            <a:pPr marL="457200" indent="-457200">
              <a:spcAft>
                <a:spcPts val="1200"/>
              </a:spcAft>
              <a:buFont typeface="Arial" charset="0"/>
              <a:buChar char="•"/>
            </a:pPr>
            <a:r>
              <a:rPr lang="ru-RU" sz="2400" dirty="0" smtClean="0">
                <a:solidFill>
                  <a:schemeClr val="bg1"/>
                </a:solidFill>
                <a:cs typeface="Arial" charset="0"/>
              </a:rPr>
              <a:t>«Крутой Толстой»</a:t>
            </a:r>
            <a:endParaRPr lang="en-US" sz="2400" dirty="0" smtClean="0">
              <a:solidFill>
                <a:schemeClr val="bg1"/>
              </a:solidFill>
              <a:cs typeface="Arial" charset="0"/>
            </a:endParaRPr>
          </a:p>
          <a:p>
            <a:pPr marL="457200" indent="-457200">
              <a:spcAft>
                <a:spcPts val="1200"/>
              </a:spcAft>
              <a:buFont typeface="Arial" charset="0"/>
              <a:buChar char="•"/>
            </a:pPr>
            <a:r>
              <a:rPr lang="ru-RU" sz="2400" dirty="0" smtClean="0">
                <a:solidFill>
                  <a:schemeClr val="bg1"/>
                </a:solidFill>
                <a:cs typeface="Arial" charset="0"/>
              </a:rPr>
              <a:t>Школа</a:t>
            </a:r>
            <a:br>
              <a:rPr lang="ru-RU" sz="2400" dirty="0" smtClean="0">
                <a:solidFill>
                  <a:schemeClr val="bg1"/>
                </a:solidFill>
                <a:cs typeface="Arial" charset="0"/>
              </a:rPr>
            </a:br>
            <a:r>
              <a:rPr lang="ru-RU" sz="2400" dirty="0" smtClean="0">
                <a:solidFill>
                  <a:schemeClr val="bg1"/>
                </a:solidFill>
                <a:cs typeface="Arial" charset="0"/>
              </a:rPr>
              <a:t>путешественника</a:t>
            </a:r>
          </a:p>
        </p:txBody>
      </p:sp>
      <p:pic>
        <p:nvPicPr>
          <p:cNvPr id="17" name="Изображение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9638" y="959706"/>
            <a:ext cx="705274" cy="1720182"/>
          </a:xfrm>
          <a:prstGeom prst="rect">
            <a:avLst/>
          </a:prstGeom>
        </p:spPr>
      </p:pic>
      <p:pic>
        <p:nvPicPr>
          <p:cNvPr id="20" name="Изображение 1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125"/>
          <a:stretch/>
        </p:blipFill>
        <p:spPr>
          <a:xfrm>
            <a:off x="7876664" y="4115689"/>
            <a:ext cx="3957866" cy="2503148"/>
          </a:xfrm>
          <a:prstGeom prst="rect">
            <a:avLst/>
          </a:prstGeom>
        </p:spPr>
      </p:pic>
      <p:pic>
        <p:nvPicPr>
          <p:cNvPr id="23" name="Изображение 22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493"/>
          <a:stretch/>
        </p:blipFill>
        <p:spPr>
          <a:xfrm>
            <a:off x="-289969" y="53165"/>
            <a:ext cx="6324871" cy="575894"/>
          </a:xfrm>
          <a:prstGeom prst="rect">
            <a:avLst/>
          </a:prstGeom>
        </p:spPr>
      </p:pic>
      <p:sp>
        <p:nvSpPr>
          <p:cNvPr id="24" name="Прямоугольник 23"/>
          <p:cNvSpPr/>
          <p:nvPr/>
        </p:nvSpPr>
        <p:spPr>
          <a:xfrm rot="559008">
            <a:off x="487341" y="3140051"/>
            <a:ext cx="1138047" cy="1282875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txBody>
          <a:bodyPr wrap="square" lIns="68580" tIns="34290" rIns="68580" bIns="34290" anchor="ctr" anchorCtr="0">
            <a:noAutofit/>
          </a:bodyPr>
          <a:lstStyle/>
          <a:p>
            <a:pPr algn="ctr"/>
            <a:r>
              <a:rPr lang="ru-RU" dirty="0">
                <a:solidFill>
                  <a:schemeClr val="bg1">
                    <a:lumMod val="50000"/>
                  </a:schemeClr>
                </a:solidFill>
              </a:rPr>
              <a:t>Г</a:t>
            </a:r>
            <a:r>
              <a:rPr lang="ru-RU" dirty="0" smtClean="0">
                <a:solidFill>
                  <a:schemeClr val="bg1">
                    <a:lumMod val="50000"/>
                  </a:schemeClr>
                </a:solidFill>
              </a:rPr>
              <a:t>лавный учебный корпус ЕИ КФУ</a:t>
            </a:r>
            <a:endParaRPr lang="ru-RU" dirty="0" smtClean="0">
              <a:solidFill>
                <a:schemeClr val="bg1">
                  <a:lumMod val="50000"/>
                </a:schemeClr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0850919"/>
      </p:ext>
    </p:extLst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Изображение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965" t="7265" r="5678" b="9826"/>
          <a:stretch/>
        </p:blipFill>
        <p:spPr>
          <a:xfrm>
            <a:off x="2046753" y="668790"/>
            <a:ext cx="5854099" cy="4183890"/>
          </a:xfrm>
          <a:prstGeom prst="rect">
            <a:avLst/>
          </a:prstGeom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2248947" y="1811864"/>
            <a:ext cx="2680499" cy="8820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charset="0"/>
                <a:ea typeface="+mj-ea"/>
                <a:cs typeface="+mj-cs"/>
              </a:defRPr>
            </a:lvl1pPr>
          </a:lstStyle>
          <a:p>
            <a:endParaRPr lang="ru-RU" dirty="0">
              <a:solidFill>
                <a:schemeClr val="bg1"/>
              </a:solidFill>
              <a:latin typeface="Calibri Light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67644" y="98090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687605" y="4929470"/>
            <a:ext cx="4163345" cy="1267225"/>
          </a:xfrm>
          <a:prstGeom prst="rect">
            <a:avLst/>
          </a:prstGeom>
          <a:noFill/>
        </p:spPr>
        <p:txBody>
          <a:bodyPr wrap="square" lIns="68580" tIns="34290" rIns="68580" bIns="34290" anchor="ctr" anchorCtr="0">
            <a:noAutofit/>
          </a:bodyPr>
          <a:lstStyle/>
          <a:p>
            <a:pPr algn="r"/>
            <a:r>
              <a:rPr lang="ru-RU" sz="2000" dirty="0">
                <a:solidFill>
                  <a:schemeClr val="accent2"/>
                </a:solidFill>
              </a:rPr>
              <a:t>мастер-классы </a:t>
            </a:r>
          </a:p>
          <a:p>
            <a:pPr algn="r"/>
            <a:r>
              <a:rPr lang="ru-RU" sz="2000" dirty="0" smtClean="0">
                <a:solidFill>
                  <a:schemeClr val="accent2"/>
                </a:solidFill>
              </a:rPr>
              <a:t>практические занятия</a:t>
            </a:r>
          </a:p>
          <a:p>
            <a:pPr algn="r"/>
            <a:r>
              <a:rPr lang="ru-RU" sz="2000" dirty="0" smtClean="0">
                <a:solidFill>
                  <a:schemeClr val="accent2"/>
                </a:solidFill>
              </a:rPr>
              <a:t>работа </a:t>
            </a:r>
            <a:r>
              <a:rPr lang="ru-RU" sz="2000" dirty="0">
                <a:solidFill>
                  <a:schemeClr val="accent2"/>
                </a:solidFill>
              </a:rPr>
              <a:t>в проектных </a:t>
            </a:r>
            <a:r>
              <a:rPr lang="ru-RU" sz="2000" dirty="0" smtClean="0">
                <a:solidFill>
                  <a:schemeClr val="accent2"/>
                </a:solidFill>
              </a:rPr>
              <a:t>командах</a:t>
            </a:r>
          </a:p>
          <a:p>
            <a:pPr algn="r"/>
            <a:r>
              <a:rPr lang="ru-RU" sz="2000" dirty="0" smtClean="0">
                <a:solidFill>
                  <a:schemeClr val="accent2"/>
                </a:solidFill>
              </a:rPr>
              <a:t>экскурсии</a:t>
            </a:r>
            <a:endParaRPr lang="ru-RU" sz="2000" dirty="0">
              <a:solidFill>
                <a:schemeClr val="accent2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145035" y="5045498"/>
            <a:ext cx="2892654" cy="1514365"/>
          </a:xfrm>
          <a:prstGeom prst="rect">
            <a:avLst/>
          </a:prstGeom>
          <a:noFill/>
        </p:spPr>
        <p:txBody>
          <a:bodyPr wrap="square" lIns="68580" tIns="34290" rIns="68580" bIns="34290" anchor="ctr" anchorCtr="0">
            <a:noAutofit/>
          </a:bodyPr>
          <a:lstStyle/>
          <a:p>
            <a:r>
              <a:rPr lang="ru-RU" sz="1400" dirty="0" smtClean="0">
                <a:solidFill>
                  <a:schemeClr val="accent1"/>
                </a:solidFill>
              </a:rPr>
              <a:t>Модули:</a:t>
            </a:r>
          </a:p>
          <a:p>
            <a:pPr marL="285750" indent="-285750">
              <a:buFont typeface="Arial" charset="0"/>
              <a:buChar char="•"/>
            </a:pPr>
            <a:r>
              <a:rPr lang="ru-RU" sz="1400" dirty="0" smtClean="0">
                <a:solidFill>
                  <a:schemeClr val="accent1"/>
                </a:solidFill>
              </a:rPr>
              <a:t>Клятва </a:t>
            </a:r>
            <a:r>
              <a:rPr lang="ru-RU" sz="1400" dirty="0">
                <a:solidFill>
                  <a:schemeClr val="accent1"/>
                </a:solidFill>
              </a:rPr>
              <a:t>Гиппократа.</a:t>
            </a:r>
          </a:p>
          <a:p>
            <a:pPr marL="285750" indent="-285750">
              <a:buFont typeface="Arial" charset="0"/>
              <a:buChar char="•"/>
            </a:pPr>
            <a:r>
              <a:rPr lang="ru-RU" sz="1400" dirty="0">
                <a:solidFill>
                  <a:schemeClr val="accent1"/>
                </a:solidFill>
              </a:rPr>
              <a:t>Остаться в живых.</a:t>
            </a:r>
          </a:p>
          <a:p>
            <a:pPr marL="285750" indent="-285750">
              <a:buFont typeface="Arial" charset="0"/>
              <a:buChar char="•"/>
            </a:pPr>
            <a:r>
              <a:rPr lang="ru-RU" sz="1400" dirty="0">
                <a:solidFill>
                  <a:schemeClr val="accent1"/>
                </a:solidFill>
              </a:rPr>
              <a:t>Птицы и звери родного края (игра-викторина).</a:t>
            </a:r>
          </a:p>
          <a:p>
            <a:pPr marL="285750" indent="-285750">
              <a:buFont typeface="Arial" charset="0"/>
              <a:buChar char="•"/>
            </a:pPr>
            <a:r>
              <a:rPr lang="ru-RU" sz="1400" dirty="0">
                <a:solidFill>
                  <a:schemeClr val="accent1"/>
                </a:solidFill>
              </a:rPr>
              <a:t>Веселый скелетон.</a:t>
            </a:r>
          </a:p>
          <a:p>
            <a:pPr marL="285750" indent="-285750">
              <a:buFont typeface="Arial" charset="0"/>
              <a:buChar char="•"/>
            </a:pPr>
            <a:r>
              <a:rPr lang="ru-RU" sz="1400" dirty="0">
                <a:solidFill>
                  <a:schemeClr val="accent1"/>
                </a:solidFill>
              </a:rPr>
              <a:t>Жизнь в микромире.</a:t>
            </a:r>
          </a:p>
          <a:p>
            <a:pPr marL="457200" indent="-457200">
              <a:buFont typeface="+mj-lt"/>
              <a:buAutoNum type="arabicPeriod"/>
            </a:pPr>
            <a:endParaRPr lang="ru-RU" sz="1400" dirty="0">
              <a:solidFill>
                <a:schemeClr val="accent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8196528" y="458791"/>
            <a:ext cx="3521339" cy="3393006"/>
          </a:xfrm>
          <a:prstGeom prst="rect">
            <a:avLst/>
          </a:prstGeom>
          <a:solidFill>
            <a:srgbClr val="F79734"/>
          </a:solidFill>
        </p:spPr>
        <p:txBody>
          <a:bodyPr wrap="square" lIns="144000" tIns="34290" rIns="144000" bIns="34290" anchor="ctr" anchorCtr="0">
            <a:noAutofit/>
          </a:bodyPr>
          <a:lstStyle/>
          <a:p>
            <a:pPr marL="457200" indent="-457200">
              <a:spcAft>
                <a:spcPts val="1200"/>
              </a:spcAft>
              <a:buFont typeface="Arial" charset="0"/>
              <a:buChar char="•"/>
            </a:pPr>
            <a:r>
              <a:rPr lang="ru-RU" sz="2400" dirty="0" smtClean="0">
                <a:solidFill>
                  <a:schemeClr val="bg1"/>
                </a:solidFill>
                <a:cs typeface="Arial" charset="0"/>
              </a:rPr>
              <a:t>Академия </a:t>
            </a:r>
            <a:r>
              <a:rPr lang="ru-RU" sz="2400" dirty="0">
                <a:solidFill>
                  <a:schemeClr val="bg1"/>
                </a:solidFill>
                <a:cs typeface="Arial" charset="0"/>
              </a:rPr>
              <a:t>мобильной </a:t>
            </a:r>
            <a:r>
              <a:rPr lang="ru-RU" sz="2400" dirty="0" smtClean="0">
                <a:solidFill>
                  <a:schemeClr val="bg1"/>
                </a:solidFill>
                <a:cs typeface="Arial" charset="0"/>
              </a:rPr>
              <a:t>фотографии</a:t>
            </a:r>
            <a:endParaRPr lang="en-US" sz="2400" dirty="0" smtClean="0">
              <a:solidFill>
                <a:schemeClr val="bg1"/>
              </a:solidFill>
              <a:cs typeface="Arial" charset="0"/>
            </a:endParaRPr>
          </a:p>
          <a:p>
            <a:pPr marL="457200" indent="-457200">
              <a:spcAft>
                <a:spcPts val="1200"/>
              </a:spcAft>
              <a:buFont typeface="Arial" charset="0"/>
              <a:buChar char="•"/>
            </a:pPr>
            <a:r>
              <a:rPr lang="ru-RU" sz="2400" dirty="0" smtClean="0">
                <a:solidFill>
                  <a:schemeClr val="bg1"/>
                </a:solidFill>
                <a:cs typeface="Arial" charset="0"/>
              </a:rPr>
              <a:t>ДАРТС-БАТЛ</a:t>
            </a:r>
            <a:endParaRPr lang="en-US" sz="2400" dirty="0" smtClean="0">
              <a:solidFill>
                <a:schemeClr val="bg1"/>
              </a:solidFill>
              <a:cs typeface="Arial" charset="0"/>
            </a:endParaRPr>
          </a:p>
          <a:p>
            <a:pPr marL="457200" indent="-457200">
              <a:spcAft>
                <a:spcPts val="1200"/>
              </a:spcAft>
              <a:buFont typeface="Arial" charset="0"/>
              <a:buChar char="•"/>
            </a:pPr>
            <a:r>
              <a:rPr lang="ru-RU" sz="2400" dirty="0" smtClean="0">
                <a:solidFill>
                  <a:schemeClr val="bg1"/>
                </a:solidFill>
                <a:cs typeface="Arial" charset="0"/>
              </a:rPr>
              <a:t>«Крутой Толстой»</a:t>
            </a:r>
            <a:endParaRPr lang="en-US" sz="2400" dirty="0" smtClean="0">
              <a:solidFill>
                <a:schemeClr val="bg1"/>
              </a:solidFill>
              <a:cs typeface="Arial" charset="0"/>
            </a:endParaRPr>
          </a:p>
          <a:p>
            <a:pPr marL="457200" indent="-457200">
              <a:spcAft>
                <a:spcPts val="1200"/>
              </a:spcAft>
              <a:buFont typeface="Arial" charset="0"/>
              <a:buChar char="•"/>
            </a:pPr>
            <a:r>
              <a:rPr lang="ru-RU" sz="2400" dirty="0" smtClean="0">
                <a:solidFill>
                  <a:schemeClr val="bg1"/>
                </a:solidFill>
                <a:cs typeface="Arial" charset="0"/>
              </a:rPr>
              <a:t>Школа</a:t>
            </a:r>
            <a:br>
              <a:rPr lang="ru-RU" sz="2400" dirty="0" smtClean="0">
                <a:solidFill>
                  <a:schemeClr val="bg1"/>
                </a:solidFill>
                <a:cs typeface="Arial" charset="0"/>
              </a:rPr>
            </a:br>
            <a:r>
              <a:rPr lang="ru-RU" sz="2400" dirty="0" smtClean="0">
                <a:solidFill>
                  <a:schemeClr val="bg1"/>
                </a:solidFill>
                <a:cs typeface="Arial" charset="0"/>
              </a:rPr>
              <a:t>путешественника</a:t>
            </a:r>
          </a:p>
        </p:txBody>
      </p:sp>
      <p:pic>
        <p:nvPicPr>
          <p:cNvPr id="12" name="Изображение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9638" y="959706"/>
            <a:ext cx="705274" cy="1720182"/>
          </a:xfrm>
          <a:prstGeom prst="rect">
            <a:avLst/>
          </a:prstGeom>
        </p:spPr>
      </p:pic>
      <p:pic>
        <p:nvPicPr>
          <p:cNvPr id="20" name="Изображение 1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125"/>
          <a:stretch/>
        </p:blipFill>
        <p:spPr>
          <a:xfrm>
            <a:off x="7876664" y="4115689"/>
            <a:ext cx="3957866" cy="2503148"/>
          </a:xfrm>
          <a:prstGeom prst="rect">
            <a:avLst/>
          </a:prstGeom>
        </p:spPr>
      </p:pic>
      <p:sp>
        <p:nvSpPr>
          <p:cNvPr id="21" name="Прямоугольник 20"/>
          <p:cNvSpPr/>
          <p:nvPr/>
        </p:nvSpPr>
        <p:spPr>
          <a:xfrm>
            <a:off x="327964" y="6242486"/>
            <a:ext cx="4197963" cy="354353"/>
          </a:xfrm>
          <a:prstGeom prst="rect">
            <a:avLst/>
          </a:prstGeom>
          <a:noFill/>
        </p:spPr>
        <p:txBody>
          <a:bodyPr wrap="square" lIns="68580" tIns="34290" rIns="68580" bIns="34290" anchor="ctr" anchorCtr="0">
            <a:noAutofit/>
          </a:bodyPr>
          <a:lstStyle/>
          <a:p>
            <a:r>
              <a:rPr lang="ru-RU" dirty="0" smtClean="0">
                <a:solidFill>
                  <a:schemeClr val="tx2"/>
                </a:solidFill>
              </a:rPr>
              <a:t>Стоимость участия (4 дня): </a:t>
            </a:r>
            <a:r>
              <a:rPr lang="en-US" dirty="0" smtClean="0">
                <a:solidFill>
                  <a:schemeClr val="tx2"/>
                </a:solidFill>
              </a:rPr>
              <a:t>2600 </a:t>
            </a:r>
            <a:r>
              <a:rPr lang="ru-RU" dirty="0" smtClean="0">
                <a:solidFill>
                  <a:schemeClr val="tx2"/>
                </a:solidFill>
              </a:rPr>
              <a:t>руб.</a:t>
            </a:r>
            <a:endParaRPr lang="ru-RU" dirty="0" smtClean="0">
              <a:solidFill>
                <a:schemeClr val="tx2"/>
              </a:solidFill>
              <a:cs typeface="Arial" charset="0"/>
            </a:endParaRPr>
          </a:p>
        </p:txBody>
      </p:sp>
      <p:pic>
        <p:nvPicPr>
          <p:cNvPr id="22" name="Изображение 2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493"/>
          <a:stretch/>
        </p:blipFill>
        <p:spPr>
          <a:xfrm>
            <a:off x="-289969" y="53165"/>
            <a:ext cx="6324871" cy="575894"/>
          </a:xfrm>
          <a:prstGeom prst="rect">
            <a:avLst/>
          </a:prstGeom>
        </p:spPr>
      </p:pic>
      <p:sp>
        <p:nvSpPr>
          <p:cNvPr id="23" name="Прямоугольник 22"/>
          <p:cNvSpPr/>
          <p:nvPr/>
        </p:nvSpPr>
        <p:spPr>
          <a:xfrm rot="559008">
            <a:off x="342642" y="3052011"/>
            <a:ext cx="2011103" cy="1911475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txBody>
          <a:bodyPr wrap="square" lIns="68580" tIns="34290" rIns="68580" bIns="34290" anchor="ctr" anchorCtr="0">
            <a:noAutofit/>
          </a:bodyPr>
          <a:lstStyle/>
          <a:p>
            <a:pPr algn="ctr"/>
            <a:r>
              <a:rPr lang="ru-RU">
                <a:solidFill>
                  <a:schemeClr val="bg1">
                    <a:lumMod val="50000"/>
                  </a:schemeClr>
                </a:solidFill>
              </a:rPr>
              <a:t>Учебный корпус Биологического отделения </a:t>
            </a:r>
            <a:r>
              <a:rPr lang="ru-RU" smtClean="0">
                <a:solidFill>
                  <a:schemeClr val="bg1">
                    <a:lumMod val="50000"/>
                  </a:schemeClr>
                </a:solidFill>
              </a:rPr>
              <a:t>+ Главный учебный корпус</a:t>
            </a:r>
            <a:br>
              <a:rPr lang="ru-RU" smtClean="0">
                <a:solidFill>
                  <a:schemeClr val="bg1">
                    <a:lumMod val="50000"/>
                  </a:schemeClr>
                </a:solidFill>
              </a:rPr>
            </a:br>
            <a:r>
              <a:rPr lang="ru-RU" smtClean="0">
                <a:solidFill>
                  <a:schemeClr val="bg1">
                    <a:lumMod val="50000"/>
                  </a:schemeClr>
                </a:solidFill>
              </a:rPr>
              <a:t>ЕИ </a:t>
            </a:r>
            <a:r>
              <a:rPr lang="ru-RU" dirty="0" smtClean="0">
                <a:solidFill>
                  <a:schemeClr val="bg1">
                    <a:lumMod val="50000"/>
                  </a:schemeClr>
                </a:solidFill>
              </a:rPr>
              <a:t>КФУ</a:t>
            </a:r>
            <a:endParaRPr lang="ru-RU" dirty="0" smtClean="0">
              <a:solidFill>
                <a:schemeClr val="bg1">
                  <a:lumMod val="50000"/>
                </a:schemeClr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2721997"/>
      </p:ext>
    </p:extLst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Изображение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04" r="53199"/>
          <a:stretch/>
        </p:blipFill>
        <p:spPr>
          <a:xfrm>
            <a:off x="1087829" y="522228"/>
            <a:ext cx="6557328" cy="4510990"/>
          </a:xfrm>
          <a:prstGeom prst="rect">
            <a:avLst/>
          </a:prstGeom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2248947" y="1811864"/>
            <a:ext cx="2680499" cy="8820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charset="0"/>
                <a:ea typeface="+mj-ea"/>
                <a:cs typeface="+mj-cs"/>
              </a:defRPr>
            </a:lvl1pPr>
          </a:lstStyle>
          <a:p>
            <a:endParaRPr lang="ru-RU" dirty="0">
              <a:solidFill>
                <a:schemeClr val="bg1"/>
              </a:solidFill>
              <a:latin typeface="Calibri Light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67644" y="98090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79672" y="5033218"/>
            <a:ext cx="3897862" cy="1222724"/>
          </a:xfrm>
          <a:prstGeom prst="rect">
            <a:avLst/>
          </a:prstGeom>
          <a:noFill/>
        </p:spPr>
        <p:txBody>
          <a:bodyPr wrap="square" lIns="68580" tIns="34290" rIns="68580" bIns="34290" anchor="ctr" anchorCtr="0">
            <a:noAutofit/>
          </a:bodyPr>
          <a:lstStyle/>
          <a:p>
            <a:pPr algn="r"/>
            <a:r>
              <a:rPr lang="ru-RU" sz="2000" dirty="0" smtClean="0">
                <a:solidFill>
                  <a:schemeClr val="accent2"/>
                </a:solidFill>
              </a:rPr>
              <a:t>мастер-классы</a:t>
            </a:r>
          </a:p>
          <a:p>
            <a:pPr algn="r"/>
            <a:r>
              <a:rPr lang="ru-RU" sz="2000" dirty="0" smtClean="0">
                <a:solidFill>
                  <a:schemeClr val="accent2"/>
                </a:solidFill>
              </a:rPr>
              <a:t>практические занятия</a:t>
            </a:r>
          </a:p>
          <a:p>
            <a:pPr algn="r"/>
            <a:r>
              <a:rPr lang="ru-RU" sz="2000" dirty="0" smtClean="0">
                <a:solidFill>
                  <a:schemeClr val="accent2"/>
                </a:solidFill>
              </a:rPr>
              <a:t>работа </a:t>
            </a:r>
            <a:r>
              <a:rPr lang="ru-RU" sz="2000" dirty="0">
                <a:solidFill>
                  <a:schemeClr val="accent2"/>
                </a:solidFill>
              </a:rPr>
              <a:t>в проектных командах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1364417" y="-1535549"/>
            <a:ext cx="6460225" cy="354353"/>
          </a:xfrm>
          <a:prstGeom prst="rect">
            <a:avLst/>
          </a:prstGeom>
          <a:noFill/>
        </p:spPr>
        <p:txBody>
          <a:bodyPr wrap="square" lIns="68580" tIns="34290" rIns="68580" bIns="34290" anchor="ctr" anchorCtr="0">
            <a:noAutofit/>
          </a:bodyPr>
          <a:lstStyle/>
          <a:p>
            <a:endParaRPr lang="ru-RU" sz="1600" dirty="0">
              <a:solidFill>
                <a:schemeClr val="bg1">
                  <a:lumMod val="50000"/>
                </a:schemeClr>
              </a:solidFill>
              <a:cs typeface="Arial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277534" y="4904127"/>
            <a:ext cx="3454355" cy="1692712"/>
          </a:xfrm>
          <a:prstGeom prst="rect">
            <a:avLst/>
          </a:prstGeom>
          <a:noFill/>
        </p:spPr>
        <p:txBody>
          <a:bodyPr wrap="square" lIns="68580" tIns="34290" rIns="68580" bIns="34290" anchor="ctr" anchorCtr="0">
            <a:noAutofit/>
          </a:bodyPr>
          <a:lstStyle/>
          <a:p>
            <a:pPr algn="r"/>
            <a:r>
              <a:rPr lang="ru-RU" sz="1400" dirty="0" smtClean="0">
                <a:solidFill>
                  <a:schemeClr val="accent1"/>
                </a:solidFill>
              </a:rPr>
              <a:t>Модули:</a:t>
            </a:r>
          </a:p>
          <a:p>
            <a:pPr marL="457200" indent="-457200" algn="r">
              <a:buFont typeface="Arial" charset="0"/>
              <a:buChar char="•"/>
            </a:pPr>
            <a:r>
              <a:rPr lang="ru-RU" sz="1400" dirty="0" smtClean="0">
                <a:solidFill>
                  <a:schemeClr val="accent1"/>
                </a:solidFill>
              </a:rPr>
              <a:t>Современный транспорт. Перспективы развития.</a:t>
            </a:r>
          </a:p>
          <a:p>
            <a:pPr marL="457200" indent="-457200" algn="r">
              <a:buFont typeface="Arial" charset="0"/>
              <a:buChar char="•"/>
            </a:pPr>
            <a:r>
              <a:rPr lang="ru-RU" sz="1400" dirty="0" smtClean="0">
                <a:solidFill>
                  <a:schemeClr val="accent1"/>
                </a:solidFill>
              </a:rPr>
              <a:t>Композиционные материалы современного транспорта.</a:t>
            </a:r>
          </a:p>
          <a:p>
            <a:pPr marL="457200" indent="-457200" algn="r">
              <a:buFont typeface="Arial" charset="0"/>
              <a:buChar char="•"/>
            </a:pPr>
            <a:r>
              <a:rPr lang="ru-RU" sz="1400" dirty="0" smtClean="0">
                <a:solidFill>
                  <a:schemeClr val="accent1"/>
                </a:solidFill>
              </a:rPr>
              <a:t>Прокачиваем велосипед до </a:t>
            </a:r>
            <a:r>
              <a:rPr lang="ru-RU" sz="1400" dirty="0" err="1" smtClean="0">
                <a:solidFill>
                  <a:schemeClr val="accent1"/>
                </a:solidFill>
              </a:rPr>
              <a:t>электрокикбайка</a:t>
            </a:r>
            <a:r>
              <a:rPr lang="ru-RU" sz="1400" dirty="0" smtClean="0">
                <a:solidFill>
                  <a:schemeClr val="accent1"/>
                </a:solidFill>
              </a:rPr>
              <a:t>.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8196528" y="458791"/>
            <a:ext cx="3521339" cy="3393006"/>
          </a:xfrm>
          <a:prstGeom prst="rect">
            <a:avLst/>
          </a:prstGeom>
          <a:solidFill>
            <a:srgbClr val="0068A5"/>
          </a:solidFill>
        </p:spPr>
        <p:txBody>
          <a:bodyPr wrap="square" lIns="144000" tIns="34290" rIns="144000" bIns="34290" anchor="ctr" anchorCtr="0">
            <a:noAutofit/>
          </a:bodyPr>
          <a:lstStyle/>
          <a:p>
            <a:pPr marL="457200" indent="-457200">
              <a:spcAft>
                <a:spcPts val="1200"/>
              </a:spcAft>
              <a:buFont typeface="Arial" charset="0"/>
              <a:buChar char="•"/>
            </a:pPr>
            <a:r>
              <a:rPr lang="ru-RU" sz="2400" dirty="0" smtClean="0">
                <a:solidFill>
                  <a:schemeClr val="bg1"/>
                </a:solidFill>
                <a:cs typeface="Arial" charset="0"/>
              </a:rPr>
              <a:t>Академия </a:t>
            </a:r>
            <a:r>
              <a:rPr lang="ru-RU" sz="2400" dirty="0">
                <a:solidFill>
                  <a:schemeClr val="bg1"/>
                </a:solidFill>
                <a:cs typeface="Arial" charset="0"/>
              </a:rPr>
              <a:t>мобильной </a:t>
            </a:r>
            <a:r>
              <a:rPr lang="ru-RU" sz="2400" dirty="0" smtClean="0">
                <a:solidFill>
                  <a:schemeClr val="bg1"/>
                </a:solidFill>
                <a:cs typeface="Arial" charset="0"/>
              </a:rPr>
              <a:t>фотографии</a:t>
            </a:r>
            <a:endParaRPr lang="en-US" sz="2400" dirty="0" smtClean="0">
              <a:solidFill>
                <a:schemeClr val="bg1"/>
              </a:solidFill>
              <a:cs typeface="Arial" charset="0"/>
            </a:endParaRPr>
          </a:p>
          <a:p>
            <a:pPr marL="457200" indent="-457200">
              <a:spcAft>
                <a:spcPts val="1200"/>
              </a:spcAft>
              <a:buFont typeface="Arial" charset="0"/>
              <a:buChar char="•"/>
            </a:pPr>
            <a:r>
              <a:rPr lang="ru-RU" sz="2400" dirty="0" smtClean="0">
                <a:solidFill>
                  <a:schemeClr val="bg1"/>
                </a:solidFill>
                <a:cs typeface="Arial" charset="0"/>
              </a:rPr>
              <a:t>ДАРТС-БАТЛ</a:t>
            </a:r>
            <a:endParaRPr lang="en-US" sz="2400" dirty="0" smtClean="0">
              <a:solidFill>
                <a:schemeClr val="bg1"/>
              </a:solidFill>
              <a:cs typeface="Arial" charset="0"/>
            </a:endParaRPr>
          </a:p>
          <a:p>
            <a:pPr marL="457200" indent="-457200">
              <a:spcAft>
                <a:spcPts val="1200"/>
              </a:spcAft>
              <a:buFont typeface="Arial" charset="0"/>
              <a:buChar char="•"/>
            </a:pPr>
            <a:r>
              <a:rPr lang="ru-RU" sz="2400" dirty="0" smtClean="0">
                <a:solidFill>
                  <a:schemeClr val="bg1"/>
                </a:solidFill>
                <a:cs typeface="Arial" charset="0"/>
              </a:rPr>
              <a:t>«Крутой Толстой»</a:t>
            </a:r>
            <a:endParaRPr lang="en-US" sz="2400" dirty="0" smtClean="0">
              <a:solidFill>
                <a:schemeClr val="bg1"/>
              </a:solidFill>
              <a:cs typeface="Arial" charset="0"/>
            </a:endParaRPr>
          </a:p>
          <a:p>
            <a:pPr marL="457200" indent="-457200">
              <a:spcAft>
                <a:spcPts val="1200"/>
              </a:spcAft>
              <a:buFont typeface="Arial" charset="0"/>
              <a:buChar char="•"/>
            </a:pPr>
            <a:r>
              <a:rPr lang="ru-RU" sz="2400" dirty="0" smtClean="0">
                <a:solidFill>
                  <a:schemeClr val="bg1"/>
                </a:solidFill>
                <a:cs typeface="Arial" charset="0"/>
              </a:rPr>
              <a:t>Школа</a:t>
            </a:r>
            <a:br>
              <a:rPr lang="ru-RU" sz="2400" dirty="0" smtClean="0">
                <a:solidFill>
                  <a:schemeClr val="bg1"/>
                </a:solidFill>
                <a:cs typeface="Arial" charset="0"/>
              </a:rPr>
            </a:br>
            <a:r>
              <a:rPr lang="ru-RU" sz="2400" dirty="0" smtClean="0">
                <a:solidFill>
                  <a:schemeClr val="bg1"/>
                </a:solidFill>
                <a:cs typeface="Arial" charset="0"/>
              </a:rPr>
              <a:t>путешественника</a:t>
            </a:r>
          </a:p>
        </p:txBody>
      </p:sp>
      <p:pic>
        <p:nvPicPr>
          <p:cNvPr id="20" name="Изображение 1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125"/>
          <a:stretch/>
        </p:blipFill>
        <p:spPr>
          <a:xfrm>
            <a:off x="7876664" y="4115689"/>
            <a:ext cx="3957866" cy="2503148"/>
          </a:xfrm>
          <a:prstGeom prst="rect">
            <a:avLst/>
          </a:prstGeom>
        </p:spPr>
      </p:pic>
      <p:pic>
        <p:nvPicPr>
          <p:cNvPr id="21" name="Изображение 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9638" y="959706"/>
            <a:ext cx="705274" cy="1720182"/>
          </a:xfrm>
          <a:prstGeom prst="rect">
            <a:avLst/>
          </a:prstGeom>
        </p:spPr>
      </p:pic>
      <p:sp>
        <p:nvSpPr>
          <p:cNvPr id="22" name="Прямоугольник 21"/>
          <p:cNvSpPr/>
          <p:nvPr/>
        </p:nvSpPr>
        <p:spPr>
          <a:xfrm>
            <a:off x="327964" y="6242486"/>
            <a:ext cx="4197963" cy="354353"/>
          </a:xfrm>
          <a:prstGeom prst="rect">
            <a:avLst/>
          </a:prstGeom>
          <a:noFill/>
        </p:spPr>
        <p:txBody>
          <a:bodyPr wrap="square" lIns="68580" tIns="34290" rIns="68580" bIns="34290" anchor="ctr" anchorCtr="0">
            <a:noAutofit/>
          </a:bodyPr>
          <a:lstStyle/>
          <a:p>
            <a:r>
              <a:rPr lang="ru-RU" dirty="0" smtClean="0">
                <a:solidFill>
                  <a:schemeClr val="tx2"/>
                </a:solidFill>
              </a:rPr>
              <a:t>Стоимость участия (4 дня): </a:t>
            </a:r>
            <a:r>
              <a:rPr lang="en-US" dirty="0" smtClean="0">
                <a:solidFill>
                  <a:schemeClr val="tx2"/>
                </a:solidFill>
              </a:rPr>
              <a:t>2600 </a:t>
            </a:r>
            <a:r>
              <a:rPr lang="ru-RU" dirty="0" smtClean="0">
                <a:solidFill>
                  <a:schemeClr val="tx2"/>
                </a:solidFill>
              </a:rPr>
              <a:t>руб.</a:t>
            </a:r>
            <a:endParaRPr lang="ru-RU" dirty="0" smtClean="0">
              <a:solidFill>
                <a:schemeClr val="tx2"/>
              </a:solidFill>
              <a:cs typeface="Arial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210696" y="-1181196"/>
            <a:ext cx="6224094" cy="354353"/>
          </a:xfrm>
          <a:prstGeom prst="rect">
            <a:avLst/>
          </a:prstGeom>
          <a:noFill/>
        </p:spPr>
        <p:txBody>
          <a:bodyPr wrap="square" lIns="68580" tIns="34290" rIns="68580" bIns="34290" anchor="ctr" anchorCtr="0">
            <a:noAutofit/>
          </a:bodyPr>
          <a:lstStyle/>
          <a:p>
            <a:endParaRPr lang="ru-RU" dirty="0">
              <a:solidFill>
                <a:schemeClr val="bg1">
                  <a:lumMod val="50000"/>
                </a:schemeClr>
              </a:solidFill>
              <a:cs typeface="Arial" charset="0"/>
            </a:endParaRPr>
          </a:p>
        </p:txBody>
      </p:sp>
      <p:pic>
        <p:nvPicPr>
          <p:cNvPr id="27" name="Изображение 2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493"/>
          <a:stretch/>
        </p:blipFill>
        <p:spPr>
          <a:xfrm>
            <a:off x="-289969" y="53165"/>
            <a:ext cx="6324871" cy="575894"/>
          </a:xfrm>
          <a:prstGeom prst="rect">
            <a:avLst/>
          </a:prstGeom>
        </p:spPr>
      </p:pic>
      <p:sp>
        <p:nvSpPr>
          <p:cNvPr id="28" name="Прямоугольник 27"/>
          <p:cNvSpPr/>
          <p:nvPr/>
        </p:nvSpPr>
        <p:spPr>
          <a:xfrm rot="559008">
            <a:off x="988165" y="2529552"/>
            <a:ext cx="1741058" cy="1911475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txBody>
          <a:bodyPr wrap="square" lIns="68580" tIns="34290" rIns="68580" bIns="34290" anchor="ctr" anchorCtr="0">
            <a:noAutofit/>
          </a:bodyPr>
          <a:lstStyle/>
          <a:p>
            <a:pPr algn="ctr"/>
            <a:r>
              <a:rPr lang="ru-RU">
                <a:solidFill>
                  <a:schemeClr val="bg1">
                    <a:lumMod val="50000"/>
                  </a:schemeClr>
                </a:solidFill>
              </a:rPr>
              <a:t>Учебный корпус ИТФ + </a:t>
            </a:r>
            <a:r>
              <a:rPr lang="ru-RU" smtClean="0">
                <a:solidFill>
                  <a:schemeClr val="bg1">
                    <a:lumMod val="50000"/>
                  </a:schemeClr>
                </a:solidFill>
              </a:rPr>
              <a:t>Главный учебный корпус</a:t>
            </a:r>
            <a:br>
              <a:rPr lang="ru-RU" smtClean="0">
                <a:solidFill>
                  <a:schemeClr val="bg1">
                    <a:lumMod val="50000"/>
                  </a:schemeClr>
                </a:solidFill>
              </a:rPr>
            </a:br>
            <a:r>
              <a:rPr lang="ru-RU" smtClean="0">
                <a:solidFill>
                  <a:schemeClr val="bg1">
                    <a:lumMod val="50000"/>
                  </a:schemeClr>
                </a:solidFill>
              </a:rPr>
              <a:t>ЕИ </a:t>
            </a:r>
            <a:r>
              <a:rPr lang="ru-RU" dirty="0" smtClean="0">
                <a:solidFill>
                  <a:schemeClr val="bg1">
                    <a:lumMod val="50000"/>
                  </a:schemeClr>
                </a:solidFill>
              </a:rPr>
              <a:t>КФУ</a:t>
            </a:r>
            <a:endParaRPr lang="ru-RU" dirty="0" smtClean="0">
              <a:solidFill>
                <a:schemeClr val="bg1">
                  <a:lumMod val="50000"/>
                </a:schemeClr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52528"/>
      </p:ext>
    </p:extLst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4856437" y="4255331"/>
            <a:ext cx="3170510" cy="2602669"/>
          </a:xfrm>
          <a:prstGeom prst="rect">
            <a:avLst/>
          </a:prstGeom>
          <a:noFill/>
        </p:spPr>
        <p:txBody>
          <a:bodyPr wrap="square" lIns="68580" tIns="34290" rIns="68580" bIns="34290" anchor="ctr" anchorCtr="0">
            <a:noAutofit/>
          </a:bodyPr>
          <a:lstStyle/>
          <a:p>
            <a:r>
              <a:rPr lang="ru-RU" dirty="0" smtClean="0">
                <a:solidFill>
                  <a:schemeClr val="accent1"/>
                </a:solidFill>
              </a:rPr>
              <a:t>Модули: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 smtClean="0">
                <a:solidFill>
                  <a:schemeClr val="accent1"/>
                </a:solidFill>
              </a:rPr>
              <a:t>«Теория и технологии </a:t>
            </a:r>
            <a:r>
              <a:rPr lang="ru-RU" dirty="0" err="1" smtClean="0">
                <a:solidFill>
                  <a:schemeClr val="accent1"/>
                </a:solidFill>
              </a:rPr>
              <a:t>видеоблогера</a:t>
            </a:r>
            <a:r>
              <a:rPr lang="ru-RU" dirty="0" smtClean="0">
                <a:solidFill>
                  <a:schemeClr val="accent1"/>
                </a:solidFill>
              </a:rPr>
              <a:t>»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 smtClean="0">
                <a:solidFill>
                  <a:schemeClr val="accent1"/>
                </a:solidFill>
              </a:rPr>
              <a:t>«</a:t>
            </a:r>
            <a:r>
              <a:rPr lang="ru-RU" dirty="0">
                <a:solidFill>
                  <a:schemeClr val="accent1"/>
                </a:solidFill>
              </a:rPr>
              <a:t>Создание </a:t>
            </a:r>
            <a:r>
              <a:rPr lang="ru-RU" dirty="0" err="1">
                <a:solidFill>
                  <a:schemeClr val="accent1"/>
                </a:solidFill>
              </a:rPr>
              <a:t>видеоконтента</a:t>
            </a:r>
            <a:r>
              <a:rPr lang="ru-RU" dirty="0" smtClean="0">
                <a:solidFill>
                  <a:schemeClr val="accent1"/>
                </a:solidFill>
              </a:rPr>
              <a:t>»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>
                <a:solidFill>
                  <a:schemeClr val="accent1"/>
                </a:solidFill>
              </a:rPr>
              <a:t>«Продвижение </a:t>
            </a:r>
            <a:r>
              <a:rPr lang="ru-RU" dirty="0" err="1">
                <a:solidFill>
                  <a:schemeClr val="accent1"/>
                </a:solidFill>
              </a:rPr>
              <a:t>видеоконтента</a:t>
            </a:r>
            <a:r>
              <a:rPr lang="ru-RU" dirty="0" smtClean="0">
                <a:solidFill>
                  <a:schemeClr val="accent1"/>
                </a:solidFill>
              </a:rPr>
              <a:t>» 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546192" y="-1211952"/>
            <a:ext cx="7837952" cy="354353"/>
          </a:xfrm>
          <a:prstGeom prst="rect">
            <a:avLst/>
          </a:prstGeom>
          <a:noFill/>
        </p:spPr>
        <p:txBody>
          <a:bodyPr wrap="square" lIns="68580" tIns="34290" rIns="68580" bIns="34290" anchor="ctr" anchorCtr="0">
            <a:noAutofit/>
          </a:bodyPr>
          <a:lstStyle/>
          <a:p>
            <a:endParaRPr lang="ru-RU" sz="1600" dirty="0" smtClean="0">
              <a:solidFill>
                <a:schemeClr val="bg1">
                  <a:lumMod val="50000"/>
                </a:schemeClr>
              </a:solidFill>
              <a:cs typeface="Arial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422477" y="4580882"/>
            <a:ext cx="4163345" cy="1267225"/>
          </a:xfrm>
          <a:prstGeom prst="rect">
            <a:avLst/>
          </a:prstGeom>
          <a:noFill/>
        </p:spPr>
        <p:txBody>
          <a:bodyPr wrap="square" lIns="68580" tIns="34290" rIns="68580" bIns="34290" anchor="ctr" anchorCtr="0">
            <a:noAutofit/>
          </a:bodyPr>
          <a:lstStyle/>
          <a:p>
            <a:pPr algn="r"/>
            <a:r>
              <a:rPr lang="ru-RU" sz="2000" dirty="0">
                <a:solidFill>
                  <a:schemeClr val="accent2"/>
                </a:solidFill>
              </a:rPr>
              <a:t>лабораторно-практические </a:t>
            </a:r>
            <a:r>
              <a:rPr lang="ru-RU" sz="2000" dirty="0" smtClean="0">
                <a:solidFill>
                  <a:schemeClr val="accent2"/>
                </a:solidFill>
              </a:rPr>
              <a:t>занятия</a:t>
            </a:r>
            <a:endParaRPr lang="en-US" sz="2000" dirty="0" smtClean="0">
              <a:solidFill>
                <a:schemeClr val="accent2"/>
              </a:solidFill>
            </a:endParaRPr>
          </a:p>
          <a:p>
            <a:pPr algn="r"/>
            <a:r>
              <a:rPr lang="ru-RU" sz="2000" dirty="0" smtClean="0">
                <a:solidFill>
                  <a:schemeClr val="accent2"/>
                </a:solidFill>
              </a:rPr>
              <a:t>мастер-классы</a:t>
            </a:r>
            <a:endParaRPr lang="en-US" sz="2000" dirty="0" smtClean="0">
              <a:solidFill>
                <a:schemeClr val="accent2"/>
              </a:solidFill>
            </a:endParaRPr>
          </a:p>
          <a:p>
            <a:pPr algn="r"/>
            <a:r>
              <a:rPr lang="ru-RU" sz="2000" dirty="0" smtClean="0">
                <a:solidFill>
                  <a:schemeClr val="accent2"/>
                </a:solidFill>
              </a:rPr>
              <a:t>работа </a:t>
            </a:r>
            <a:r>
              <a:rPr lang="ru-RU" sz="2000" dirty="0">
                <a:solidFill>
                  <a:schemeClr val="accent2"/>
                </a:solidFill>
              </a:rPr>
              <a:t>в проектных командах</a:t>
            </a:r>
          </a:p>
        </p:txBody>
      </p:sp>
      <p:pic>
        <p:nvPicPr>
          <p:cNvPr id="4" name="Изображение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910" y="884864"/>
            <a:ext cx="5543531" cy="3370467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210695" y="-1204855"/>
            <a:ext cx="9280511" cy="354353"/>
          </a:xfrm>
          <a:prstGeom prst="rect">
            <a:avLst/>
          </a:prstGeom>
          <a:noFill/>
        </p:spPr>
        <p:txBody>
          <a:bodyPr wrap="square" lIns="68580" tIns="34290" rIns="68580" bIns="34290" anchor="ctr" anchorCtr="0">
            <a:noAutofit/>
          </a:bodyPr>
          <a:lstStyle/>
          <a:p>
            <a:endParaRPr lang="ru-RU" dirty="0">
              <a:solidFill>
                <a:schemeClr val="bg1">
                  <a:lumMod val="50000"/>
                </a:schemeClr>
              </a:solidFill>
              <a:cs typeface="Arial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 rot="596049">
            <a:off x="5483720" y="2249056"/>
            <a:ext cx="2309282" cy="1626052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  <p:txBody>
          <a:bodyPr wrap="square" lIns="68580" tIns="34290" rIns="68580" bIns="34290" anchor="ctr" anchorCtr="0">
            <a:noAutofit/>
          </a:bodyPr>
          <a:lstStyle/>
          <a:p>
            <a:pPr algn="ctr"/>
            <a:r>
              <a:rPr lang="ru-RU" sz="2400" dirty="0" smtClean="0">
                <a:solidFill>
                  <a:schemeClr val="bg1">
                    <a:lumMod val="65000"/>
                  </a:schemeClr>
                </a:solidFill>
              </a:rPr>
              <a:t>Для</a:t>
            </a:r>
          </a:p>
          <a:p>
            <a:pPr algn="ctr"/>
            <a:r>
              <a:rPr lang="ru-RU" sz="2400" dirty="0" smtClean="0">
                <a:solidFill>
                  <a:schemeClr val="bg1">
                    <a:lumMod val="65000"/>
                  </a:schemeClr>
                </a:solidFill>
              </a:rPr>
              <a:t>школьников</a:t>
            </a:r>
          </a:p>
          <a:p>
            <a:pPr algn="ctr"/>
            <a:r>
              <a:rPr lang="en-US" sz="2400" dirty="0" smtClean="0">
                <a:solidFill>
                  <a:schemeClr val="bg1">
                    <a:lumMod val="65000"/>
                  </a:schemeClr>
                </a:solidFill>
              </a:rPr>
              <a:t>1-6</a:t>
            </a:r>
            <a:r>
              <a:rPr lang="ru-RU" sz="2400" dirty="0" smtClean="0">
                <a:solidFill>
                  <a:schemeClr val="bg1">
                    <a:lumMod val="65000"/>
                  </a:schemeClr>
                </a:solidFill>
              </a:rPr>
              <a:t> классов</a:t>
            </a:r>
            <a:endParaRPr lang="ru-RU" sz="2400" dirty="0" smtClean="0">
              <a:solidFill>
                <a:schemeClr val="bg1">
                  <a:lumMod val="65000"/>
                </a:schemeClr>
              </a:solidFill>
              <a:cs typeface="Arial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8219106" y="470080"/>
            <a:ext cx="3521339" cy="3393006"/>
          </a:xfrm>
          <a:prstGeom prst="rect">
            <a:avLst/>
          </a:prstGeom>
          <a:solidFill>
            <a:srgbClr val="0068A5"/>
          </a:solidFill>
        </p:spPr>
        <p:txBody>
          <a:bodyPr wrap="square" lIns="144000" tIns="34290" rIns="144000" bIns="34290" anchor="ctr" anchorCtr="0">
            <a:noAutofit/>
          </a:bodyPr>
          <a:lstStyle/>
          <a:p>
            <a:pPr marL="457200" indent="-457200">
              <a:spcAft>
                <a:spcPts val="1200"/>
              </a:spcAft>
              <a:buFont typeface="Arial" charset="0"/>
              <a:buChar char="•"/>
            </a:pPr>
            <a:r>
              <a:rPr lang="ru-RU" sz="2400" dirty="0" smtClean="0">
                <a:solidFill>
                  <a:schemeClr val="bg1"/>
                </a:solidFill>
                <a:cs typeface="Arial" charset="0"/>
              </a:rPr>
              <a:t>Академия </a:t>
            </a:r>
            <a:r>
              <a:rPr lang="ru-RU" sz="2400" dirty="0">
                <a:solidFill>
                  <a:schemeClr val="bg1"/>
                </a:solidFill>
                <a:cs typeface="Arial" charset="0"/>
              </a:rPr>
              <a:t>мобильной </a:t>
            </a:r>
            <a:r>
              <a:rPr lang="ru-RU" sz="2400" dirty="0" smtClean="0">
                <a:solidFill>
                  <a:schemeClr val="bg1"/>
                </a:solidFill>
                <a:cs typeface="Arial" charset="0"/>
              </a:rPr>
              <a:t>фотографии</a:t>
            </a:r>
            <a:endParaRPr lang="en-US" sz="2400" dirty="0" smtClean="0">
              <a:solidFill>
                <a:schemeClr val="bg1"/>
              </a:solidFill>
              <a:cs typeface="Arial" charset="0"/>
            </a:endParaRPr>
          </a:p>
          <a:p>
            <a:pPr marL="457200" indent="-457200">
              <a:spcAft>
                <a:spcPts val="1200"/>
              </a:spcAft>
              <a:buFont typeface="Arial" charset="0"/>
              <a:buChar char="•"/>
            </a:pPr>
            <a:r>
              <a:rPr lang="ru-RU" sz="2400" dirty="0" smtClean="0">
                <a:solidFill>
                  <a:schemeClr val="bg1"/>
                </a:solidFill>
                <a:cs typeface="Arial" charset="0"/>
              </a:rPr>
              <a:t>ДАРТС-БАТЛ</a:t>
            </a:r>
            <a:endParaRPr lang="en-US" sz="2400" dirty="0" smtClean="0">
              <a:solidFill>
                <a:schemeClr val="bg1"/>
              </a:solidFill>
              <a:cs typeface="Arial" charset="0"/>
            </a:endParaRPr>
          </a:p>
          <a:p>
            <a:pPr marL="457200" indent="-457200">
              <a:spcAft>
                <a:spcPts val="1200"/>
              </a:spcAft>
              <a:buFont typeface="Arial" charset="0"/>
              <a:buChar char="•"/>
            </a:pPr>
            <a:r>
              <a:rPr lang="ru-RU" sz="2400" dirty="0" smtClean="0">
                <a:solidFill>
                  <a:schemeClr val="bg1"/>
                </a:solidFill>
                <a:cs typeface="Arial" charset="0"/>
              </a:rPr>
              <a:t>«Крутой Толстой»</a:t>
            </a:r>
            <a:endParaRPr lang="en-US" sz="2400" dirty="0" smtClean="0">
              <a:solidFill>
                <a:schemeClr val="bg1"/>
              </a:solidFill>
              <a:cs typeface="Arial" charset="0"/>
            </a:endParaRPr>
          </a:p>
          <a:p>
            <a:pPr marL="457200" indent="-457200">
              <a:spcAft>
                <a:spcPts val="1200"/>
              </a:spcAft>
              <a:buFont typeface="Arial" charset="0"/>
              <a:buChar char="•"/>
            </a:pPr>
            <a:r>
              <a:rPr lang="ru-RU" sz="2400" dirty="0" smtClean="0">
                <a:solidFill>
                  <a:schemeClr val="bg1"/>
                </a:solidFill>
                <a:cs typeface="Arial" charset="0"/>
              </a:rPr>
              <a:t>Школа</a:t>
            </a:r>
            <a:br>
              <a:rPr lang="ru-RU" sz="2400" dirty="0" smtClean="0">
                <a:solidFill>
                  <a:schemeClr val="bg1"/>
                </a:solidFill>
                <a:cs typeface="Arial" charset="0"/>
              </a:rPr>
            </a:br>
            <a:r>
              <a:rPr lang="ru-RU" sz="2400" dirty="0" smtClean="0">
                <a:solidFill>
                  <a:schemeClr val="bg1"/>
                </a:solidFill>
                <a:cs typeface="Arial" charset="0"/>
              </a:rPr>
              <a:t>путешественника</a:t>
            </a:r>
          </a:p>
        </p:txBody>
      </p:sp>
      <p:pic>
        <p:nvPicPr>
          <p:cNvPr id="15" name="Изображение 1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125"/>
          <a:stretch/>
        </p:blipFill>
        <p:spPr>
          <a:xfrm>
            <a:off x="7876664" y="4115689"/>
            <a:ext cx="3957866" cy="2503148"/>
          </a:xfrm>
          <a:prstGeom prst="rect">
            <a:avLst/>
          </a:prstGeom>
        </p:spPr>
      </p:pic>
      <p:pic>
        <p:nvPicPr>
          <p:cNvPr id="17" name="Изображение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9638" y="959706"/>
            <a:ext cx="705274" cy="1720182"/>
          </a:xfrm>
          <a:prstGeom prst="rect">
            <a:avLst/>
          </a:prstGeom>
        </p:spPr>
      </p:pic>
      <p:sp>
        <p:nvSpPr>
          <p:cNvPr id="19" name="Прямоугольник 18"/>
          <p:cNvSpPr/>
          <p:nvPr/>
        </p:nvSpPr>
        <p:spPr>
          <a:xfrm>
            <a:off x="327964" y="6242486"/>
            <a:ext cx="4197963" cy="354353"/>
          </a:xfrm>
          <a:prstGeom prst="rect">
            <a:avLst/>
          </a:prstGeom>
          <a:noFill/>
        </p:spPr>
        <p:txBody>
          <a:bodyPr wrap="square" lIns="68580" tIns="34290" rIns="68580" bIns="34290" anchor="ctr" anchorCtr="0">
            <a:noAutofit/>
          </a:bodyPr>
          <a:lstStyle/>
          <a:p>
            <a:r>
              <a:rPr lang="ru-RU" dirty="0" smtClean="0">
                <a:solidFill>
                  <a:schemeClr val="tx2"/>
                </a:solidFill>
              </a:rPr>
              <a:t>Стоимость участия (4 дня): </a:t>
            </a:r>
            <a:r>
              <a:rPr lang="en-US" dirty="0" smtClean="0">
                <a:solidFill>
                  <a:schemeClr val="tx2"/>
                </a:solidFill>
              </a:rPr>
              <a:t>2600 </a:t>
            </a:r>
            <a:r>
              <a:rPr lang="ru-RU" dirty="0" smtClean="0">
                <a:solidFill>
                  <a:schemeClr val="tx2"/>
                </a:solidFill>
              </a:rPr>
              <a:t>руб.</a:t>
            </a:r>
            <a:endParaRPr lang="ru-RU" dirty="0" smtClean="0">
              <a:solidFill>
                <a:schemeClr val="tx2"/>
              </a:solidFill>
              <a:cs typeface="Arial" charset="0"/>
            </a:endParaRPr>
          </a:p>
        </p:txBody>
      </p:sp>
      <p:pic>
        <p:nvPicPr>
          <p:cNvPr id="25" name="Изображение 24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493"/>
          <a:stretch/>
        </p:blipFill>
        <p:spPr>
          <a:xfrm>
            <a:off x="-289969" y="53165"/>
            <a:ext cx="6324871" cy="575894"/>
          </a:xfrm>
          <a:prstGeom prst="rect">
            <a:avLst/>
          </a:prstGeom>
        </p:spPr>
      </p:pic>
      <p:sp>
        <p:nvSpPr>
          <p:cNvPr id="26" name="Прямоугольник 25"/>
          <p:cNvSpPr/>
          <p:nvPr/>
        </p:nvSpPr>
        <p:spPr>
          <a:xfrm rot="21386587">
            <a:off x="5797107" y="889521"/>
            <a:ext cx="1592692" cy="1282875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txBody>
          <a:bodyPr wrap="square" lIns="68580" tIns="34290" rIns="68580" bIns="34290" anchor="ctr" anchorCtr="0">
            <a:noAutofit/>
          </a:bodyPr>
          <a:lstStyle/>
          <a:p>
            <a:pPr algn="ctr"/>
            <a:r>
              <a:rPr lang="ru-RU">
                <a:solidFill>
                  <a:schemeClr val="bg1">
                    <a:lumMod val="50000"/>
                  </a:schemeClr>
                </a:solidFill>
              </a:rPr>
              <a:t>Студия учебного телевидения ЕИ КФУ</a:t>
            </a:r>
          </a:p>
        </p:txBody>
      </p:sp>
    </p:spTree>
    <p:extLst>
      <p:ext uri="{BB962C8B-B14F-4D97-AF65-F5344CB8AC3E}">
        <p14:creationId xmlns:p14="http://schemas.microsoft.com/office/powerpoint/2010/main" val="1817729015"/>
      </p:ext>
    </p:extLst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/>
          <p:nvPr/>
        </p:nvSpPr>
        <p:spPr>
          <a:xfrm>
            <a:off x="0" y="1128887"/>
            <a:ext cx="2695900" cy="1625601"/>
          </a:xfrm>
          <a:prstGeom prst="rect">
            <a:avLst/>
          </a:prstGeom>
          <a:solidFill>
            <a:schemeClr val="accent2"/>
          </a:solidFill>
        </p:spPr>
        <p:txBody>
          <a:bodyPr wrap="square" lIns="68580" tIns="34290" rIns="216000" bIns="34290" anchor="ctr" anchorCtr="0">
            <a:noAutofit/>
          </a:bodyPr>
          <a:lstStyle/>
          <a:p>
            <a:pPr algn="r"/>
            <a:r>
              <a:rPr lang="ru-RU" sz="2800" dirty="0" smtClean="0">
                <a:solidFill>
                  <a:schemeClr val="bg1"/>
                </a:solidFill>
                <a:cs typeface="Arial" charset="0"/>
              </a:rPr>
              <a:t>Академия </a:t>
            </a:r>
            <a:r>
              <a:rPr lang="ru-RU" sz="2800" smtClean="0">
                <a:solidFill>
                  <a:schemeClr val="bg1"/>
                </a:solidFill>
                <a:cs typeface="Arial" charset="0"/>
              </a:rPr>
              <a:t>мобильной фотографии</a:t>
            </a:r>
            <a:endParaRPr lang="ru-RU" sz="2800" dirty="0" smtClean="0">
              <a:solidFill>
                <a:schemeClr val="bg1"/>
              </a:solidFill>
              <a:cs typeface="Arial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2814529" y="1282966"/>
            <a:ext cx="5276624" cy="1340071"/>
          </a:xfrm>
          <a:prstGeom prst="rect">
            <a:avLst/>
          </a:prstGeom>
          <a:noFill/>
        </p:spPr>
        <p:txBody>
          <a:bodyPr wrap="square" lIns="68580" tIns="34290" rIns="68580" bIns="34290" anchor="ctr" anchorCtr="0">
            <a:noAutofit/>
          </a:bodyPr>
          <a:lstStyle/>
          <a:p>
            <a:r>
              <a:rPr lang="ru-RU" sz="2800" dirty="0" smtClean="0">
                <a:solidFill>
                  <a:schemeClr val="accent2"/>
                </a:solidFill>
              </a:rPr>
              <a:t>Мастер-класс профессионального фотографа Алисы </a:t>
            </a:r>
            <a:r>
              <a:rPr lang="ru-RU" sz="2800" dirty="0" err="1" smtClean="0">
                <a:solidFill>
                  <a:schemeClr val="accent2"/>
                </a:solidFill>
              </a:rPr>
              <a:t>Жабиной</a:t>
            </a:r>
            <a:endParaRPr lang="ru-RU" sz="2800" dirty="0" smtClean="0">
              <a:solidFill>
                <a:srgbClr val="064F88"/>
              </a:solidFill>
              <a:cs typeface="Arial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0" y="2844799"/>
            <a:ext cx="2695900" cy="993423"/>
          </a:xfrm>
          <a:prstGeom prst="rect">
            <a:avLst/>
          </a:prstGeom>
          <a:solidFill>
            <a:srgbClr val="0068A5"/>
          </a:solidFill>
        </p:spPr>
        <p:txBody>
          <a:bodyPr wrap="square" lIns="68580" tIns="34290" rIns="216000" bIns="34290" anchor="ctr" anchorCtr="0">
            <a:noAutofit/>
          </a:bodyPr>
          <a:lstStyle/>
          <a:p>
            <a:pPr algn="r"/>
            <a:r>
              <a:rPr lang="ru-RU" sz="2800" dirty="0" smtClean="0">
                <a:solidFill>
                  <a:schemeClr val="bg1"/>
                </a:solidFill>
                <a:cs typeface="Arial" charset="0"/>
              </a:rPr>
              <a:t>ДАРТС-БАТЛ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2814528" y="3062600"/>
            <a:ext cx="5168932" cy="498763"/>
          </a:xfrm>
          <a:prstGeom prst="rect">
            <a:avLst/>
          </a:prstGeom>
          <a:noFill/>
        </p:spPr>
        <p:txBody>
          <a:bodyPr wrap="square" lIns="68580" tIns="34290" rIns="68580" bIns="34290" anchor="ctr" anchorCtr="0">
            <a:noAutofit/>
          </a:bodyPr>
          <a:lstStyle/>
          <a:p>
            <a:r>
              <a:rPr lang="ru-RU" sz="2800" dirty="0" smtClean="0">
                <a:solidFill>
                  <a:srgbClr val="0068A5"/>
                </a:solidFill>
              </a:rPr>
              <a:t>Турнир по игре </a:t>
            </a:r>
            <a:r>
              <a:rPr lang="ru-RU" sz="2800" dirty="0" err="1" smtClean="0">
                <a:solidFill>
                  <a:srgbClr val="0068A5"/>
                </a:solidFill>
              </a:rPr>
              <a:t>дартс</a:t>
            </a:r>
            <a:endParaRPr lang="ru-RU" sz="2800" dirty="0" smtClean="0">
              <a:solidFill>
                <a:srgbClr val="0068A5"/>
              </a:solidFill>
              <a:cs typeface="Arial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0" y="3928533"/>
            <a:ext cx="2695900" cy="1230489"/>
          </a:xfrm>
          <a:prstGeom prst="rect">
            <a:avLst/>
          </a:prstGeom>
          <a:solidFill>
            <a:schemeClr val="accent2"/>
          </a:solidFill>
        </p:spPr>
        <p:txBody>
          <a:bodyPr wrap="square" lIns="68580" tIns="34290" rIns="216000" bIns="34290" anchor="ctr" anchorCtr="0">
            <a:noAutofit/>
          </a:bodyPr>
          <a:lstStyle/>
          <a:p>
            <a:pPr algn="r"/>
            <a:r>
              <a:rPr lang="ru-RU" sz="2800" dirty="0">
                <a:solidFill>
                  <a:schemeClr val="bg1"/>
                </a:solidFill>
                <a:cs typeface="Arial" charset="0"/>
              </a:rPr>
              <a:t>«Крутой Толстой»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2814527" y="3977280"/>
            <a:ext cx="9332315" cy="1114008"/>
          </a:xfrm>
          <a:prstGeom prst="rect">
            <a:avLst/>
          </a:prstGeom>
          <a:noFill/>
        </p:spPr>
        <p:txBody>
          <a:bodyPr wrap="square" lIns="68580" tIns="34290" rIns="68580" bIns="34290" anchor="ctr" anchorCtr="0">
            <a:noAutofit/>
          </a:bodyPr>
          <a:lstStyle/>
          <a:p>
            <a:r>
              <a:rPr lang="ru-RU" sz="2800" dirty="0">
                <a:solidFill>
                  <a:schemeClr val="accent2"/>
                </a:solidFill>
              </a:rPr>
              <a:t>«Почему Россия может гордиться Львом Толстым</a:t>
            </a:r>
            <a:r>
              <a:rPr lang="ru-RU" sz="2800" dirty="0" smtClean="0">
                <a:solidFill>
                  <a:schemeClr val="accent2"/>
                </a:solidFill>
              </a:rPr>
              <a:t>?»</a:t>
            </a:r>
          </a:p>
          <a:p>
            <a:r>
              <a:rPr lang="ru-RU" sz="2800" dirty="0">
                <a:solidFill>
                  <a:schemeClr val="accent2"/>
                </a:solidFill>
              </a:rPr>
              <a:t>Публичная лекция кандидата филологических наук Галины Николаевны </a:t>
            </a:r>
            <a:r>
              <a:rPr lang="ru-RU" sz="2800" dirty="0" err="1" smtClean="0">
                <a:solidFill>
                  <a:schemeClr val="accent2"/>
                </a:solidFill>
              </a:rPr>
              <a:t>Божковой</a:t>
            </a:r>
            <a:endParaRPr lang="ru-RU" sz="2800" dirty="0">
              <a:solidFill>
                <a:schemeClr val="accent2"/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0" y="5249333"/>
            <a:ext cx="2695900" cy="1467555"/>
          </a:xfrm>
          <a:prstGeom prst="rect">
            <a:avLst/>
          </a:prstGeom>
          <a:solidFill>
            <a:srgbClr val="0068A5"/>
          </a:solidFill>
        </p:spPr>
        <p:txBody>
          <a:bodyPr wrap="square" lIns="68580" tIns="34290" rIns="216000" bIns="34290" anchor="ctr" anchorCtr="0">
            <a:noAutofit/>
          </a:bodyPr>
          <a:lstStyle/>
          <a:p>
            <a:pPr algn="r"/>
            <a:r>
              <a:rPr lang="ru-RU" sz="2800" dirty="0">
                <a:solidFill>
                  <a:schemeClr val="bg1"/>
                </a:solidFill>
                <a:cs typeface="Arial" charset="0"/>
              </a:rPr>
              <a:t>Школа</a:t>
            </a:r>
            <a:br>
              <a:rPr lang="ru-RU" sz="2800" dirty="0">
                <a:solidFill>
                  <a:schemeClr val="bg1"/>
                </a:solidFill>
                <a:cs typeface="Arial" charset="0"/>
              </a:rPr>
            </a:br>
            <a:r>
              <a:rPr lang="ru-RU" sz="2800" dirty="0" err="1" smtClean="0">
                <a:solidFill>
                  <a:schemeClr val="bg1"/>
                </a:solidFill>
                <a:cs typeface="Arial" charset="0"/>
              </a:rPr>
              <a:t>путешест-венника</a:t>
            </a:r>
            <a:endParaRPr lang="ru-RU" sz="2800" dirty="0">
              <a:solidFill>
                <a:schemeClr val="bg1"/>
              </a:solidFill>
              <a:cs typeface="Arial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2814527" y="5426106"/>
            <a:ext cx="9332315" cy="1114008"/>
          </a:xfrm>
          <a:prstGeom prst="rect">
            <a:avLst/>
          </a:prstGeom>
          <a:noFill/>
        </p:spPr>
        <p:txBody>
          <a:bodyPr wrap="square" lIns="68580" tIns="34290" rIns="68580" bIns="34290" anchor="ctr" anchorCtr="0">
            <a:noAutofit/>
          </a:bodyPr>
          <a:lstStyle/>
          <a:p>
            <a:r>
              <a:rPr lang="ru-RU" sz="2800" dirty="0" smtClean="0">
                <a:solidFill>
                  <a:srgbClr val="0068A5"/>
                </a:solidFill>
              </a:rPr>
              <a:t>Мастер-класс трэвел-</a:t>
            </a:r>
            <a:r>
              <a:rPr lang="ru-RU" sz="2800" dirty="0" err="1" smtClean="0">
                <a:solidFill>
                  <a:srgbClr val="0068A5"/>
                </a:solidFill>
              </a:rPr>
              <a:t>блогера</a:t>
            </a:r>
            <a:endParaRPr lang="ru-RU" sz="2800" dirty="0">
              <a:solidFill>
                <a:srgbClr val="0068A5"/>
              </a:solidFill>
            </a:endParaRPr>
          </a:p>
          <a:p>
            <a:r>
              <a:rPr lang="ru-RU" sz="2800" dirty="0">
                <a:solidFill>
                  <a:srgbClr val="0068A5"/>
                </a:solidFill>
              </a:rPr>
              <a:t>Ксении Филатовой</a:t>
            </a:r>
          </a:p>
        </p:txBody>
      </p:sp>
      <p:pic>
        <p:nvPicPr>
          <p:cNvPr id="28" name="Изображение 2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422"/>
          <a:stretch/>
        </p:blipFill>
        <p:spPr>
          <a:xfrm>
            <a:off x="8028615" y="427996"/>
            <a:ext cx="3856267" cy="2037526"/>
          </a:xfrm>
          <a:prstGeom prst="rect">
            <a:avLst/>
          </a:prstGeom>
        </p:spPr>
      </p:pic>
      <p:pic>
        <p:nvPicPr>
          <p:cNvPr id="29" name="Изображение 2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493"/>
          <a:stretch/>
        </p:blipFill>
        <p:spPr>
          <a:xfrm>
            <a:off x="7983459" y="2483671"/>
            <a:ext cx="4301067" cy="391622"/>
          </a:xfrm>
          <a:prstGeom prst="rect">
            <a:avLst/>
          </a:prstGeom>
        </p:spPr>
      </p:pic>
      <p:pic>
        <p:nvPicPr>
          <p:cNvPr id="30" name="Изображение 2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398" y="100078"/>
            <a:ext cx="6449063" cy="848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6246952"/>
      </p:ext>
    </p:extLst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Изображение 2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8" t="7495" r="2430" b="33467"/>
          <a:stretch/>
        </p:blipFill>
        <p:spPr>
          <a:xfrm>
            <a:off x="8272883" y="228184"/>
            <a:ext cx="3811479" cy="1741767"/>
          </a:xfrm>
          <a:prstGeom prst="rect">
            <a:avLst/>
          </a:prstGeom>
        </p:spPr>
      </p:pic>
      <p:pic>
        <p:nvPicPr>
          <p:cNvPr id="16" name="Изображение 1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493"/>
          <a:stretch/>
        </p:blipFill>
        <p:spPr>
          <a:xfrm>
            <a:off x="-289969" y="53165"/>
            <a:ext cx="6324871" cy="575894"/>
          </a:xfrm>
          <a:prstGeom prst="rect">
            <a:avLst/>
          </a:prstGeom>
        </p:spPr>
      </p:pic>
      <p:pic>
        <p:nvPicPr>
          <p:cNvPr id="2" name="Изображение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186" y="722683"/>
            <a:ext cx="5121770" cy="147250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30578" y="730391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grpSp>
        <p:nvGrpSpPr>
          <p:cNvPr id="9" name="Группа 8"/>
          <p:cNvGrpSpPr/>
          <p:nvPr/>
        </p:nvGrpSpPr>
        <p:grpSpPr>
          <a:xfrm>
            <a:off x="308185" y="2367633"/>
            <a:ext cx="11488704" cy="3909869"/>
            <a:chOff x="-1828800" y="2367633"/>
            <a:chExt cx="10901888" cy="3909869"/>
          </a:xfrm>
        </p:grpSpPr>
        <p:sp>
          <p:nvSpPr>
            <p:cNvPr id="44" name="Прямоугольник 43"/>
            <p:cNvSpPr/>
            <p:nvPr/>
          </p:nvSpPr>
          <p:spPr>
            <a:xfrm>
              <a:off x="6060386" y="2948672"/>
              <a:ext cx="3012701" cy="3328829"/>
            </a:xfrm>
            <a:prstGeom prst="rect">
              <a:avLst/>
            </a:prstGeom>
            <a:solidFill>
              <a:srgbClr val="F79734"/>
            </a:solidFill>
            <a:ln>
              <a:solidFill>
                <a:schemeClr val="bg1"/>
              </a:solidFill>
            </a:ln>
          </p:spPr>
          <p:txBody>
            <a:bodyPr wrap="square" lIns="180000" tIns="34290" rIns="144000" bIns="34290" anchor="ctr" anchorCtr="0">
              <a:noAutofit/>
            </a:bodyPr>
            <a:lstStyle/>
            <a:p>
              <a:pPr algn="ctr"/>
              <a:r>
                <a:rPr lang="ru-RU" sz="2800" dirty="0" smtClean="0">
                  <a:solidFill>
                    <a:schemeClr val="bg1"/>
                  </a:solidFill>
                </a:rPr>
                <a:t>Дополнительное занятие</a:t>
              </a:r>
              <a:endParaRPr lang="ru-RU" sz="2800" dirty="0" smtClean="0">
                <a:solidFill>
                  <a:schemeClr val="bg1"/>
                </a:solidFill>
                <a:cs typeface="Arial" charset="0"/>
              </a:endParaRPr>
            </a:p>
          </p:txBody>
        </p:sp>
        <p:sp>
          <p:nvSpPr>
            <p:cNvPr id="45" name="Прямоугольник 44"/>
            <p:cNvSpPr/>
            <p:nvPr/>
          </p:nvSpPr>
          <p:spPr>
            <a:xfrm>
              <a:off x="6060388" y="2367633"/>
              <a:ext cx="3012700" cy="518067"/>
            </a:xfrm>
            <a:prstGeom prst="rect">
              <a:avLst/>
            </a:prstGeom>
            <a:solidFill>
              <a:srgbClr val="F79734"/>
            </a:solidFill>
            <a:ln>
              <a:solidFill>
                <a:schemeClr val="bg1"/>
              </a:solidFill>
            </a:ln>
          </p:spPr>
          <p:txBody>
            <a:bodyPr wrap="square" lIns="180000" tIns="34290" rIns="144000" bIns="34290" anchor="ctr" anchorCtr="0">
              <a:noAutofit/>
            </a:bodyPr>
            <a:lstStyle/>
            <a:p>
              <a:pPr algn="ctr"/>
              <a:r>
                <a:rPr lang="ru-RU" sz="2000" dirty="0" smtClean="0">
                  <a:solidFill>
                    <a:schemeClr val="bg1"/>
                  </a:solidFill>
                </a:rPr>
                <a:t>1</a:t>
              </a:r>
              <a:r>
                <a:rPr lang="en-US" sz="2000" dirty="0" smtClean="0">
                  <a:solidFill>
                    <a:schemeClr val="bg1"/>
                  </a:solidFill>
                </a:rPr>
                <a:t>3</a:t>
              </a:r>
              <a:r>
                <a:rPr lang="ru-RU" sz="2000" dirty="0" smtClean="0">
                  <a:solidFill>
                    <a:schemeClr val="bg1"/>
                  </a:solidFill>
                </a:rPr>
                <a:t>:</a:t>
              </a:r>
              <a:r>
                <a:rPr lang="en-US" sz="2000" dirty="0" smtClean="0">
                  <a:solidFill>
                    <a:schemeClr val="bg1"/>
                  </a:solidFill>
                </a:rPr>
                <a:t>2</a:t>
              </a:r>
              <a:r>
                <a:rPr lang="ru-RU" sz="2000" dirty="0" smtClean="0">
                  <a:solidFill>
                    <a:schemeClr val="bg1"/>
                  </a:solidFill>
                </a:rPr>
                <a:t>0 - 1</a:t>
              </a:r>
              <a:r>
                <a:rPr lang="en-US" sz="2000" dirty="0" smtClean="0">
                  <a:solidFill>
                    <a:schemeClr val="bg1"/>
                  </a:solidFill>
                </a:rPr>
                <a:t>5</a:t>
              </a:r>
              <a:r>
                <a:rPr lang="ru-RU" sz="2000" dirty="0" smtClean="0">
                  <a:solidFill>
                    <a:schemeClr val="bg1"/>
                  </a:solidFill>
                </a:rPr>
                <a:t>:</a:t>
              </a:r>
              <a:r>
                <a:rPr lang="en-US" sz="2000" dirty="0" smtClean="0">
                  <a:solidFill>
                    <a:schemeClr val="bg1"/>
                  </a:solidFill>
                </a:rPr>
                <a:t>2</a:t>
              </a:r>
              <a:r>
                <a:rPr lang="ru-RU" sz="2000" dirty="0" smtClean="0">
                  <a:solidFill>
                    <a:schemeClr val="bg1"/>
                  </a:solidFill>
                </a:rPr>
                <a:t>0</a:t>
              </a:r>
              <a:endParaRPr lang="ru-RU" sz="2000" dirty="0" smtClean="0">
                <a:solidFill>
                  <a:schemeClr val="bg1"/>
                </a:solidFill>
                <a:cs typeface="Arial" charset="0"/>
              </a:endParaRPr>
            </a:p>
          </p:txBody>
        </p:sp>
        <p:sp>
          <p:nvSpPr>
            <p:cNvPr id="42" name="Прямоугольник 41"/>
            <p:cNvSpPr/>
            <p:nvPr/>
          </p:nvSpPr>
          <p:spPr>
            <a:xfrm>
              <a:off x="3235352" y="2956177"/>
              <a:ext cx="2315893" cy="3321324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txBody>
            <a:bodyPr wrap="square" lIns="68580" tIns="34290" rIns="68580" bIns="34290" anchor="ctr" anchorCtr="0">
              <a:noAutofit/>
            </a:bodyPr>
            <a:lstStyle/>
            <a:p>
              <a:pPr algn="ctr"/>
              <a:r>
                <a:rPr lang="ru-RU" sz="2000" dirty="0" smtClean="0">
                  <a:solidFill>
                    <a:schemeClr val="bg1"/>
                  </a:solidFill>
                </a:rPr>
                <a:t>Переезд в главный корпус</a:t>
              </a:r>
            </a:p>
            <a:p>
              <a:pPr algn="ctr"/>
              <a:endParaRPr lang="ru-RU" sz="2800" dirty="0" smtClean="0">
                <a:solidFill>
                  <a:schemeClr val="bg1"/>
                </a:solidFill>
              </a:endParaRPr>
            </a:p>
            <a:p>
              <a:pPr algn="ctr"/>
              <a:r>
                <a:rPr lang="ru-RU" sz="3600" dirty="0" smtClean="0">
                  <a:solidFill>
                    <a:schemeClr val="bg1"/>
                  </a:solidFill>
                </a:rPr>
                <a:t>Обед</a:t>
              </a:r>
            </a:p>
          </p:txBody>
        </p:sp>
        <p:sp>
          <p:nvSpPr>
            <p:cNvPr id="43" name="Прямоугольник 42"/>
            <p:cNvSpPr/>
            <p:nvPr/>
          </p:nvSpPr>
          <p:spPr>
            <a:xfrm>
              <a:off x="3235352" y="2367635"/>
              <a:ext cx="2315893" cy="518065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txBody>
            <a:bodyPr wrap="square" lIns="68580" tIns="34290" rIns="68580" bIns="34290" anchor="ctr" anchorCtr="0">
              <a:noAutofit/>
            </a:bodyPr>
            <a:lstStyle/>
            <a:p>
              <a:pPr lvl="0" algn="ctr"/>
              <a:r>
                <a:rPr lang="ru-RU" sz="2000" dirty="0" smtClean="0">
                  <a:solidFill>
                    <a:prstClr val="white"/>
                  </a:solidFill>
                </a:rPr>
                <a:t>11:50 </a:t>
              </a:r>
              <a:r>
                <a:rPr lang="ru-RU" sz="2000" dirty="0">
                  <a:solidFill>
                    <a:prstClr val="white"/>
                  </a:solidFill>
                </a:rPr>
                <a:t>- </a:t>
              </a:r>
              <a:r>
                <a:rPr lang="ru-RU" sz="2000" dirty="0" smtClean="0">
                  <a:solidFill>
                    <a:prstClr val="white"/>
                  </a:solidFill>
                </a:rPr>
                <a:t>1</a:t>
              </a:r>
              <a:r>
                <a:rPr lang="en-US" sz="2000" dirty="0" smtClean="0">
                  <a:solidFill>
                    <a:prstClr val="white"/>
                  </a:solidFill>
                </a:rPr>
                <a:t>3</a:t>
              </a:r>
              <a:r>
                <a:rPr lang="ru-RU" sz="2000" dirty="0" smtClean="0">
                  <a:solidFill>
                    <a:prstClr val="white"/>
                  </a:solidFill>
                </a:rPr>
                <a:t>:</a:t>
              </a:r>
              <a:r>
                <a:rPr lang="en-US" sz="2000" dirty="0" smtClean="0">
                  <a:solidFill>
                    <a:prstClr val="white"/>
                  </a:solidFill>
                </a:rPr>
                <a:t>2</a:t>
              </a:r>
              <a:r>
                <a:rPr lang="ru-RU" sz="2000" dirty="0" smtClean="0">
                  <a:solidFill>
                    <a:prstClr val="white"/>
                  </a:solidFill>
                </a:rPr>
                <a:t>0</a:t>
              </a:r>
              <a:endParaRPr lang="ru-RU" sz="2000" dirty="0">
                <a:solidFill>
                  <a:prstClr val="white"/>
                </a:solidFill>
                <a:cs typeface="Arial" charset="0"/>
              </a:endParaRPr>
            </a:p>
          </p:txBody>
        </p:sp>
        <p:sp>
          <p:nvSpPr>
            <p:cNvPr id="5" name="Прямоугольник 4"/>
            <p:cNvSpPr/>
            <p:nvPr/>
          </p:nvSpPr>
          <p:spPr>
            <a:xfrm>
              <a:off x="696413" y="2956177"/>
              <a:ext cx="2359940" cy="3321325"/>
            </a:xfrm>
            <a:prstGeom prst="rect">
              <a:avLst/>
            </a:prstGeom>
            <a:solidFill>
              <a:srgbClr val="2F5597"/>
            </a:solidFill>
            <a:ln>
              <a:solidFill>
                <a:schemeClr val="bg1"/>
              </a:solidFill>
            </a:ln>
          </p:spPr>
          <p:txBody>
            <a:bodyPr wrap="square" lIns="180000" tIns="34290" rIns="144000" bIns="34290" anchor="ctr" anchorCtr="0">
              <a:noAutofit/>
            </a:bodyPr>
            <a:lstStyle/>
            <a:p>
              <a:pPr algn="ctr"/>
              <a:r>
                <a:rPr lang="ru-RU" sz="2400" dirty="0" smtClean="0">
                  <a:solidFill>
                    <a:schemeClr val="bg1"/>
                  </a:solidFill>
                </a:rPr>
                <a:t>Тематическое </a:t>
              </a:r>
              <a:r>
                <a:rPr lang="ru-RU" sz="2400" dirty="0">
                  <a:solidFill>
                    <a:schemeClr val="bg1"/>
                  </a:solidFill>
                </a:rPr>
                <a:t>занятие</a:t>
              </a:r>
            </a:p>
          </p:txBody>
        </p:sp>
        <p:sp>
          <p:nvSpPr>
            <p:cNvPr id="15" name="Прямоугольник 14"/>
            <p:cNvSpPr/>
            <p:nvPr/>
          </p:nvSpPr>
          <p:spPr>
            <a:xfrm>
              <a:off x="696415" y="2367634"/>
              <a:ext cx="2359938" cy="518067"/>
            </a:xfrm>
            <a:prstGeom prst="rect">
              <a:avLst/>
            </a:prstGeom>
            <a:solidFill>
              <a:srgbClr val="2F5597"/>
            </a:solidFill>
            <a:ln>
              <a:solidFill>
                <a:schemeClr val="bg1"/>
              </a:solidFill>
            </a:ln>
          </p:spPr>
          <p:txBody>
            <a:bodyPr wrap="square" lIns="180000" tIns="34290" rIns="144000" bIns="34290" anchor="ctr" anchorCtr="0">
              <a:noAutofit/>
            </a:bodyPr>
            <a:lstStyle/>
            <a:p>
              <a:pPr algn="ctr"/>
              <a:r>
                <a:rPr lang="ru-RU" sz="2000" dirty="0">
                  <a:solidFill>
                    <a:schemeClr val="bg1"/>
                  </a:solidFill>
                </a:rPr>
                <a:t>10:50 - 11:50</a:t>
              </a:r>
              <a:endParaRPr lang="ru-RU" sz="2000" dirty="0">
                <a:solidFill>
                  <a:schemeClr val="bg1"/>
                </a:solidFill>
                <a:cs typeface="Arial" charset="0"/>
              </a:endParaRPr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-1828800" y="2956177"/>
              <a:ext cx="2359940" cy="3321325"/>
            </a:xfrm>
            <a:prstGeom prst="rect">
              <a:avLst/>
            </a:prstGeom>
            <a:solidFill>
              <a:srgbClr val="2F5597"/>
            </a:solidFill>
            <a:ln>
              <a:solidFill>
                <a:schemeClr val="bg1"/>
              </a:solidFill>
            </a:ln>
          </p:spPr>
          <p:txBody>
            <a:bodyPr wrap="square" lIns="180000" tIns="34290" rIns="144000" bIns="34290" anchor="ctr" anchorCtr="0">
              <a:noAutofit/>
            </a:bodyPr>
            <a:lstStyle/>
            <a:p>
              <a:pPr algn="ctr"/>
              <a:r>
                <a:rPr lang="ru-RU" sz="2400" dirty="0" smtClean="0">
                  <a:solidFill>
                    <a:schemeClr val="bg1"/>
                  </a:solidFill>
                </a:rPr>
                <a:t>Тематическое </a:t>
              </a:r>
              <a:r>
                <a:rPr lang="ru-RU" sz="2400" dirty="0">
                  <a:solidFill>
                    <a:schemeClr val="bg1"/>
                  </a:solidFill>
                </a:rPr>
                <a:t>занятие</a:t>
              </a:r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-1828798" y="2367634"/>
              <a:ext cx="2359938" cy="518067"/>
            </a:xfrm>
            <a:prstGeom prst="rect">
              <a:avLst/>
            </a:prstGeom>
            <a:solidFill>
              <a:srgbClr val="2F5597"/>
            </a:solidFill>
            <a:ln>
              <a:solidFill>
                <a:schemeClr val="bg1"/>
              </a:solidFill>
            </a:ln>
          </p:spPr>
          <p:txBody>
            <a:bodyPr wrap="square" lIns="180000" tIns="34290" rIns="144000" bIns="34290" anchor="ctr" anchorCtr="0">
              <a:noAutofit/>
            </a:bodyPr>
            <a:lstStyle/>
            <a:p>
              <a:pPr algn="ctr"/>
              <a:r>
                <a:rPr lang="ru-RU" sz="2000" dirty="0" smtClean="0">
                  <a:solidFill>
                    <a:schemeClr val="bg1"/>
                  </a:solidFill>
                </a:rPr>
                <a:t>9:40 - </a:t>
              </a:r>
              <a:r>
                <a:rPr lang="is-IS" sz="2000" dirty="0" smtClean="0">
                  <a:solidFill>
                    <a:schemeClr val="bg1"/>
                  </a:solidFill>
                </a:rPr>
                <a:t>1</a:t>
              </a:r>
              <a:r>
                <a:rPr lang="ru-RU" sz="2000" dirty="0" smtClean="0">
                  <a:solidFill>
                    <a:schemeClr val="bg1"/>
                  </a:solidFill>
                </a:rPr>
                <a:t>0</a:t>
              </a:r>
              <a:r>
                <a:rPr lang="is-IS" sz="2000" dirty="0" smtClean="0">
                  <a:solidFill>
                    <a:schemeClr val="bg1"/>
                  </a:solidFill>
                </a:rPr>
                <a:t>:</a:t>
              </a:r>
              <a:r>
                <a:rPr lang="ru-RU" sz="2000" dirty="0" smtClean="0">
                  <a:solidFill>
                    <a:schemeClr val="bg1"/>
                  </a:solidFill>
                </a:rPr>
                <a:t>4</a:t>
              </a:r>
              <a:r>
                <a:rPr lang="is-IS" sz="2000" dirty="0" smtClean="0">
                  <a:solidFill>
                    <a:schemeClr val="bg1"/>
                  </a:solidFill>
                </a:rPr>
                <a:t>0</a:t>
              </a:r>
              <a:endParaRPr lang="ru-RU" sz="2000" dirty="0" smtClean="0">
                <a:solidFill>
                  <a:schemeClr val="bg1"/>
                </a:solidFill>
                <a:cs typeface="Arial" charset="0"/>
              </a:endParaRPr>
            </a:p>
          </p:txBody>
        </p:sp>
      </p:grpSp>
      <p:pic>
        <p:nvPicPr>
          <p:cNvPr id="30" name="Изображение 2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0874" y="2448106"/>
            <a:ext cx="925748" cy="2257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714622"/>
      </p:ext>
    </p:extLst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Изображение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752" y="1219325"/>
            <a:ext cx="6419609" cy="4673476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7473244" y="0"/>
            <a:ext cx="4718756" cy="6858000"/>
          </a:xfrm>
          <a:prstGeom prst="rect">
            <a:avLst/>
          </a:prstGeom>
          <a:solidFill>
            <a:srgbClr val="0068A5"/>
          </a:solidFill>
        </p:spPr>
        <p:txBody>
          <a:bodyPr wrap="square" lIns="144000" tIns="34290" rIns="144000" bIns="34290" anchor="ctr" anchorCtr="0">
            <a:noAutofit/>
          </a:bodyPr>
          <a:lstStyle/>
          <a:p>
            <a:pPr marL="457200" indent="-457200">
              <a:spcAft>
                <a:spcPts val="1200"/>
              </a:spcAft>
              <a:buFont typeface="Arial" charset="0"/>
              <a:buChar char="•"/>
            </a:pPr>
            <a:endParaRPr lang="ru-RU" sz="2400" dirty="0" smtClean="0">
              <a:solidFill>
                <a:schemeClr val="bg1"/>
              </a:solidFill>
              <a:cs typeface="Arial" charset="0"/>
            </a:endParaRPr>
          </a:p>
        </p:txBody>
      </p:sp>
      <p:pic>
        <p:nvPicPr>
          <p:cNvPr id="2" name="Изображение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6126" y="525121"/>
            <a:ext cx="3449097" cy="1388408"/>
          </a:xfrm>
          <a:prstGeom prst="rect">
            <a:avLst/>
          </a:prstGeom>
        </p:spPr>
      </p:pic>
      <p:pic>
        <p:nvPicPr>
          <p:cNvPr id="16" name="Изображение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1045" y="581440"/>
            <a:ext cx="944397" cy="1149348"/>
          </a:xfrm>
          <a:prstGeom prst="rect">
            <a:avLst/>
          </a:prstGeom>
        </p:spPr>
      </p:pic>
      <p:pic>
        <p:nvPicPr>
          <p:cNvPr id="3" name="Изображение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6126" y="2755219"/>
            <a:ext cx="3545330" cy="3464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8771998"/>
      </p:ext>
    </p:extLst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11232</TotalTime>
  <Words>484</Words>
  <Application>Microsoft Office PowerPoint</Application>
  <PresentationFormat>Произвольный</PresentationFormat>
  <Paragraphs>156</Paragraphs>
  <Slides>14</Slides>
  <Notes>7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Миргалимов Марат Фаритович</dc:creator>
  <cp:lastModifiedBy>admin</cp:lastModifiedBy>
  <cp:revision>281</cp:revision>
  <cp:lastPrinted>2018-02-12T12:32:26Z</cp:lastPrinted>
  <dcterms:created xsi:type="dcterms:W3CDTF">2016-01-26T07:55:06Z</dcterms:created>
  <dcterms:modified xsi:type="dcterms:W3CDTF">2018-02-22T05:03:25Z</dcterms:modified>
</cp:coreProperties>
</file>