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96" r:id="rId3"/>
    <p:sldId id="297" r:id="rId4"/>
    <p:sldId id="261" r:id="rId5"/>
    <p:sldId id="262" r:id="rId6"/>
    <p:sldId id="263" r:id="rId7"/>
    <p:sldId id="264" r:id="rId8"/>
    <p:sldId id="266" r:id="rId9"/>
    <p:sldId id="270" r:id="rId10"/>
    <p:sldId id="274" r:id="rId11"/>
    <p:sldId id="279" r:id="rId12"/>
    <p:sldId id="277" r:id="rId13"/>
    <p:sldId id="291" r:id="rId14"/>
    <p:sldId id="293" r:id="rId15"/>
    <p:sldId id="292" r:id="rId16"/>
    <p:sldId id="284" r:id="rId17"/>
    <p:sldId id="286" r:id="rId18"/>
    <p:sldId id="287" r:id="rId19"/>
    <p:sldId id="288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EB67D8"/>
    <a:srgbClr val="EF8B1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3" autoAdjust="0"/>
    <p:restoredTop sz="94624" autoAdjust="0"/>
  </p:normalViewPr>
  <p:slideViewPr>
    <p:cSldViewPr>
      <p:cViewPr varScale="1">
        <p:scale>
          <a:sx n="82" d="100"/>
          <a:sy n="82" d="100"/>
        </p:scale>
        <p:origin x="-152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20.03.2020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20.03.2020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20.03.2020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20.03.2020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20.03.2020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20.03.2020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2.png"/>
          <p:cNvPicPr>
            <a:picLocks noChangeAspect="1"/>
          </p:cNvPicPr>
          <p:nvPr userDrawn="1"/>
        </p:nvPicPr>
        <p:blipFill>
          <a:blip r:embed="rId14" cstate="print">
            <a:lum/>
          </a:blip>
          <a:stretch>
            <a:fillRect/>
          </a:stretch>
        </p:blipFill>
        <p:spPr>
          <a:xfrm>
            <a:off x="0" y="357166"/>
            <a:ext cx="9144000" cy="6500834"/>
          </a:xfrm>
          <a:prstGeom prst="rect">
            <a:avLst/>
          </a:prstGeom>
          <a:effectLst>
            <a:outerShdw blurRad="50800" dist="38100" dir="16200000" rotWithShape="0">
              <a:schemeClr val="bg1">
                <a:alpha val="40000"/>
              </a:schemeClr>
            </a:outerShdw>
          </a:effectLst>
        </p:spPr>
      </p:pic>
      <p:sp>
        <p:nvSpPr>
          <p:cNvPr id="15" name="Прямоугольник 14"/>
          <p:cNvSpPr/>
          <p:nvPr userDrawn="1"/>
        </p:nvSpPr>
        <p:spPr>
          <a:xfrm>
            <a:off x="0" y="6572272"/>
            <a:ext cx="9144000" cy="2857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1285860"/>
            <a:ext cx="9144000" cy="5214974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1270000" dist="50800" dir="5400000" algn="ctr" rotWithShape="0">
              <a:schemeClr val="bg1">
                <a:alpha val="43000"/>
              </a:schemeClr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strips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2268" y="2730936"/>
            <a:ext cx="7947211" cy="1733756"/>
          </a:xfrm>
        </p:spPr>
        <p:txBody>
          <a:bodyPr>
            <a:normAutofit/>
          </a:bodyPr>
          <a:lstStyle/>
          <a:p>
            <a:pPr algn="ctr"/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Профсоюзная организация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61487" y="4534698"/>
            <a:ext cx="3142496" cy="928935"/>
          </a:xfrm>
        </p:spPr>
        <p:txBody>
          <a:bodyPr>
            <a:normAutofit/>
          </a:bodyPr>
          <a:lstStyle/>
          <a:p>
            <a:pPr algn="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профсоюзной организации Бушуева Д.Л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62268" y="988267"/>
            <a:ext cx="83338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200" b="1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Муниципальное бюджетное общеобразовательное учреждение «</a:t>
            </a:r>
            <a:r>
              <a:rPr lang="ru-RU" altLang="ru-RU" sz="1200" b="1" dirty="0" err="1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Заинская</a:t>
            </a:r>
            <a:r>
              <a:rPr lang="ru-RU" altLang="ru-RU" sz="1200" b="1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средняя общеобразовательная школа №7</a:t>
            </a:r>
            <a:endParaRPr lang="ru-RU" altLang="ru-RU" sz="1200" dirty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200" b="1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с углубленным изучением отдельных предметов» </a:t>
            </a:r>
            <a:r>
              <a:rPr lang="ru-RU" altLang="ru-RU" sz="1200" b="1" dirty="0" err="1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Заинского</a:t>
            </a:r>
            <a:r>
              <a:rPr lang="ru-RU" altLang="ru-RU" sz="1200" b="1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муниципального района Республики Татарстан </a:t>
            </a:r>
            <a:endParaRPr lang="ru-RU" alt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" descr="Эмблема_ЗСОШ-_7 - копи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582" y="1585912"/>
            <a:ext cx="1280582" cy="1293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33636383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08590" y="1874558"/>
            <a:ext cx="4467466" cy="4481144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школе работают 49 учителей, педагог-организатор, педагог-психолог, социальный педагог, педагог-библиотекарь, 36 работников техперсонала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педагогов имеют высшую квалификационную категорию, 23 педагога - первую квалификационную категорию, 5 - молодых специалистов.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начало 2019  года в школе 685 обучающихся,  25 класс-комплектов, 4 класса – с углубленным изучением математики, 1 класс - с углубленным изучением обществознания, 10 класс – физико-математического профиля, 11 класс – социально-экономического профиля. </a:t>
            </a: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45" b="13347"/>
          <a:stretch/>
        </p:blipFill>
        <p:spPr>
          <a:xfrm>
            <a:off x="5489762" y="3553217"/>
            <a:ext cx="3489512" cy="255158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53084" y="1416139"/>
            <a:ext cx="79909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школы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Биканов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Игорь Александрович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53084" y="911554"/>
            <a:ext cx="721771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Кадровый состав</a:t>
            </a:r>
          </a:p>
        </p:txBody>
      </p:sp>
    </p:spTree>
    <p:extLst>
      <p:ext uri="{BB962C8B-B14F-4D97-AF65-F5344CB8AC3E}">
        <p14:creationId xmlns:p14="http://schemas.microsoft.com/office/powerpoint/2010/main" xmlns="" val="1115440600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2427"/>
            <a:ext cx="7992888" cy="6218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ru-RU" b="1" dirty="0" smtClean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Почему </a:t>
            </a:r>
            <a:r>
              <a:rPr lang="ru-RU" b="1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Профсоюзе быть выгодно?</a:t>
            </a:r>
            <a:r>
              <a:rPr lang="ru-RU" b="1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Есть профсоюзная организация - есть орган, выступающий от имени работников.</a:t>
            </a:r>
            <a:b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Есть профсоюзная организация - есть коллективный договор, есть возможность контролировать соблюдение прав и гарантий работников.</a:t>
            </a:r>
            <a:b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Есть профсоюзная организация - есть возможность защиты социальных гарантий в реализации права на труд.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Есть профсоюзная организация - есть возможность получить помощь и поддержку коллег.</a:t>
            </a:r>
            <a:b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Есть профсоюзная организация - есть возможность получать бесплатную юридическую помощь, обращаться с жалобами и заявлениями по всем вопросам, касающимися защиты прав работников.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87176324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722313" y="7072336"/>
            <a:ext cx="7772400" cy="7143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857233"/>
            <a:ext cx="7772400" cy="4786346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Сила   нашего  профсоюза –      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в  его массовости,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сплоченности членов, в энергичном 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принципиальном  профсоюзном комитете, который: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</a:pPr>
            <a:endParaRPr lang="ru-RU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</a:pPr>
            <a:endParaRPr lang="ru-RU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</a:pPr>
            <a:endParaRPr lang="ru-RU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ru-RU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ротягивает руку помощи!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ешает социальные проблемы!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тстаивает права и интересы человека труда!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ормирует основные требования к работодателю!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одействует росту заработной платы!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существляет реальную помощь при аттестации!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Ю</a:t>
            </a:r>
            <a:r>
              <a:rPr lang="ru-RU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ридически поддерживает и защищает!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нает, что делать!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83320"/>
          </a:xfrm>
        </p:spPr>
        <p:txBody>
          <a:bodyPr/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Главная задача профсоюза  —</a:t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защита трудовых, социально-экономических, духовных прав и интересов членов профсоюза.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Основные задачи нашей организации: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Защита социальных прав и профессиональных интересов членов профсоюза;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Общественный контроль за соблюдением законодательства о труде и охране труда;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Улучшение материального положения, укрепление здоровья и повышение жизненного уровня членов профсоюза.</a:t>
            </a:r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71480"/>
            <a:ext cx="9144000" cy="1214446"/>
          </a:xfrm>
        </p:spPr>
        <p:txBody>
          <a:bodyPr/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принципы деятельности Профсоюза:</a:t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1785926"/>
            <a:ext cx="785818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1. Приоритет положений Устава Профсоюза при принятии решений.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2. Добровольность вступления в Профсоюз и выхода из него, равные права всех членов Профсоюза.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3. Солидарность, взаимопомощь и ответственность организаций Профсоюза перед членами Профсоюза и Профсоюзом за реализацию уставных целей и задач Профсоюза.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4. Коллегиальность в работе всех организаций и органов Профсоюза, личная ответственность работников, избранных (деле­гированных) в профсоюзные органы.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5. Гласность и открытость в работе профсоюзных организаций, выборных профсоюзных органов всех уровней профсоюзной структуры.</a:t>
            </a:r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-642966"/>
            <a:ext cx="8229600" cy="1428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1285860"/>
            <a:ext cx="742955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6. Обязательность выполнения решений коллегиальных и вышестоящих вы­борных профсоюзных органов, принятых в пределах уставных полномочий.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7. Уважение мнения члена Профсоюза.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8. Выборность профсоюзных органов, их отчетность перед организациями и членами Профсоюза.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9. Самостоятельность организаций Профсоюза и их выборных органов в пределах уставных полномочий.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10. Соблюдение финансовой дисциплины органами и организациями Профсоюза.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11. Сохранение профсоюзного стажа за членами других профсоюзов, входящих в Федерацию Независимых Профсоюзов России, перешедшими на работу или учебу в организации системы образования.</a:t>
            </a: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928670"/>
            <a:ext cx="8643998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Первичная профсоюзная организация           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осуществляет свою работу,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по следующим направлениям:</a:t>
            </a:r>
          </a:p>
          <a:p>
            <a:pPr algn="ctr"/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Мотивация членства в профсоюзе.</a:t>
            </a:r>
          </a:p>
          <a:p>
            <a:pPr eaLnBrk="0" hangingPunct="0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Нормативно-правовое обеспечение деятельности профсоюза.</a:t>
            </a:r>
          </a:p>
          <a:p>
            <a:pPr eaLnBrk="0" hangingPunct="0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Организация работы с кадрами и активом, обучение кадров.</a:t>
            </a:r>
          </a:p>
          <a:p>
            <a:pPr eaLnBrk="0" hangingPunct="0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Информационная работа, учет замечаний, сбор предложений.</a:t>
            </a:r>
          </a:p>
          <a:p>
            <a:pPr eaLnBrk="0" hangingPunct="0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Организация работы профсоюзного органа (совершенствование структуры, планирование деятельности, проведение собраний).</a:t>
            </a:r>
          </a:p>
          <a:p>
            <a:pPr eaLnBrk="0" hangingPunct="0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Организация взаимодействия с вышестоящим профсоюзом.</a:t>
            </a:r>
          </a:p>
          <a:p>
            <a:pPr eaLnBrk="0" hangingPunct="0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Проведение отчетно-выборной кампании.</a:t>
            </a:r>
          </a:p>
          <a:p>
            <a:pPr eaLnBrk="0" hangingPunct="0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Контроль за исполнением постановлений профсоюзных органов, постановлений собраний, решений профкома, коллективного договора.</a:t>
            </a:r>
          </a:p>
          <a:p>
            <a:pPr eaLnBrk="0" hangingPunct="0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Организация и ведение учета профсоюзного членства.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Лента лицом вниз 5"/>
          <p:cNvSpPr/>
          <p:nvPr/>
        </p:nvSpPr>
        <p:spPr>
          <a:xfrm>
            <a:off x="214282" y="1714488"/>
            <a:ext cx="8643998" cy="4572032"/>
          </a:xfrm>
          <a:prstGeom prst="ribbon">
            <a:avLst>
              <a:gd name="adj1" fmla="val 16667"/>
              <a:gd name="adj2" fmla="val 61268"/>
            </a:avLst>
          </a:prstGeom>
          <a:ln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214290"/>
            <a:ext cx="8358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 члены профкома  серьезные, добросовестные, ответственные люди, которые с душой выполняют все поручения.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00232" y="3000372"/>
            <a:ext cx="521497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Профкомов в мире много разных есть,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но наш – он несравнимый, без сомнения,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чтоб всем помочь и каждого зажечь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Использует он каждое мгновение!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214290"/>
            <a:ext cx="8215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Нормативно - правовая база нашей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первички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SC02703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0265554">
            <a:off x="369126" y="3283263"/>
            <a:ext cx="3524275" cy="2643206"/>
          </a:xfrm>
          <a:prstGeom prst="round2Diag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" name="Рисунок 2" descr="DSC02700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643174" y="785794"/>
            <a:ext cx="4130377" cy="2428892"/>
          </a:xfrm>
          <a:prstGeom prst="round2Diag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5" name="Рисунок 4" descr="DSC02702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1438616">
            <a:off x="5286380" y="2928934"/>
            <a:ext cx="3302531" cy="3000396"/>
          </a:xfrm>
          <a:prstGeom prst="round2Diag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214290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Профсоюзный уголок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SC02167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857884" y="2285992"/>
            <a:ext cx="2854282" cy="3589760"/>
          </a:xfrm>
          <a:prstGeom prst="round2Diag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5" name="Рисунок 4" descr="DSC02170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428728" y="857232"/>
            <a:ext cx="3905275" cy="2457972"/>
          </a:xfrm>
          <a:prstGeom prst="round2Diag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6" name="Picture 2" descr="C:\Users\З\Desktop\профлидер\проф. фото\_DSC5595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3714752"/>
            <a:ext cx="3857651" cy="2581996"/>
          </a:xfrm>
          <a:prstGeom prst="round2DiagRect">
            <a:avLst/>
          </a:prstGeom>
          <a:ln w="88900" cap="sq" cmpd="thickThin">
            <a:noFill/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709" t="19023" r="-286" b="31305"/>
          <a:stretch/>
        </p:blipFill>
        <p:spPr>
          <a:xfrm>
            <a:off x="0" y="620688"/>
            <a:ext cx="3960440" cy="33843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801" t="24150" r="1302" b="26500"/>
          <a:stretch/>
        </p:blipFill>
        <p:spPr>
          <a:xfrm>
            <a:off x="5004048" y="476672"/>
            <a:ext cx="3514700" cy="338437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701" r="-400" b="33201"/>
          <a:stretch/>
        </p:blipFill>
        <p:spPr>
          <a:xfrm>
            <a:off x="2843808" y="3501008"/>
            <a:ext cx="3442692" cy="3024336"/>
          </a:xfrm>
          <a:prstGeom prst="rect">
            <a:avLst/>
          </a:prstGeom>
        </p:spPr>
      </p:pic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404664"/>
            <a:ext cx="8136904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1287203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" t="18036" r="-3066" b="33007"/>
          <a:stretch/>
        </p:blipFill>
        <p:spPr>
          <a:xfrm>
            <a:off x="395536" y="1052736"/>
            <a:ext cx="7920880" cy="526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322556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548680"/>
            <a:ext cx="8208912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5591881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290"/>
            <a:ext cx="8572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Круглогодично  профсоюз предоставляет возможность членам профсоюза отдыхать и проходить лечение в различных санаториях.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magadan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641204">
            <a:off x="5279999" y="4129996"/>
            <a:ext cx="2454969" cy="1590819"/>
          </a:xfrm>
          <a:prstGeom prst="round2DiagRect">
            <a:avLst>
              <a:gd name="adj1" fmla="val 50000"/>
              <a:gd name="adj2" fmla="val 0"/>
            </a:avLst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8" name="Рисунок 7" descr="ukr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5400000">
            <a:off x="3571868" y="4500569"/>
            <a:ext cx="2286014" cy="1714511"/>
          </a:xfrm>
          <a:prstGeom prst="round2DiagRect">
            <a:avLst>
              <a:gd name="adj1" fmla="val 50000"/>
              <a:gd name="adj2" fmla="val 0"/>
            </a:avLst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0" name="Рисунок 9" descr="zs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19817738">
            <a:off x="1980488" y="4368620"/>
            <a:ext cx="2214546" cy="1660910"/>
          </a:xfrm>
          <a:prstGeom prst="round2DiagRect">
            <a:avLst>
              <a:gd name="adj1" fmla="val 50000"/>
              <a:gd name="adj2" fmla="val 0"/>
            </a:avLst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6" name="Рисунок 5" descr="ler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1066313">
            <a:off x="1042465" y="3569150"/>
            <a:ext cx="2095514" cy="1541405"/>
          </a:xfrm>
          <a:prstGeom prst="round2DiagRect">
            <a:avLst>
              <a:gd name="adj1" fmla="val 46927"/>
              <a:gd name="adj2" fmla="val 0"/>
            </a:avLst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" name="Рисунок 2" descr="domstart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15040941">
            <a:off x="1398627" y="2111587"/>
            <a:ext cx="2210883" cy="1503982"/>
          </a:xfrm>
          <a:prstGeom prst="round2DiagRect">
            <a:avLst>
              <a:gd name="adj1" fmla="val 50000"/>
              <a:gd name="adj2" fmla="val 0"/>
            </a:avLst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" name="Рисунок 3" descr="gk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 rot="17015710">
            <a:off x="2904389" y="1816070"/>
            <a:ext cx="2071682" cy="1432913"/>
          </a:xfrm>
          <a:prstGeom prst="round2DiagRect">
            <a:avLst>
              <a:gd name="adj1" fmla="val 50000"/>
              <a:gd name="adj2" fmla="val 0"/>
            </a:avLst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9" name="Рисунок 8" descr="sem.jp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 rot="19722419">
            <a:off x="4371877" y="1715679"/>
            <a:ext cx="2076456" cy="1557342"/>
          </a:xfrm>
          <a:prstGeom prst="round2DiagRect">
            <a:avLst>
              <a:gd name="adj1" fmla="val 50000"/>
              <a:gd name="adj2" fmla="val 0"/>
            </a:avLst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5" name="Рисунок 4" descr="gv.jpg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 rot="629505">
            <a:off x="5626270" y="2606520"/>
            <a:ext cx="2095515" cy="1571636"/>
          </a:xfrm>
          <a:prstGeom prst="round2DiagRect">
            <a:avLst>
              <a:gd name="adj1" fmla="val 42525"/>
              <a:gd name="adj2" fmla="val 0"/>
            </a:avLst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1" name="Рисунок 10" descr="vik1.jpg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3071802" y="3000372"/>
            <a:ext cx="2571768" cy="1714512"/>
          </a:xfrm>
          <a:prstGeom prst="ellipse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14290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так же: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Лента лицом вниз 3"/>
          <p:cNvSpPr/>
          <p:nvPr/>
        </p:nvSpPr>
        <p:spPr>
          <a:xfrm>
            <a:off x="285720" y="928670"/>
            <a:ext cx="8572560" cy="928694"/>
          </a:xfrm>
          <a:prstGeom prst="ribbon">
            <a:avLst>
              <a:gd name="adj1" fmla="val 16667"/>
              <a:gd name="adj2" fmla="val 55757"/>
            </a:avLst>
          </a:prstGeom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EB67D8"/>
                </a:solidFill>
              </a:ln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14612" y="1285860"/>
            <a:ext cx="37147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Работа с молодёжью</a:t>
            </a:r>
          </a:p>
          <a:p>
            <a:pPr algn="ctr"/>
            <a:endParaRPr lang="ru-RU" sz="2000" b="1" dirty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Лента лицом вниз 5"/>
          <p:cNvSpPr/>
          <p:nvPr/>
        </p:nvSpPr>
        <p:spPr>
          <a:xfrm>
            <a:off x="285720" y="2143116"/>
            <a:ext cx="8572560" cy="1000132"/>
          </a:xfrm>
          <a:prstGeom prst="ribbon">
            <a:avLst>
              <a:gd name="adj1" fmla="val 16667"/>
              <a:gd name="adj2" fmla="val 55419"/>
            </a:avLst>
          </a:prstGeom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357422" y="2285992"/>
            <a:ext cx="45005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Регулярная информатизация о работе профкома</a:t>
            </a:r>
            <a:endParaRPr lang="ru-RU" sz="2400" b="1" dirty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Лента лицом вниз 7"/>
          <p:cNvSpPr/>
          <p:nvPr/>
        </p:nvSpPr>
        <p:spPr>
          <a:xfrm>
            <a:off x="214282" y="3500438"/>
            <a:ext cx="8643998" cy="1071570"/>
          </a:xfrm>
          <a:prstGeom prst="ribbon">
            <a:avLst>
              <a:gd name="adj1" fmla="val 16667"/>
              <a:gd name="adj2" fmla="val 54098"/>
            </a:avLst>
          </a:prstGeom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214546" y="3714753"/>
            <a:ext cx="471490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Работа с ветеранами Великой Отечественной войны</a:t>
            </a:r>
          </a:p>
          <a:p>
            <a:endParaRPr lang="ru-RU" sz="2000" b="1" dirty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Лента лицом вниз 9"/>
          <p:cNvSpPr/>
          <p:nvPr/>
        </p:nvSpPr>
        <p:spPr>
          <a:xfrm>
            <a:off x="214282" y="4929198"/>
            <a:ext cx="8715436" cy="1071570"/>
          </a:xfrm>
          <a:prstGeom prst="ribbon">
            <a:avLst>
              <a:gd name="adj1" fmla="val 16667"/>
              <a:gd name="adj2" fmla="val 55201"/>
            </a:avLst>
          </a:prstGeom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357422" y="5072074"/>
            <a:ext cx="4643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Участие в акциях солидарных действий</a:t>
            </a:r>
          </a:p>
          <a:p>
            <a:pPr algn="ctr"/>
            <a:endParaRPr lang="ru-RU" sz="2400" b="1" dirty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857232"/>
            <a:ext cx="857256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Как маяк Профком нам светит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 собой вперёд ведёт…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согреет, и приветит,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поможет и поймёт.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Ну, а праздник наступает –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 него полно забот: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Всем подарки покупает,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«Программу» подберёт…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профсоюзе все Вас ждут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Здесь помогут, здесь поймут.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Если спор возник у Вас,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Разрешим мы в тот же час.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Защитим мы Вас всегда,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 обидим никогда.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 вступайте в профсоюз,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Вам  здесь рады, Вас здесь ждут!!!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1480"/>
            <a:ext cx="285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Волна 2"/>
          <p:cNvSpPr/>
          <p:nvPr/>
        </p:nvSpPr>
        <p:spPr>
          <a:xfrm>
            <a:off x="500034" y="1357298"/>
            <a:ext cx="8215370" cy="4357718"/>
          </a:xfrm>
          <a:prstGeom prst="wave">
            <a:avLst/>
          </a:prstGeom>
          <a:ln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isometricLeftDown"/>
              <a:lightRig rig="threePt" dir="t"/>
            </a:scene3d>
          </a:bodyPr>
          <a:lstStyle/>
          <a:p>
            <a:pPr algn="ctr"/>
            <a:endParaRPr lang="ru-RU" dirty="0">
              <a:ln>
                <a:solidFill>
                  <a:srgbClr val="7030A0"/>
                </a:solidFill>
              </a:ln>
              <a:solidFill>
                <a:srgbClr val="FF33C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rot="434113">
            <a:off x="1000100" y="2643182"/>
            <a:ext cx="7215238" cy="1938992"/>
          </a:xfrm>
          <a:prstGeom prst="rect">
            <a:avLst/>
          </a:prstGeom>
          <a:noFill/>
        </p:spPr>
        <p:txBody>
          <a:bodyPr wrap="square" rtlCol="0">
            <a:prstTxWarp prst="textWave1">
              <a:avLst>
                <a:gd name="adj1" fmla="val 14746"/>
                <a:gd name="adj2" fmla="val 0"/>
              </a:avLst>
            </a:prstTxWarp>
            <a:spAutoFit/>
          </a:bodyPr>
          <a:lstStyle/>
          <a:p>
            <a:pPr algn="ctr"/>
            <a:r>
              <a:rPr lang="ru-RU" sz="6000" b="1" dirty="0" smtClean="0">
                <a:ln>
                  <a:solidFill>
                    <a:srgbClr val="7030A0"/>
                  </a:solidFill>
                </a:ln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6000" b="1" dirty="0">
              <a:ln>
                <a:solidFill>
                  <a:srgbClr val="7030A0"/>
                </a:solidFill>
              </a:ln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1093</TotalTime>
  <Words>495</Words>
  <Application>Microsoft Office PowerPoint</Application>
  <PresentationFormat>Экран (4:3)</PresentationFormat>
  <Paragraphs>90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Профсоюзная организация</vt:lpstr>
      <vt:lpstr>Слайд 2</vt:lpstr>
      <vt:lpstr>Слайд 3</vt:lpstr>
      <vt:lpstr>Слайд 4</vt:lpstr>
      <vt:lpstr>  Главная задача профсоюза  — защита трудовых, социально-экономических, духовных прав и интересов членов профсоюза.   Основные задачи нашей организации:  - Защита социальных прав и профессиональных интересов членов профсоюза; - Общественный контроль за соблюдением законодательства о труде и охране труда; - Улучшение материального положения, укрепление здоровья и повышение жизненного уровня членов профсоюза. </vt:lpstr>
      <vt:lpstr> Основные принципы деятельности Профсоюза: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админ</cp:lastModifiedBy>
  <cp:revision>80</cp:revision>
  <dcterms:created xsi:type="dcterms:W3CDTF">2014-06-24T15:51:35Z</dcterms:created>
  <dcterms:modified xsi:type="dcterms:W3CDTF">2020-03-20T11:17:02Z</dcterms:modified>
</cp:coreProperties>
</file>