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79" r:id="rId3"/>
    <p:sldId id="280" r:id="rId4"/>
    <p:sldId id="281" r:id="rId5"/>
    <p:sldId id="282" r:id="rId6"/>
    <p:sldId id="283" r:id="rId7"/>
    <p:sldId id="285" r:id="rId8"/>
    <p:sldId id="286" r:id="rId9"/>
    <p:sldId id="287" r:id="rId10"/>
    <p:sldId id="28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88916-7A01-4EE4-BEE4-6E73C0D21340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B112D-04F4-4639-8865-F9EEAA0E2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125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B112D-04F4-4639-8865-F9EEAA0E2CE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16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06F3150E-DB5D-4ED9-A9E5-C00BC45A08A3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FA2BF1E-329A-4D53-8218-BDAD691C4F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7908" y="1970088"/>
            <a:ext cx="7858180" cy="3857652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 charset="2"/>
              <a:buNone/>
              <a:defRPr/>
            </a:pPr>
            <a:r>
              <a:rPr lang="ru-RU" sz="2800" b="1" i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к конкурсу на лучшую  организацию школьного питания в </a:t>
            </a:r>
            <a:r>
              <a:rPr lang="ru-RU" sz="2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номинации</a:t>
            </a:r>
          </a:p>
          <a:p>
            <a:pPr algn="ctr">
              <a:defRPr/>
            </a:pPr>
            <a:r>
              <a:rPr lang="ru-RU" sz="4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«Лучшая сельская школьная столовая»</a:t>
            </a:r>
          </a:p>
          <a:p>
            <a:pPr algn="ctr" eaLnBrk="1" fontAlgn="auto" hangingPunct="1">
              <a:spcAft>
                <a:spcPts val="0"/>
              </a:spcAft>
              <a:buFont typeface="Wingdings 2" charset="2"/>
              <a:buNone/>
              <a:defRPr/>
            </a:pPr>
            <a:endParaRPr lang="ru-RU" sz="3600" b="1" i="1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85813" y="50006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Trebuchet MS" pitchFamily="34" charset="0"/>
                <a:cs typeface="Trebuchet MS" pitchFamily="34" charset="0"/>
              </a:rPr>
              <a:t>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5813" y="404664"/>
            <a:ext cx="76518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Helvetica Neue"/>
              </a:rPr>
              <a:t>Муниципальное бюджетное общеобразовательное учреждение «</a:t>
            </a:r>
            <a:r>
              <a:rPr lang="ru-RU" b="1" dirty="0" err="1">
                <a:latin typeface="Helvetica Neue"/>
              </a:rPr>
              <a:t>Большекайбицкая</a:t>
            </a:r>
            <a:r>
              <a:rPr lang="ru-RU" b="1" dirty="0">
                <a:latin typeface="Helvetica Neue"/>
              </a:rPr>
              <a:t> средняя общеобразовательная школа - центр образования цифрового и гуманитарного профилей </a:t>
            </a:r>
            <a:r>
              <a:rPr lang="ru-RU" b="1" dirty="0" err="1">
                <a:latin typeface="Helvetica Neue"/>
              </a:rPr>
              <a:t>Кайбицкого</a:t>
            </a:r>
            <a:r>
              <a:rPr lang="ru-RU" b="1" dirty="0">
                <a:latin typeface="Helvetica Neue"/>
              </a:rPr>
              <a:t> муниципального района Республики Татарстан»</a:t>
            </a:r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00675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69123"/>
            <a:ext cx="8229600" cy="1728192"/>
          </a:xfrm>
        </p:spPr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Чтобы вырастить здорового ребенка необходимо создать условия для его полноценного воспитания и развития. Одним из основных факторов, определяющих состояние здоровья ребенка, его физическое и умственное развитие – организация здорового питания обучающихся.</a:t>
            </a:r>
          </a:p>
          <a:p>
            <a:endParaRPr lang="ru-RU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1" t="7797" r="13932" b="4914"/>
          <a:stretch/>
        </p:blipFill>
        <p:spPr bwMode="auto">
          <a:xfrm>
            <a:off x="323527" y="2177760"/>
            <a:ext cx="4535399" cy="387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21"/>
          <a:stretch/>
        </p:blipFill>
        <p:spPr bwMode="auto">
          <a:xfrm>
            <a:off x="7463209" y="5400675"/>
            <a:ext cx="1680791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931" y="1988840"/>
            <a:ext cx="2884556" cy="213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" t="32323" r="29360" b="18889"/>
          <a:stretch/>
        </p:blipFill>
        <p:spPr bwMode="auto">
          <a:xfrm>
            <a:off x="5048823" y="3991511"/>
            <a:ext cx="1944216" cy="2058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46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144016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Питание должно быть сбалансированным, в течение дня ребенок должен получать необходимый для этого минимум пищевых и минеральных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веществ.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3" t="50000" r="24239" b="11410"/>
          <a:stretch/>
        </p:blipFill>
        <p:spPr bwMode="auto">
          <a:xfrm>
            <a:off x="1547664" y="2060848"/>
            <a:ext cx="5783385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214" y="5436641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504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664"/>
            <a:ext cx="8229600" cy="1800200"/>
          </a:xfrm>
        </p:spPr>
        <p:txBody>
          <a:bodyPr>
            <a:normAutofit fontScale="77500" lnSpcReduction="20000"/>
          </a:bodyPr>
          <a:lstStyle/>
          <a:p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столовой имеется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140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посадочных мест, питание организовано согласно графику с учетом возраста учащихся. Штат столовой укомплектован полностью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Льготой в питании пользуются дети из малообеспеченных семей, которые подтверждают доходы семьи справками, таких детей насчитывается 5% (16 человека) от общего количества учащихся. </a:t>
            </a:r>
          </a:p>
          <a:p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36912"/>
            <a:ext cx="3072342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00675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79" y="2082139"/>
            <a:ext cx="5266125" cy="235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131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75" y="465138"/>
            <a:ext cx="8229600" cy="194421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Столовая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школы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оборудована необходимым технологическим и холодильным оборудованием, имеется в достаточном количестве посуда, столовые приборы, стаканы для приема пищи. Особое внимание уделяется выполнению санитарно-гигиенических норм. За время работы в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школе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не было ни одного случая заболевания кишечной инфекции по вине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столовой.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blob:https://web.whatsapp.com/52568f0c-6ac6-4cb3-8aab-7ce16e45c4d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52568f0c-6ac6-4cb3-8aab-7ce16e45c4d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whatsapp.com/52568f0c-6ac6-4cb3-8aab-7ce16e45c4db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blob:https://web.whatsapp.com/52568f0c-6ac6-4cb3-8aab-7ce16e45c4db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10943" r="53375" b="16497"/>
          <a:stretch/>
        </p:blipFill>
        <p:spPr bwMode="auto">
          <a:xfrm>
            <a:off x="4177691" y="4412148"/>
            <a:ext cx="1224136" cy="161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3" b="35999"/>
          <a:stretch/>
        </p:blipFill>
        <p:spPr bwMode="auto">
          <a:xfrm>
            <a:off x="2533907" y="2544027"/>
            <a:ext cx="1800200" cy="176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6" b="36417"/>
          <a:stretch/>
        </p:blipFill>
        <p:spPr bwMode="auto">
          <a:xfrm>
            <a:off x="6749698" y="2490871"/>
            <a:ext cx="1825002" cy="177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7" b="35319"/>
          <a:stretch/>
        </p:blipFill>
        <p:spPr bwMode="auto">
          <a:xfrm>
            <a:off x="251520" y="2564904"/>
            <a:ext cx="1979644" cy="176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7" b="36421"/>
          <a:stretch/>
        </p:blipFill>
        <p:spPr bwMode="auto">
          <a:xfrm>
            <a:off x="4588531" y="2492896"/>
            <a:ext cx="1839146" cy="176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9" b="41512"/>
          <a:stretch/>
        </p:blipFill>
        <p:spPr bwMode="auto">
          <a:xfrm>
            <a:off x="1494762" y="4365104"/>
            <a:ext cx="2078287" cy="166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667" y="4412148"/>
            <a:ext cx="1137100" cy="1693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445224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8300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144016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Командная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работа администрации, заведующей производством, ответственного за питание педагога, классных руководителей совместно с родителями приводит к высоким показателям охвата горячим питанием обучающихся. 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33366"/>
            <a:ext cx="1575220" cy="2100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8" b="54786"/>
          <a:stretch/>
        </p:blipFill>
        <p:spPr bwMode="auto">
          <a:xfrm>
            <a:off x="1408655" y="4190542"/>
            <a:ext cx="3023394" cy="171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33" y="5404908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4" t="30930" r="33393" b="43764"/>
          <a:stretch/>
        </p:blipFill>
        <p:spPr bwMode="auto">
          <a:xfrm>
            <a:off x="899592" y="1867087"/>
            <a:ext cx="1585118" cy="213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7" t="41650" r="25396" b="36304"/>
          <a:stretch/>
        </p:blipFill>
        <p:spPr bwMode="auto">
          <a:xfrm>
            <a:off x="4422106" y="1854657"/>
            <a:ext cx="1590054" cy="211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1" t="7098" r="29511" b="45952"/>
          <a:stretch/>
        </p:blipFill>
        <p:spPr bwMode="auto">
          <a:xfrm>
            <a:off x="2660849" y="1873301"/>
            <a:ext cx="1590054" cy="2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90542"/>
            <a:ext cx="2359495" cy="164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5516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14935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В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школе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разработана системная организация питания. Учащиеся начальной школы получают горячее питание два раза в день. В 5-11 классах питание осуществляется через предварительное накрытие столов за 10 минут до приема пищи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учащимися.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4" b="24981"/>
          <a:stretch/>
        </p:blipFill>
        <p:spPr bwMode="auto">
          <a:xfrm>
            <a:off x="467544" y="1844824"/>
            <a:ext cx="2726291" cy="333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44824"/>
            <a:ext cx="243027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990" y="5445224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102" y="1844824"/>
            <a:ext cx="25177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4544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7541" y="332656"/>
            <a:ext cx="8229600" cy="1205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Работники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нашей столовой, профессионалы своего дела, добрые, отзывчивые люди, встречают детей всегда с улыбкой, знают каждого ребенка, о его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предпочтениях.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" t="32251" r="388" b="35541"/>
          <a:stretch/>
        </p:blipFill>
        <p:spPr bwMode="auto">
          <a:xfrm>
            <a:off x="1691680" y="1705496"/>
            <a:ext cx="5629275" cy="392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579" y="5400675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4893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2520280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ea typeface="Calibri"/>
                <a:cs typeface="Times New Roman"/>
              </a:rPr>
              <a:t>В рамках </a:t>
            </a:r>
            <a:r>
              <a:rPr lang="ru-RU" sz="2000" dirty="0" smtClean="0">
                <a:ea typeface="Calibri"/>
                <a:cs typeface="Times New Roman"/>
              </a:rPr>
              <a:t>программы </a:t>
            </a:r>
            <a:r>
              <a:rPr lang="ru-RU" sz="2000" dirty="0">
                <a:ea typeface="Calibri"/>
                <a:cs typeface="Times New Roman"/>
              </a:rPr>
              <a:t>«Разговор о правильном питании» </a:t>
            </a:r>
            <a:r>
              <a:rPr lang="ru-RU" sz="2000" dirty="0" smtClean="0">
                <a:ea typeface="Calibri"/>
                <a:cs typeface="Times New Roman"/>
              </a:rPr>
              <a:t>наблюдается </a:t>
            </a:r>
            <a:r>
              <a:rPr lang="ru-RU" sz="2000" dirty="0">
                <a:ea typeface="Calibri"/>
                <a:cs typeface="Times New Roman"/>
              </a:rPr>
              <a:t>расширение знаний детей о правилах питания, направленных на сохранение и укрепление здоровья, формирование представления о правилах этикета, связанных с питанием, пробуждение у детей интереса к народным традициям, связанным с питанием и здоровьем, расширение знаний об историях и традициях своего народа, формирование чувства уважения к культуре своего народа и культуре и традициям других </a:t>
            </a:r>
            <a:r>
              <a:rPr lang="ru-RU" sz="2000" dirty="0" smtClean="0">
                <a:ea typeface="Calibri"/>
                <a:cs typeface="Times New Roman"/>
              </a:rPr>
              <a:t>народов.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" t="37962" r="21646"/>
          <a:stretch/>
        </p:blipFill>
        <p:spPr bwMode="auto">
          <a:xfrm>
            <a:off x="395536" y="3284985"/>
            <a:ext cx="1800200" cy="209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7"/>
          <a:stretch/>
        </p:blipFill>
        <p:spPr bwMode="auto">
          <a:xfrm>
            <a:off x="2411760" y="3284985"/>
            <a:ext cx="3456384" cy="2133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55708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88024" y="2837112"/>
            <a:ext cx="2114199" cy="300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056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448272"/>
          </a:xfrm>
        </p:spPr>
        <p:txBody>
          <a:bodyPr>
            <a:noAutofit/>
          </a:bodyPr>
          <a:lstStyle/>
          <a:p>
            <a:r>
              <a:rPr lang="ru-RU" sz="2000" dirty="0">
                <a:ea typeface="Calibri"/>
                <a:cs typeface="Times New Roman"/>
              </a:rPr>
              <a:t>Наряду с положительными моментами в </a:t>
            </a:r>
            <a:r>
              <a:rPr lang="ru-RU" sz="2000" dirty="0" smtClean="0">
                <a:ea typeface="Calibri"/>
                <a:cs typeface="Times New Roman"/>
              </a:rPr>
              <a:t>школе </a:t>
            </a:r>
            <a:r>
              <a:rPr lang="ru-RU" sz="2000" dirty="0">
                <a:ea typeface="Calibri"/>
                <a:cs typeface="Times New Roman"/>
              </a:rPr>
              <a:t>так же </a:t>
            </a:r>
            <a:r>
              <a:rPr lang="ru-RU" sz="2000" dirty="0" smtClean="0">
                <a:ea typeface="Calibri"/>
                <a:cs typeface="Times New Roman"/>
              </a:rPr>
              <a:t>существует задача : увеличение </a:t>
            </a:r>
            <a:r>
              <a:rPr lang="ru-RU" sz="2000" dirty="0">
                <a:ea typeface="Calibri"/>
                <a:cs typeface="Times New Roman"/>
              </a:rPr>
              <a:t>площади раздаточной зоны в </a:t>
            </a:r>
            <a:r>
              <a:rPr lang="ru-RU" sz="2000" dirty="0" smtClean="0">
                <a:ea typeface="Calibri"/>
                <a:cs typeface="Times New Roman"/>
              </a:rPr>
              <a:t>столовой.</a:t>
            </a:r>
            <a:r>
              <a:rPr lang="ru-RU" sz="2000" dirty="0"/>
              <a:t> системная работа команды по организации горячего питания в </a:t>
            </a:r>
            <a:r>
              <a:rPr lang="ru-RU" sz="2000" dirty="0" smtClean="0"/>
              <a:t>школе </a:t>
            </a:r>
            <a:r>
              <a:rPr lang="ru-RU" sz="2000" dirty="0"/>
              <a:t>основана на ответственном отношении к работе и желании изменить действительность к лучшему. Невозможно не согласиться с утверждением основателя корпорации «Форд» Генри Форда «Собраться вместе есть начало. Держаться вместе есть прогресс. Работать вместе есть успех». </a:t>
            </a:r>
          </a:p>
          <a:p>
            <a:r>
              <a:rPr lang="ru-RU" sz="2000" dirty="0"/>
              <a:t> </a:t>
            </a:r>
          </a:p>
          <a:p>
            <a:endParaRPr lang="ru-RU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00675"/>
            <a:ext cx="16827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40988"/>
            <a:ext cx="5257978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02823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329</TotalTime>
  <Words>382</Words>
  <Application>Microsoft Office PowerPoint</Application>
  <PresentationFormat>Экран (4:3)</PresentationFormat>
  <Paragraphs>16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Ляля Абдулловна</cp:lastModifiedBy>
  <cp:revision>30</cp:revision>
  <dcterms:created xsi:type="dcterms:W3CDTF">2021-10-26T01:49:14Z</dcterms:created>
  <dcterms:modified xsi:type="dcterms:W3CDTF">2022-10-21T10:30:18Z</dcterms:modified>
</cp:coreProperties>
</file>